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6" r:id="rId1"/>
  </p:sldMasterIdLst>
  <p:notesMasterIdLst>
    <p:notesMasterId r:id="rId47"/>
  </p:notesMasterIdLst>
  <p:sldIdLst>
    <p:sldId id="256" r:id="rId2"/>
    <p:sldId id="320" r:id="rId3"/>
    <p:sldId id="343" r:id="rId4"/>
    <p:sldId id="342" r:id="rId5"/>
    <p:sldId id="326" r:id="rId6"/>
    <p:sldId id="344" r:id="rId7"/>
    <p:sldId id="316" r:id="rId8"/>
    <p:sldId id="328" r:id="rId9"/>
    <p:sldId id="327" r:id="rId10"/>
    <p:sldId id="329" r:id="rId11"/>
    <p:sldId id="331" r:id="rId12"/>
    <p:sldId id="330" r:id="rId13"/>
    <p:sldId id="332" r:id="rId14"/>
    <p:sldId id="333" r:id="rId15"/>
    <p:sldId id="334" r:id="rId16"/>
    <p:sldId id="336" r:id="rId17"/>
    <p:sldId id="337" r:id="rId18"/>
    <p:sldId id="346" r:id="rId19"/>
    <p:sldId id="338" r:id="rId20"/>
    <p:sldId id="350" r:id="rId21"/>
    <p:sldId id="355" r:id="rId22"/>
    <p:sldId id="356" r:id="rId23"/>
    <p:sldId id="357" r:id="rId24"/>
    <p:sldId id="358" r:id="rId25"/>
    <p:sldId id="359" r:id="rId26"/>
    <p:sldId id="360" r:id="rId27"/>
    <p:sldId id="362" r:id="rId28"/>
    <p:sldId id="361" r:id="rId29"/>
    <p:sldId id="363" r:id="rId30"/>
    <p:sldId id="354" r:id="rId31"/>
    <p:sldId id="367" r:id="rId32"/>
    <p:sldId id="351" r:id="rId33"/>
    <p:sldId id="364" r:id="rId34"/>
    <p:sldId id="365" r:id="rId35"/>
    <p:sldId id="352" r:id="rId36"/>
    <p:sldId id="366" r:id="rId37"/>
    <p:sldId id="353" r:id="rId38"/>
    <p:sldId id="347" r:id="rId39"/>
    <p:sldId id="339" r:id="rId40"/>
    <p:sldId id="340" r:id="rId41"/>
    <p:sldId id="341" r:id="rId42"/>
    <p:sldId id="369" r:id="rId43"/>
    <p:sldId id="348" r:id="rId44"/>
    <p:sldId id="349" r:id="rId45"/>
    <p:sldId id="36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30">
          <p15:clr>
            <a:srgbClr val="A4A3A4"/>
          </p15:clr>
        </p15:guide>
        <p15:guide id="3" orient="horz" pos="2318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44" autoAdjust="0"/>
    <p:restoredTop sz="9362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944" y="192"/>
      </p:cViewPr>
      <p:guideLst>
        <p:guide orient="horz" pos="2160"/>
        <p:guide pos="3130"/>
        <p:guide orient="horz" pos="2318"/>
        <p:guide pos="2881"/>
      </p:guideLst>
    </p:cSldViewPr>
  </p:slideViewPr>
  <p:outlineViewPr>
    <p:cViewPr>
      <p:scale>
        <a:sx n="33" d="100"/>
        <a:sy n="33" d="100"/>
      </p:scale>
      <p:origin x="0" y="5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734A7-88A3-744F-B396-3887DA47780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1623B-9375-6E4A-9BC5-CE37044392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2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6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Nejdet</a:t>
            </a:r>
            <a:r>
              <a:rPr lang="en-US" dirty="0"/>
              <a:t> et al: </a:t>
            </a:r>
            <a:r>
              <a:rPr lang="en-US" dirty="0" err="1"/>
              <a:t>Kun</a:t>
            </a:r>
            <a:r>
              <a:rPr lang="en-US" dirty="0"/>
              <a:t> 2 cases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perinaltal</a:t>
            </a:r>
            <a:r>
              <a:rPr lang="en-US" dirty="0"/>
              <a:t> </a:t>
            </a:r>
            <a:r>
              <a:rPr lang="en-US" dirty="0" err="1"/>
              <a:t>mortalitet</a:t>
            </a:r>
            <a:r>
              <a:rPr lang="en-US" dirty="0"/>
              <a:t> I OD Gruppen</a:t>
            </a:r>
          </a:p>
          <a:p>
            <a:endParaRPr lang="en-US" dirty="0"/>
          </a:p>
          <a:p>
            <a:r>
              <a:rPr lang="en-US" dirty="0"/>
              <a:t>Dude: </a:t>
            </a:r>
            <a:r>
              <a:rPr lang="en-US" dirty="0" err="1"/>
              <a:t>ialt</a:t>
            </a:r>
            <a:r>
              <a:rPr lang="en-US" dirty="0"/>
              <a:t> 214 </a:t>
            </a:r>
            <a:r>
              <a:rPr lang="en-US" dirty="0" err="1"/>
              <a:t>perinatale</a:t>
            </a:r>
            <a:r>
              <a:rPr lang="en-US" dirty="0"/>
              <a:t> </a:t>
            </a:r>
            <a:r>
              <a:rPr lang="en-US" dirty="0" err="1"/>
              <a:t>dødsfald</a:t>
            </a:r>
            <a:r>
              <a:rPr lang="en-US" dirty="0"/>
              <a:t>.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beskrevet</a:t>
            </a:r>
            <a:r>
              <a:rPr lang="en-US" dirty="0"/>
              <a:t> </a:t>
            </a:r>
            <a:r>
              <a:rPr lang="en-US" dirty="0" err="1"/>
              <a:t>antal</a:t>
            </a:r>
            <a:r>
              <a:rPr lang="en-US" dirty="0"/>
              <a:t> I OD </a:t>
            </a:r>
            <a:r>
              <a:rPr lang="en-US" dirty="0" err="1"/>
              <a:t>gruppebn</a:t>
            </a:r>
            <a:endParaRPr lang="en-US" dirty="0"/>
          </a:p>
          <a:p>
            <a:r>
              <a:rPr lang="en-US" dirty="0" err="1"/>
              <a:t>Nationalt</a:t>
            </a:r>
            <a:r>
              <a:rPr lang="en-US" dirty="0"/>
              <a:t> register </a:t>
            </a:r>
            <a:r>
              <a:rPr lang="en-US" dirty="0" err="1"/>
              <a:t>studie</a:t>
            </a:r>
            <a:r>
              <a:rPr lang="en-US" dirty="0"/>
              <a:t>, USA</a:t>
            </a:r>
          </a:p>
          <a:p>
            <a:r>
              <a:rPr lang="en-US" dirty="0"/>
              <a:t>8.852 OD </a:t>
            </a:r>
          </a:p>
          <a:p>
            <a:r>
              <a:rPr lang="en-US" dirty="0"/>
              <a:t>55.126 AO </a:t>
            </a:r>
            <a:endParaRPr lang="da-DK" dirty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6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Shah et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al,:ægdonation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en selvstændig risikofaktor for PPH: risikoen er 3½ gange højere end ved</a:t>
            </a:r>
            <a:br>
              <a:rPr lang="da-DK" dirty="0"/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autolog IVF og ICSI. øget risiko for blodtransfusion og post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partum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hysterektomi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ægdonerede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Storgaard: 2017Justeret for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maternel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alder, flerfold, overvægt og fødselsmåde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Rizello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(539/24.650).</a:t>
            </a:r>
          </a:p>
          <a:p>
            <a:pPr marL="0" indent="0">
              <a:buFontTx/>
              <a:buNone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Nejdet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tendens til øget risiko ved frossen teknik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99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1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96AED-1464-7041-A148-00B9EC3419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66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Inkludere</a:t>
            </a:r>
            <a:r>
              <a:rPr lang="en-US" dirty="0"/>
              <a:t> 2 </a:t>
            </a:r>
            <a:r>
              <a:rPr lang="en-US" dirty="0" err="1"/>
              <a:t>nordiske</a:t>
            </a:r>
            <a:r>
              <a:rPr lang="en-US" dirty="0"/>
              <a:t> studier: </a:t>
            </a:r>
            <a:r>
              <a:rPr lang="da-DK" dirty="0"/>
              <a:t>Et dansk nationalt studie fra 2013 inkluderede 375 OD graviditeter ( Malchau et al.)</a:t>
            </a:r>
          </a:p>
          <a:p>
            <a:pPr marL="0" indent="0">
              <a:buNone/>
            </a:pPr>
            <a:r>
              <a:rPr lang="da-DK" dirty="0"/>
              <a:t>Samt et nationalt svensk studie inkluderede alle singleton fødte mellem 2003-2013 (388 OD og 26.696 AO IVF/ICSI </a:t>
            </a:r>
            <a:endParaRPr lang="en-US" dirty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Malcau</a:t>
            </a:r>
            <a:r>
              <a:rPr lang="en-US" dirty="0"/>
              <a:t> et al. </a:t>
            </a:r>
            <a:r>
              <a:rPr lang="en-US" dirty="0" err="1"/>
              <a:t>vægter</a:t>
            </a:r>
            <a:r>
              <a:rPr lang="en-US" dirty="0"/>
              <a:t> 60%. </a:t>
            </a:r>
            <a:r>
              <a:rPr lang="en-US" dirty="0" err="1"/>
              <a:t>Ujusterede</a:t>
            </a:r>
            <a:r>
              <a:rPr lang="en-US" dirty="0"/>
              <a:t>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Malchau</a:t>
            </a:r>
            <a:r>
              <a:rPr lang="en-US" dirty="0"/>
              <a:t> er </a:t>
            </a:r>
            <a:r>
              <a:rPr lang="en-US" dirty="0" err="1"/>
              <a:t>taget</a:t>
            </a:r>
            <a:r>
              <a:rPr lang="en-US" dirty="0"/>
              <a:t> med I </a:t>
            </a:r>
            <a:r>
              <a:rPr lang="en-US" dirty="0" err="1"/>
              <a:t>Jeves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. </a:t>
            </a:r>
            <a:r>
              <a:rPr lang="en-US" dirty="0" err="1"/>
              <a:t>Malchau</a:t>
            </a:r>
            <a:r>
              <a:rPr lang="en-US" dirty="0"/>
              <a:t> </a:t>
            </a:r>
            <a:r>
              <a:rPr lang="en-US" dirty="0" err="1"/>
              <a:t>konkluderer</a:t>
            </a:r>
            <a:r>
              <a:rPr lang="en-US" dirty="0"/>
              <a:t> </a:t>
            </a:r>
            <a:r>
              <a:rPr lang="en-US" dirty="0" err="1"/>
              <a:t>selv</a:t>
            </a:r>
            <a:r>
              <a:rPr lang="en-US" dirty="0"/>
              <a:t>, at der </a:t>
            </a:r>
            <a:r>
              <a:rPr lang="en-US" dirty="0" err="1"/>
              <a:t>ikke</a:t>
            </a:r>
            <a:r>
              <a:rPr lang="en-US" dirty="0"/>
              <a:t> vises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sammenhæng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relevant </a:t>
            </a:r>
            <a:r>
              <a:rPr lang="en-US" dirty="0" err="1"/>
              <a:t>justering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Subanalyse</a:t>
            </a:r>
            <a:r>
              <a:rPr lang="en-US" dirty="0"/>
              <a:t> I </a:t>
            </a:r>
            <a:r>
              <a:rPr lang="en-US" dirty="0" err="1"/>
              <a:t>Jeve</a:t>
            </a:r>
            <a:r>
              <a:rPr lang="en-US" dirty="0"/>
              <a:t>: </a:t>
            </a:r>
            <a:r>
              <a:rPr lang="en-US" dirty="0" err="1"/>
              <a:t>indgår</a:t>
            </a:r>
            <a:r>
              <a:rPr lang="en-US" dirty="0"/>
              <a:t> </a:t>
            </a:r>
            <a:r>
              <a:rPr lang="en-US" dirty="0" err="1"/>
              <a:t>Malchau</a:t>
            </a:r>
            <a:r>
              <a:rPr lang="en-US" dirty="0"/>
              <a:t> + </a:t>
            </a:r>
            <a:r>
              <a:rPr lang="en-US" dirty="0" err="1"/>
              <a:t>Levron</a:t>
            </a:r>
            <a:r>
              <a:rPr lang="en-US" dirty="0"/>
              <a:t>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begge</a:t>
            </a:r>
            <a:r>
              <a:rPr lang="en-US" dirty="0"/>
              <a:t> </a:t>
            </a:r>
            <a:r>
              <a:rPr lang="en-US" dirty="0" err="1"/>
              <a:t>beskriver</a:t>
            </a:r>
            <a:r>
              <a:rPr lang="en-US" dirty="0"/>
              <a:t> at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sammenhængen til dels kan forklares med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maternelle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faktorer, særligt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maternel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alder (Malchau et al.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Levron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al),</a:t>
            </a:r>
            <a:r>
              <a:rPr lang="da-DK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Soderstrom-Anttila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fra 1996, 39 singleton OD graviditeter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Storgaard et al. konkluderer derimod, at der ikke findes evidens for en sammenhæng mellem OD graviditeter og SGA, når de sammenlignes med IVF/ICSI (AOR: 1.14 (0.83-1.56)) og SC (AOR: 1.29 (0.91-1.83))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metaanalyserne vejer studierne af Malchau et al. (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og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Nejdet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tungest, begge nordiske studier. En justeret OR er angivet, hvilket er en fordel ved dette studie, sammenlignet med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Jeve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Malchau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justerer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maternal age, parity, sex, year of birth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(GRADE+++)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9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Adjusted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odds ratios for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parity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sex, and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birth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Adjusted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odds ratios for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parity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sex,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birth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da-DK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preeclampsia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5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err="1"/>
              <a:t>Dude</a:t>
            </a:r>
            <a:r>
              <a:rPr lang="da-DK" sz="1200" dirty="0"/>
              <a:t> et 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Finder faktisk en lavere </a:t>
            </a:r>
            <a:r>
              <a:rPr lang="da-DK" sz="1200" dirty="0" err="1"/>
              <a:t>risko</a:t>
            </a:r>
            <a:r>
              <a:rPr lang="da-DK" sz="1200" dirty="0"/>
              <a:t> for OA sammenholdt med AO.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8,852 donor cycles (13.8% of the sample) and 55,126 autologous cycles. 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Justering</a:t>
            </a:r>
            <a:r>
              <a:rPr lang="en-US" dirty="0"/>
              <a:t>: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ocyte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age, ICSI,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oocytes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embryos transferred, and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transfer (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vs.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5)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623B-9375-6E4A-9BC5-CE37044392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a-D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A12-13DE-9D4E-8FBC-7BE0A1D1E336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6DDA-6350-0443-B060-B8B49ACDC26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a-D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A12-13DE-9D4E-8FBC-7BE0A1D1E336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6DDA-6350-0443-B060-B8B49ACDC26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A12-13DE-9D4E-8FBC-7BE0A1D1E336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6DDA-6350-0443-B060-B8B49ACDC26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a-D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A12-13DE-9D4E-8FBC-7BE0A1D1E336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6DDA-6350-0443-B060-B8B49ACDC26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A12-13DE-9D4E-8FBC-7BE0A1D1E336}" type="datetimeFigureOut">
              <a:rPr lang="en-US" smtClean="0"/>
              <a:t>5/23/22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6DDA-6350-0443-B060-B8B49ACDC26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A12-13DE-9D4E-8FBC-7BE0A1D1E336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6DDA-6350-0443-B060-B8B49ACDC26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A12-13DE-9D4E-8FBC-7BE0A1D1E336}" type="datetimeFigureOut">
              <a:rPr lang="en-US" smtClean="0"/>
              <a:t>5/23/22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6DDA-6350-0443-B060-B8B49ACDC26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a-D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A12-13DE-9D4E-8FBC-7BE0A1D1E336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A12-13DE-9D4E-8FBC-7BE0A1D1E336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6DDA-6350-0443-B060-B8B49ACDC26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392A12-13DE-9D4E-8FBC-7BE0A1D1E336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7946DDA-6350-0443-B060-B8B49ACDC26B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Graviditet</a:t>
            </a:r>
            <a:r>
              <a:rPr lang="en-US" sz="4800" dirty="0"/>
              <a:t> </a:t>
            </a:r>
            <a:r>
              <a:rPr lang="en-US" sz="4800" dirty="0" err="1"/>
              <a:t>efter</a:t>
            </a:r>
            <a:r>
              <a:rPr lang="en-US" sz="4800" dirty="0"/>
              <a:t> </a:t>
            </a:r>
            <a:r>
              <a:rPr lang="en-US" sz="4800" dirty="0" err="1"/>
              <a:t>Ægdonation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6400800" cy="300139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da-DK" b="1" dirty="0">
              <a:cs typeface="Arial"/>
            </a:endParaRPr>
          </a:p>
          <a:p>
            <a:endParaRPr lang="da-DK" b="1" dirty="0"/>
          </a:p>
          <a:p>
            <a:r>
              <a:rPr lang="da-DK" b="1" dirty="0"/>
              <a:t>Sandbjerg 2022</a:t>
            </a:r>
          </a:p>
        </p:txBody>
      </p:sp>
      <p:pic>
        <p:nvPicPr>
          <p:cNvPr id="4" name="Billede 1" descr="Beskrivelse: dsog_logo_lil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9191"/>
            <a:ext cx="762000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4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75E24-A655-F406-7495-0E073B7E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Føtal</a:t>
            </a:r>
            <a:r>
              <a:rPr lang="en-US" dirty="0"/>
              <a:t> </a:t>
            </a:r>
            <a:r>
              <a:rPr lang="en-US" dirty="0" err="1"/>
              <a:t>væksthæmning</a:t>
            </a:r>
            <a:r>
              <a:rPr lang="en-US" dirty="0"/>
              <a:t> (LBW)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55D445-FE1E-9A89-2392-94C5A50B7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Øget risiko for lav fødselsvægt (LBW) (&lt;2500g) hos OD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Flere</a:t>
            </a:r>
            <a:r>
              <a:rPr lang="en-US" dirty="0"/>
              <a:t> studier </a:t>
            </a:r>
            <a:r>
              <a:rPr lang="en-US" dirty="0" err="1"/>
              <a:t>viser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øget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for </a:t>
            </a:r>
            <a:r>
              <a:rPr lang="en-US" dirty="0" err="1"/>
              <a:t>lav</a:t>
            </a:r>
            <a:r>
              <a:rPr lang="en-US" dirty="0"/>
              <a:t> </a:t>
            </a:r>
            <a:r>
              <a:rPr lang="en-US" dirty="0" err="1"/>
              <a:t>fødselsvægt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OD </a:t>
            </a:r>
            <a:r>
              <a:rPr lang="en-US" dirty="0" err="1"/>
              <a:t>sammenlignet</a:t>
            </a:r>
            <a:r>
              <a:rPr lang="en-US" dirty="0"/>
              <a:t> med AO </a:t>
            </a:r>
            <a:r>
              <a:rPr lang="da-DK" dirty="0"/>
              <a:t>(OR 1.5-2.0)</a:t>
            </a:r>
            <a:r>
              <a:rPr lang="da-DK" baseline="30000" dirty="0"/>
              <a:t>1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				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				</a:t>
            </a:r>
            <a:endParaRPr lang="en-US" sz="1400" dirty="0"/>
          </a:p>
          <a:p>
            <a:pPr marL="0" indent="0">
              <a:buNone/>
            </a:pPr>
            <a:r>
              <a:rPr lang="da-DK" sz="1300" dirty="0"/>
              <a:t>				</a:t>
            </a:r>
            <a:endParaRPr lang="da-DK" sz="12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68062C6-2E84-DE4E-C48B-57A79C7F87A7}"/>
              </a:ext>
            </a:extLst>
          </p:cNvPr>
          <p:cNvSpPr txBox="1"/>
          <p:nvPr/>
        </p:nvSpPr>
        <p:spPr>
          <a:xfrm>
            <a:off x="2046515" y="5711372"/>
            <a:ext cx="8017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400" dirty="0"/>
              <a:t>			</a:t>
            </a:r>
            <a:r>
              <a:rPr lang="en-US" sz="1400" baseline="30000" dirty="0"/>
              <a:t>1</a:t>
            </a:r>
            <a:r>
              <a:rPr lang="en-US" sz="1400" dirty="0"/>
              <a:t>Nejdet et al. Acta </a:t>
            </a:r>
            <a:r>
              <a:rPr lang="en-US" sz="1400" dirty="0" err="1"/>
              <a:t>Obstet</a:t>
            </a:r>
            <a:r>
              <a:rPr lang="en-US" sz="1400" dirty="0"/>
              <a:t> </a:t>
            </a:r>
            <a:r>
              <a:rPr lang="en-US" sz="1400" dirty="0" err="1"/>
              <a:t>Gynecol</a:t>
            </a:r>
            <a:r>
              <a:rPr lang="en-US" sz="1400" dirty="0"/>
              <a:t> Scand. 2016;95(8):879-86.</a:t>
            </a:r>
          </a:p>
          <a:p>
            <a:r>
              <a:rPr lang="en-US" sz="1400" dirty="0"/>
              <a:t>				 </a:t>
            </a:r>
            <a:r>
              <a:rPr lang="en-US" sz="1400" dirty="0" err="1"/>
              <a:t>Malchau</a:t>
            </a:r>
            <a:r>
              <a:rPr lang="en-US" sz="1400" dirty="0"/>
              <a:t> et al. </a:t>
            </a:r>
            <a:r>
              <a:rPr lang="en-US" sz="1400" dirty="0" err="1"/>
              <a:t>Fertil</a:t>
            </a:r>
            <a:r>
              <a:rPr lang="en-US" sz="1400" dirty="0"/>
              <a:t> </a:t>
            </a:r>
            <a:r>
              <a:rPr lang="en-US" sz="1400" dirty="0" err="1"/>
              <a:t>Steril</a:t>
            </a:r>
            <a:r>
              <a:rPr lang="en-US" sz="1400" dirty="0"/>
              <a:t>. 2013;99(6):1637-43.</a:t>
            </a:r>
          </a:p>
          <a:p>
            <a:r>
              <a:rPr lang="en-US" sz="1400" dirty="0"/>
              <a:t>				 Rodriguez-</a:t>
            </a:r>
            <a:r>
              <a:rPr lang="en-US" sz="1400" dirty="0" err="1"/>
              <a:t>Wallberg</a:t>
            </a:r>
            <a:r>
              <a:rPr lang="en-US" sz="1400" dirty="0"/>
              <a:t> et al. </a:t>
            </a:r>
            <a:r>
              <a:rPr lang="en-US" sz="1400" dirty="0" err="1"/>
              <a:t>Gynecol</a:t>
            </a:r>
            <a:r>
              <a:rPr lang="en-US" sz="1400" dirty="0"/>
              <a:t> Endocrinol.2019;35(4):314-9.</a:t>
            </a:r>
          </a:p>
          <a:p>
            <a:r>
              <a:rPr lang="da-DK" sz="1400" dirty="0"/>
              <a:t>				 </a:t>
            </a:r>
            <a:r>
              <a:rPr lang="da-DK" sz="1400" dirty="0" err="1"/>
              <a:t>Dude</a:t>
            </a:r>
            <a:r>
              <a:rPr lang="da-DK" sz="1400" dirty="0"/>
              <a:t> et al. Fertil Steril. 2016;106(3):660-5. </a:t>
            </a:r>
          </a:p>
        </p:txBody>
      </p:sp>
    </p:spTree>
    <p:extLst>
      <p:ext uri="{BB962C8B-B14F-4D97-AF65-F5344CB8AC3E}">
        <p14:creationId xmlns:p14="http://schemas.microsoft.com/office/powerpoint/2010/main" val="89223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9FB6-E02E-5A72-206A-A96112B3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Føtal</a:t>
            </a:r>
            <a:r>
              <a:rPr lang="en-US" dirty="0"/>
              <a:t> </a:t>
            </a:r>
            <a:r>
              <a:rPr lang="en-US" dirty="0" err="1"/>
              <a:t>væksthæmning</a:t>
            </a:r>
            <a:r>
              <a:rPr lang="en-US" dirty="0"/>
              <a:t> (LBW)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23A935F-BC58-9DE6-38D5-75D3BB3E3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057" y="2035925"/>
            <a:ext cx="3767907" cy="4288675"/>
          </a:xfr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DD9F57E-C540-C7D4-0BFA-206E62BFFB9A}"/>
              </a:ext>
            </a:extLst>
          </p:cNvPr>
          <p:cNvSpPr txBox="1"/>
          <p:nvPr/>
        </p:nvSpPr>
        <p:spPr>
          <a:xfrm>
            <a:off x="584904" y="1666592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Storgaard</a:t>
            </a:r>
            <a:r>
              <a:rPr lang="en-US" dirty="0"/>
              <a:t> et al, 2017: Dansk meta-</a:t>
            </a:r>
            <a:r>
              <a:rPr lang="en-US" dirty="0" err="1"/>
              <a:t>analyse</a:t>
            </a:r>
            <a:r>
              <a:rPr lang="en-US" dirty="0"/>
              <a:t>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96CF4A95-B6A4-9A47-476F-52D42C55A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35925"/>
            <a:ext cx="3548991" cy="428867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0CF5B4B-66C0-1F48-39D0-A1E1A7A6CDF7}"/>
              </a:ext>
            </a:extLst>
          </p:cNvPr>
          <p:cNvSpPr txBox="1"/>
          <p:nvPr/>
        </p:nvSpPr>
        <p:spPr>
          <a:xfrm>
            <a:off x="5479214" y="6462263"/>
            <a:ext cx="366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Storgaard et al, BJOG. 2017;124(4):561-72.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481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8A327-342D-EC19-497A-1C9C5E66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Føtal</a:t>
            </a:r>
            <a:r>
              <a:rPr lang="en-US" dirty="0"/>
              <a:t> </a:t>
            </a:r>
            <a:r>
              <a:rPr lang="en-US" dirty="0" err="1"/>
              <a:t>væksthæmning</a:t>
            </a:r>
            <a:r>
              <a:rPr lang="en-US" dirty="0"/>
              <a:t> (SGA)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F1F01B-F54F-638D-C61E-F2223CD03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Risiko for SGA</a:t>
            </a:r>
          </a:p>
          <a:p>
            <a:r>
              <a:rPr lang="da-DK" dirty="0"/>
              <a:t>Nogle studier finder en øget risiko for SGA ved OD, sammenholdt med AO. </a:t>
            </a:r>
          </a:p>
          <a:p>
            <a:pPr marL="0" indent="0">
              <a:buNone/>
            </a:pPr>
            <a:r>
              <a:rPr lang="da-DK" dirty="0"/>
              <a:t>	=&gt; Dog ikke når der korrigeres for </a:t>
            </a:r>
            <a:r>
              <a:rPr lang="da-DK" dirty="0" err="1"/>
              <a:t>maternelle</a:t>
            </a:r>
            <a:r>
              <a:rPr lang="da-DK" dirty="0"/>
              <a:t> 	faktorer, særligt alder</a:t>
            </a:r>
            <a:r>
              <a:rPr lang="da-DK" baseline="30000" dirty="0"/>
              <a:t>1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To </a:t>
            </a:r>
            <a:r>
              <a:rPr lang="da-DK" dirty="0" err="1"/>
              <a:t>meta</a:t>
            </a:r>
            <a:r>
              <a:rPr lang="da-DK" dirty="0"/>
              <a:t>-analyser med divergerende fund:</a:t>
            </a:r>
          </a:p>
          <a:p>
            <a:r>
              <a:rPr lang="da-DK" dirty="0" err="1"/>
              <a:t>Jeve</a:t>
            </a:r>
            <a:r>
              <a:rPr lang="da-DK" dirty="0"/>
              <a:t> et al, BJOG. 2016;123(9):1471-80.</a:t>
            </a:r>
          </a:p>
          <a:p>
            <a:r>
              <a:rPr lang="da-DK" dirty="0"/>
              <a:t>Storgaard et al, BJOG. 2017;124(4):561-72.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4B0F8CD-0967-8D29-BF2C-421BFE059C1A}"/>
              </a:ext>
            </a:extLst>
          </p:cNvPr>
          <p:cNvSpPr txBox="1"/>
          <p:nvPr/>
        </p:nvSpPr>
        <p:spPr>
          <a:xfrm>
            <a:off x="4783960" y="5953035"/>
            <a:ext cx="4360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Malchau et al. </a:t>
            </a:r>
            <a:r>
              <a:rPr lang="en-US" sz="1200" dirty="0" err="1"/>
              <a:t>Fertil</a:t>
            </a:r>
            <a:r>
              <a:rPr lang="en-US" sz="1200" dirty="0"/>
              <a:t> </a:t>
            </a:r>
            <a:r>
              <a:rPr lang="en-US" sz="1200" dirty="0" err="1"/>
              <a:t>Steril</a:t>
            </a:r>
            <a:r>
              <a:rPr lang="en-US" sz="1200" dirty="0"/>
              <a:t>. 2013;99(6):1637-43.</a:t>
            </a:r>
          </a:p>
          <a:p>
            <a:r>
              <a:rPr lang="da-DK" sz="1200" dirty="0"/>
              <a:t> </a:t>
            </a:r>
            <a:r>
              <a:rPr lang="da-DK" sz="1200" dirty="0" err="1"/>
              <a:t>Levron</a:t>
            </a:r>
            <a:r>
              <a:rPr lang="da-DK" sz="1200" dirty="0"/>
              <a:t> et al. Am J </a:t>
            </a:r>
            <a:r>
              <a:rPr lang="da-DK" sz="1200" dirty="0" err="1"/>
              <a:t>Obstet</a:t>
            </a:r>
            <a:r>
              <a:rPr lang="da-DK" sz="1200" dirty="0"/>
              <a:t> </a:t>
            </a:r>
            <a:r>
              <a:rPr lang="da-DK" sz="1200" dirty="0" err="1"/>
              <a:t>Gynecol</a:t>
            </a:r>
            <a:r>
              <a:rPr lang="da-DK" sz="1200" dirty="0"/>
              <a:t>. 2014;211(4):383.e1-5.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Nejdet</a:t>
            </a:r>
            <a:r>
              <a:rPr lang="en-US" sz="1200" dirty="0"/>
              <a:t> et al. Acta </a:t>
            </a:r>
            <a:r>
              <a:rPr lang="en-US" sz="1200" dirty="0" err="1"/>
              <a:t>Obstet</a:t>
            </a:r>
            <a:r>
              <a:rPr lang="en-US" sz="1200" dirty="0"/>
              <a:t> </a:t>
            </a:r>
            <a:r>
              <a:rPr lang="en-US" sz="1200" dirty="0" err="1"/>
              <a:t>Gynecol</a:t>
            </a:r>
            <a:r>
              <a:rPr lang="en-US" sz="1200" dirty="0"/>
              <a:t> Scand. 2016;95(8):879-86.</a:t>
            </a:r>
          </a:p>
          <a:p>
            <a:r>
              <a:rPr lang="da-DK" sz="1200" dirty="0"/>
              <a:t> </a:t>
            </a:r>
            <a:r>
              <a:rPr lang="da-DK" sz="1200" dirty="0" err="1"/>
              <a:t>Dude</a:t>
            </a:r>
            <a:r>
              <a:rPr lang="da-DK" sz="1200" dirty="0"/>
              <a:t> et al. Fertil Steril. 2016;106(3):660-5. </a:t>
            </a:r>
          </a:p>
          <a:p>
            <a:endParaRPr lang="en-US" sz="1200" dirty="0"/>
          </a:p>
          <a:p>
            <a:r>
              <a:rPr lang="da-DK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263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A2AA9-6F2F-CAF6-84D5-49B259E8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Føtal</a:t>
            </a:r>
            <a:r>
              <a:rPr lang="en-US" dirty="0"/>
              <a:t> </a:t>
            </a:r>
            <a:r>
              <a:rPr lang="en-US" dirty="0" err="1"/>
              <a:t>væksthæmning</a:t>
            </a:r>
            <a:r>
              <a:rPr lang="en-US" dirty="0"/>
              <a:t> ( SGA)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E1957A-264C-8009-45DF-28DCA3ADB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Jeve</a:t>
            </a:r>
            <a:r>
              <a:rPr lang="en-US" dirty="0"/>
              <a:t> et al, 2016, BJOG</a:t>
            </a:r>
          </a:p>
          <a:p>
            <a:endParaRPr lang="en-US" dirty="0"/>
          </a:p>
        </p:txBody>
      </p:sp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6285276C-106E-6F9A-7CA8-7B092BF27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5869"/>
            <a:ext cx="9144000" cy="260626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7A0CE59-36DE-BE2F-1F9D-A0FAC9DB60F5}"/>
              </a:ext>
            </a:extLst>
          </p:cNvPr>
          <p:cNvSpPr txBox="1"/>
          <p:nvPr/>
        </p:nvSpPr>
        <p:spPr>
          <a:xfrm>
            <a:off x="246743" y="5718629"/>
            <a:ext cx="8776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Subgruppe-analyse med 3 studier, da definitionen af SGA er usikker i de resterende. </a:t>
            </a:r>
          </a:p>
          <a:p>
            <a:r>
              <a:rPr lang="da-DK" dirty="0"/>
              <a:t>												(OR: 1.44 (0.93-2.23)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7FA5177-20B5-53A4-B80A-FC822560B61A}"/>
              </a:ext>
            </a:extLst>
          </p:cNvPr>
          <p:cNvSpPr/>
          <p:nvPr/>
        </p:nvSpPr>
        <p:spPr>
          <a:xfrm>
            <a:off x="1988457" y="3238499"/>
            <a:ext cx="3962400" cy="30298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35DD7D9-8FDC-2F44-1B30-A870F6ECE402}"/>
              </a:ext>
            </a:extLst>
          </p:cNvPr>
          <p:cNvSpPr txBox="1"/>
          <p:nvPr/>
        </p:nvSpPr>
        <p:spPr>
          <a:xfrm>
            <a:off x="5786991" y="6555649"/>
            <a:ext cx="3357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Jeve</a:t>
            </a:r>
            <a:r>
              <a:rPr lang="da-DK" sz="1400" dirty="0"/>
              <a:t> et al, BJOG. 2016;123(9):1471-80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23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71000-B69C-1180-59E6-F7A52F62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Føtal</a:t>
            </a:r>
            <a:r>
              <a:rPr lang="en-US" dirty="0"/>
              <a:t> </a:t>
            </a:r>
            <a:r>
              <a:rPr lang="en-US" dirty="0" err="1"/>
              <a:t>væksthæmning</a:t>
            </a:r>
            <a:r>
              <a:rPr lang="en-US" dirty="0"/>
              <a:t> (SGA)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ED27AB4-8E57-8B57-9F79-E3B319A1E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5755" y="1730828"/>
            <a:ext cx="4091045" cy="4876800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F601489-4ABA-8283-0C30-E67FFE4967B6}"/>
              </a:ext>
            </a:extLst>
          </p:cNvPr>
          <p:cNvSpPr txBox="1"/>
          <p:nvPr/>
        </p:nvSpPr>
        <p:spPr>
          <a:xfrm>
            <a:off x="957943" y="204651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Storgaard</a:t>
            </a:r>
            <a:r>
              <a:rPr lang="en-US" dirty="0"/>
              <a:t> et al, 2017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DBC3559-C01C-4112-FE4A-5CD91F948E48}"/>
              </a:ext>
            </a:extLst>
          </p:cNvPr>
          <p:cNvSpPr txBox="1"/>
          <p:nvPr/>
        </p:nvSpPr>
        <p:spPr>
          <a:xfrm>
            <a:off x="5479214" y="6552846"/>
            <a:ext cx="366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Storgaard et al, BJOG. 2017;124(4):561-72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6353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1C3BB-9C1D-6D7C-3106-7C48337E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Føtal</a:t>
            </a:r>
            <a:r>
              <a:rPr lang="en-US" dirty="0"/>
              <a:t> </a:t>
            </a:r>
            <a:r>
              <a:rPr lang="en-US" dirty="0" err="1"/>
              <a:t>væksthæmning</a:t>
            </a:r>
            <a:r>
              <a:rPr lang="en-US" dirty="0"/>
              <a:t> (SGA)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FD615F-F06B-8194-44D8-3EB7EC71D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Malchau</a:t>
            </a:r>
            <a:r>
              <a:rPr lang="en-US" dirty="0"/>
              <a:t> et al. 2013</a:t>
            </a:r>
          </a:p>
          <a:p>
            <a:r>
              <a:rPr lang="en-US" dirty="0"/>
              <a:t>National </a:t>
            </a:r>
            <a:r>
              <a:rPr lang="en-US" dirty="0" err="1"/>
              <a:t>kohorte</a:t>
            </a:r>
            <a:r>
              <a:rPr lang="en-US" dirty="0"/>
              <a:t> </a:t>
            </a:r>
            <a:r>
              <a:rPr lang="en-US" dirty="0" err="1"/>
              <a:t>studie</a:t>
            </a:r>
            <a:r>
              <a:rPr lang="en-US" dirty="0"/>
              <a:t>, Dansk.</a:t>
            </a:r>
            <a:r>
              <a:rPr lang="da-DK" dirty="0"/>
              <a:t> </a:t>
            </a:r>
          </a:p>
          <a:p>
            <a:r>
              <a:rPr lang="en-US" dirty="0"/>
              <a:t>OD </a:t>
            </a:r>
            <a:r>
              <a:rPr lang="en-US" sz="1800" dirty="0"/>
              <a:t>(244)  </a:t>
            </a:r>
            <a:r>
              <a:rPr lang="en-US" dirty="0"/>
              <a:t>versus IVF </a:t>
            </a:r>
            <a:r>
              <a:rPr lang="en-US" sz="1800" dirty="0"/>
              <a:t>(</a:t>
            </a:r>
            <a:r>
              <a:rPr lang="da-DK" sz="1800" dirty="0"/>
              <a:t>10,850</a:t>
            </a:r>
            <a:r>
              <a:rPr lang="en-US" sz="1800" dirty="0"/>
              <a:t>)</a:t>
            </a:r>
            <a:r>
              <a:rPr lang="en-US" dirty="0"/>
              <a:t>, ICSI (</a:t>
            </a:r>
            <a:r>
              <a:rPr lang="da-DK" sz="1800" dirty="0"/>
              <a:t>5,787) </a:t>
            </a:r>
            <a:r>
              <a:rPr lang="en-US" dirty="0"/>
              <a:t>and SC </a:t>
            </a:r>
            <a:r>
              <a:rPr lang="en-US" sz="1800" dirty="0"/>
              <a:t>(33,320)</a:t>
            </a:r>
            <a:endParaRPr lang="da-DK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39F5E09-26BE-E45F-D41E-69C1DA695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7" y="2982122"/>
            <a:ext cx="9144000" cy="334247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EF160FB-37B3-4090-2113-BFBDF0DF6C7C}"/>
              </a:ext>
            </a:extLst>
          </p:cNvPr>
          <p:cNvSpPr/>
          <p:nvPr/>
        </p:nvSpPr>
        <p:spPr>
          <a:xfrm>
            <a:off x="437696" y="5112000"/>
            <a:ext cx="8229600" cy="21995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A84FA54-5660-C9F7-5527-526E7781214D}"/>
              </a:ext>
            </a:extLst>
          </p:cNvPr>
          <p:cNvSpPr/>
          <p:nvPr/>
        </p:nvSpPr>
        <p:spPr>
          <a:xfrm>
            <a:off x="420460" y="5904108"/>
            <a:ext cx="8776607" cy="22349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654F517-07F3-1F86-43A8-0A5C1836E17D}"/>
              </a:ext>
            </a:extLst>
          </p:cNvPr>
          <p:cNvSpPr txBox="1"/>
          <p:nvPr/>
        </p:nvSpPr>
        <p:spPr>
          <a:xfrm>
            <a:off x="5206872" y="6577546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Malchau et al. </a:t>
            </a:r>
            <a:r>
              <a:rPr lang="en-US" sz="1400" dirty="0" err="1"/>
              <a:t>Fertil</a:t>
            </a:r>
            <a:r>
              <a:rPr lang="en-US" sz="1400" dirty="0"/>
              <a:t> </a:t>
            </a:r>
            <a:r>
              <a:rPr lang="en-US" sz="1400" dirty="0" err="1"/>
              <a:t>Steril</a:t>
            </a:r>
            <a:r>
              <a:rPr lang="en-US" sz="1400" dirty="0"/>
              <a:t>. 2013;99(6):1637-43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78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8AD9A-1E3A-C8F1-9C9D-5573B407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Væksthæmning</a:t>
            </a:r>
            <a:r>
              <a:rPr lang="en-US" dirty="0"/>
              <a:t> (SGA)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03C760-F73B-BE5F-EAC8-3EF6CD9B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Dude</a:t>
            </a:r>
            <a:r>
              <a:rPr lang="da-DK" dirty="0"/>
              <a:t> et al. l 2016</a:t>
            </a:r>
            <a:r>
              <a:rPr lang="da-DK" baseline="30000" dirty="0"/>
              <a:t>3</a:t>
            </a:r>
            <a:endParaRPr lang="da-DK" dirty="0"/>
          </a:p>
          <a:p>
            <a:r>
              <a:rPr lang="en-US" dirty="0" err="1"/>
              <a:t>Nationalt</a:t>
            </a:r>
            <a:r>
              <a:rPr lang="en-US" dirty="0"/>
              <a:t> register </a:t>
            </a:r>
            <a:r>
              <a:rPr lang="en-US" dirty="0" err="1"/>
              <a:t>studie</a:t>
            </a:r>
            <a:r>
              <a:rPr lang="en-US" dirty="0"/>
              <a:t>, USA</a:t>
            </a:r>
          </a:p>
          <a:p>
            <a:r>
              <a:rPr lang="en-US" dirty="0"/>
              <a:t>8.852 OD </a:t>
            </a:r>
          </a:p>
          <a:p>
            <a:r>
              <a:rPr lang="en-US" dirty="0"/>
              <a:t>55.126 AO </a:t>
            </a:r>
            <a:endParaRPr lang="da-DK" dirty="0"/>
          </a:p>
          <a:p>
            <a:r>
              <a:rPr lang="en-US" dirty="0" err="1"/>
              <a:t>Konklusion</a:t>
            </a:r>
            <a:r>
              <a:rPr lang="en-US" dirty="0"/>
              <a:t>: </a:t>
            </a:r>
            <a:r>
              <a:rPr lang="en-US" dirty="0" err="1"/>
              <a:t>Mindsket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for SGA  </a:t>
            </a:r>
          </a:p>
          <a:p>
            <a:pPr marL="0" indent="0">
              <a:buNone/>
            </a:pPr>
            <a:r>
              <a:rPr lang="en-US" dirty="0"/>
              <a:t>			 AOR: 0.72 (0.58–0.89)</a:t>
            </a:r>
            <a:endParaRPr lang="da-DK" dirty="0"/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563C4BE-DFF2-7A8D-DB4C-8222E147D9F7}"/>
              </a:ext>
            </a:extLst>
          </p:cNvPr>
          <p:cNvSpPr txBox="1"/>
          <p:nvPr/>
        </p:nvSpPr>
        <p:spPr>
          <a:xfrm>
            <a:off x="3191730" y="6477000"/>
            <a:ext cx="5952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aseline="30000" dirty="0"/>
              <a:t>3</a:t>
            </a:r>
            <a:r>
              <a:rPr lang="da-DK" sz="1400" dirty="0"/>
              <a:t>Dude et al. </a:t>
            </a:r>
            <a:r>
              <a:rPr lang="da-DK" sz="1400" dirty="0" err="1"/>
              <a:t>Pregnancy</a:t>
            </a:r>
            <a:r>
              <a:rPr lang="da-DK" sz="1400" dirty="0"/>
              <a:t> </a:t>
            </a:r>
            <a:r>
              <a:rPr lang="da-DK" sz="1400" dirty="0" err="1"/>
              <a:t>outcomes</a:t>
            </a:r>
            <a:r>
              <a:rPr lang="da-DK" sz="1400" dirty="0"/>
              <a:t> </a:t>
            </a:r>
            <a:r>
              <a:rPr lang="da-DK" sz="1400" dirty="0" err="1"/>
              <a:t>using</a:t>
            </a:r>
            <a:r>
              <a:rPr lang="da-DK" sz="1400" dirty="0"/>
              <a:t> donor </a:t>
            </a:r>
            <a:r>
              <a:rPr lang="da-DK" sz="1400" dirty="0" err="1"/>
              <a:t>oocytes</a:t>
            </a:r>
            <a:r>
              <a:rPr lang="da-DK" sz="1400" dirty="0"/>
              <a:t>. Fertil Steril 2016</a:t>
            </a:r>
          </a:p>
          <a:p>
            <a:endParaRPr lang="en-US" sz="1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0533528-1627-D114-4EF5-59111E181DAC}"/>
              </a:ext>
            </a:extLst>
          </p:cNvPr>
          <p:cNvSpPr txBox="1"/>
          <p:nvPr/>
        </p:nvSpPr>
        <p:spPr>
          <a:xfrm>
            <a:off x="2255500" y="4814278"/>
            <a:ext cx="46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=&gt; </a:t>
            </a:r>
            <a:r>
              <a:rPr lang="en-US" sz="2400" b="1" dirty="0" err="1"/>
              <a:t>ikke</a:t>
            </a:r>
            <a:r>
              <a:rPr lang="en-US" sz="2400" b="1" dirty="0"/>
              <a:t> med </a:t>
            </a:r>
            <a:r>
              <a:rPr lang="en-US" sz="2400" b="1" dirty="0" err="1"/>
              <a:t>i</a:t>
            </a:r>
            <a:r>
              <a:rPr lang="en-US" sz="2400" b="1" dirty="0"/>
              <a:t> meta-</a:t>
            </a:r>
            <a:r>
              <a:rPr lang="en-US" sz="2400" b="1" dirty="0" err="1"/>
              <a:t>analyserne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40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92942-8A51-FDF7-735D-169C18E5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Væksthæmning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257F25-06DE-E82C-1755-05056AD70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Konklusion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LBW:</a:t>
            </a:r>
          </a:p>
          <a:p>
            <a:r>
              <a:rPr lang="en-US" dirty="0" err="1"/>
              <a:t>Evidens</a:t>
            </a:r>
            <a:r>
              <a:rPr lang="en-US" dirty="0"/>
              <a:t> for </a:t>
            </a:r>
            <a:r>
              <a:rPr lang="en-US" dirty="0" err="1"/>
              <a:t>øget</a:t>
            </a:r>
            <a:r>
              <a:rPr lang="en-US" dirty="0"/>
              <a:t> </a:t>
            </a:r>
            <a:r>
              <a:rPr lang="en-US" dirty="0" err="1"/>
              <a:t>risko</a:t>
            </a:r>
            <a:r>
              <a:rPr lang="en-US" dirty="0"/>
              <a:t> for </a:t>
            </a:r>
            <a:r>
              <a:rPr lang="en-US" dirty="0" err="1"/>
              <a:t>lav</a:t>
            </a:r>
            <a:r>
              <a:rPr lang="en-US" dirty="0"/>
              <a:t> </a:t>
            </a:r>
            <a:r>
              <a:rPr lang="en-US" dirty="0" err="1"/>
              <a:t>fødselsvægt</a:t>
            </a:r>
            <a:r>
              <a:rPr lang="en-US" dirty="0"/>
              <a:t> &lt;2500g</a:t>
            </a:r>
          </a:p>
          <a:p>
            <a:r>
              <a:rPr lang="en-US" dirty="0" err="1"/>
              <a:t>Mulig</a:t>
            </a:r>
            <a:r>
              <a:rPr lang="en-US" dirty="0"/>
              <a:t> </a:t>
            </a:r>
            <a:r>
              <a:rPr lang="en-US" dirty="0" err="1"/>
              <a:t>forklaring</a:t>
            </a:r>
            <a:r>
              <a:rPr lang="en-US" dirty="0"/>
              <a:t>: </a:t>
            </a:r>
            <a:r>
              <a:rPr lang="en-US" dirty="0" err="1"/>
              <a:t>Øget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for </a:t>
            </a:r>
            <a:r>
              <a:rPr lang="en-US" dirty="0" err="1"/>
              <a:t>præterm</a:t>
            </a:r>
            <a:r>
              <a:rPr lang="en-US" dirty="0"/>
              <a:t> </a:t>
            </a:r>
            <a:r>
              <a:rPr lang="en-US" dirty="0" err="1"/>
              <a:t>fødsel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SGA</a:t>
            </a:r>
          </a:p>
          <a:p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evidens</a:t>
            </a:r>
            <a:r>
              <a:rPr lang="en-US" dirty="0"/>
              <a:t> for </a:t>
            </a:r>
            <a:r>
              <a:rPr lang="en-US" dirty="0" err="1"/>
              <a:t>øget</a:t>
            </a:r>
            <a:r>
              <a:rPr lang="en-US" dirty="0"/>
              <a:t> </a:t>
            </a:r>
            <a:r>
              <a:rPr lang="en-US" dirty="0" err="1"/>
              <a:t>risko</a:t>
            </a:r>
            <a:r>
              <a:rPr lang="en-US" dirty="0"/>
              <a:t> for SGA &lt; 10 </a:t>
            </a:r>
            <a:r>
              <a:rPr lang="en-US" dirty="0" err="1"/>
              <a:t>percentilen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=&gt; </a:t>
            </a:r>
            <a:r>
              <a:rPr lang="en-US" dirty="0" err="1"/>
              <a:t>Flest</a:t>
            </a:r>
            <a:r>
              <a:rPr lang="en-US" dirty="0"/>
              <a:t> studier </a:t>
            </a:r>
            <a:r>
              <a:rPr lang="en-US" dirty="0" err="1"/>
              <a:t>sammenligner</a:t>
            </a:r>
            <a:r>
              <a:rPr lang="en-US" dirty="0"/>
              <a:t> OD med AO</a:t>
            </a:r>
          </a:p>
        </p:txBody>
      </p:sp>
    </p:spTree>
    <p:extLst>
      <p:ext uri="{BB962C8B-B14F-4D97-AF65-F5344CB8AC3E}">
        <p14:creationId xmlns:p14="http://schemas.microsoft.com/office/powerpoint/2010/main" val="304615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36B8C-DFBD-A5B3-66A9-1A008EF0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Foetus</a:t>
            </a:r>
            <a:r>
              <a:rPr lang="da-DK" dirty="0"/>
              <a:t> </a:t>
            </a:r>
            <a:r>
              <a:rPr lang="da-DK" dirty="0" err="1"/>
              <a:t>mortus</a:t>
            </a:r>
            <a:r>
              <a:rPr lang="da-DK" dirty="0"/>
              <a:t> og </a:t>
            </a:r>
            <a:r>
              <a:rPr lang="da-DK" dirty="0" err="1"/>
              <a:t>perinatal</a:t>
            </a:r>
            <a:r>
              <a:rPr lang="da-DK" dirty="0"/>
              <a:t> mortalitet</a:t>
            </a:r>
            <a:endParaRPr lang="en-US" dirty="0"/>
          </a:p>
        </p:txBody>
      </p:sp>
      <p:pic>
        <p:nvPicPr>
          <p:cNvPr id="5" name="Pladsholder til indhold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EEA2AA3-7AB6-1820-C943-C50892FF5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94" y="1706759"/>
            <a:ext cx="8618011" cy="1215230"/>
          </a:xfrm>
        </p:spPr>
      </p:pic>
    </p:spTree>
    <p:extLst>
      <p:ext uri="{BB962C8B-B14F-4D97-AF65-F5344CB8AC3E}">
        <p14:creationId xmlns:p14="http://schemas.microsoft.com/office/powerpoint/2010/main" val="1902014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20A7F-193A-782E-2F00-C0426004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Foetus</a:t>
            </a:r>
            <a:r>
              <a:rPr lang="da-DK" dirty="0"/>
              <a:t> </a:t>
            </a:r>
            <a:r>
              <a:rPr lang="da-DK" dirty="0" err="1"/>
              <a:t>mortus</a:t>
            </a:r>
            <a:r>
              <a:rPr lang="da-DK" dirty="0"/>
              <a:t> og </a:t>
            </a:r>
            <a:r>
              <a:rPr lang="da-DK" dirty="0" err="1"/>
              <a:t>perinatal</a:t>
            </a:r>
            <a:r>
              <a:rPr lang="da-DK" dirty="0"/>
              <a:t> mortalitet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177EE9-170E-263F-E5E1-CE9CF320A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Sjældent </a:t>
            </a:r>
            <a:r>
              <a:rPr lang="da-DK" dirty="0" err="1"/>
              <a:t>outcome</a:t>
            </a:r>
            <a:r>
              <a:rPr lang="da-DK" dirty="0"/>
              <a:t> =&gt; power problemer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Nejdet</a:t>
            </a:r>
            <a:r>
              <a:rPr lang="da-DK" dirty="0"/>
              <a:t> et al</a:t>
            </a:r>
            <a:r>
              <a:rPr lang="da-DK" baseline="30000" dirty="0"/>
              <a:t>4</a:t>
            </a:r>
            <a:endParaRPr lang="da-DK" dirty="0"/>
          </a:p>
          <a:p>
            <a:r>
              <a:rPr lang="da-DK" sz="2000" dirty="0"/>
              <a:t>Retrospektivt nationalt studie (2003 - 2012)</a:t>
            </a:r>
          </a:p>
          <a:p>
            <a:r>
              <a:rPr lang="da-DK" sz="2000" dirty="0"/>
              <a:t>388 OD; 26.696 IVF/ICSI ; 999.804 spontant gravide</a:t>
            </a:r>
          </a:p>
          <a:p>
            <a:r>
              <a:rPr lang="da-DK" sz="2000" dirty="0"/>
              <a:t>Risiko for </a:t>
            </a:r>
            <a:r>
              <a:rPr lang="da-DK" sz="2000" dirty="0" err="1"/>
              <a:t>perinatal</a:t>
            </a:r>
            <a:r>
              <a:rPr lang="da-DK" sz="2000" dirty="0"/>
              <a:t> mortalitet: </a:t>
            </a:r>
            <a:r>
              <a:rPr lang="da-DK" sz="2000" b="1" dirty="0"/>
              <a:t>Ingen signifikant forskel</a:t>
            </a:r>
            <a:endParaRPr lang="da-DK" sz="2000" dirty="0"/>
          </a:p>
          <a:p>
            <a:r>
              <a:rPr lang="da-DK" sz="2000" dirty="0"/>
              <a:t>Risiko: 0.5% OD versus 0.4% IVF/ICS; 0.4% SC.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Dude</a:t>
            </a:r>
            <a:r>
              <a:rPr lang="da-DK" dirty="0"/>
              <a:t> et al</a:t>
            </a:r>
            <a:r>
              <a:rPr lang="da-DK" baseline="30000" dirty="0"/>
              <a:t>5</a:t>
            </a:r>
            <a:endParaRPr lang="da-DK" dirty="0"/>
          </a:p>
          <a:p>
            <a:r>
              <a:rPr lang="da-DK" sz="2000" dirty="0"/>
              <a:t>Risiko : 0.3% </a:t>
            </a:r>
            <a:r>
              <a:rPr lang="da-DK" sz="2000" dirty="0" err="1"/>
              <a:t>perinatal</a:t>
            </a:r>
            <a:r>
              <a:rPr lang="da-DK" sz="2000" dirty="0"/>
              <a:t> død i alle grupper (</a:t>
            </a:r>
            <a:r>
              <a:rPr lang="da-DK" sz="2000" dirty="0" err="1"/>
              <a:t>Crude</a:t>
            </a:r>
            <a:r>
              <a:rPr lang="da-DK" sz="2000" dirty="0"/>
              <a:t> p=0.47)</a:t>
            </a:r>
          </a:p>
          <a:p>
            <a:r>
              <a:rPr lang="da-DK" sz="2000" dirty="0" err="1"/>
              <a:t>Adjusted</a:t>
            </a:r>
            <a:r>
              <a:rPr lang="da-DK" sz="2000" dirty="0"/>
              <a:t> OR: 0.28, 95% CI  0.08–0.95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68E4B65-5B17-374C-EC0F-BAB5BF773058}"/>
              </a:ext>
            </a:extLst>
          </p:cNvPr>
          <p:cNvSpPr txBox="1"/>
          <p:nvPr/>
        </p:nvSpPr>
        <p:spPr>
          <a:xfrm>
            <a:off x="7402286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2446C97-E859-E603-8251-190D28818262}"/>
              </a:ext>
            </a:extLst>
          </p:cNvPr>
          <p:cNvSpPr txBox="1"/>
          <p:nvPr/>
        </p:nvSpPr>
        <p:spPr>
          <a:xfrm>
            <a:off x="4173199" y="6369278"/>
            <a:ext cx="5067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4</a:t>
            </a:r>
            <a:r>
              <a:rPr lang="en-US" sz="1400" dirty="0"/>
              <a:t>Nejdet et al. Acta </a:t>
            </a:r>
            <a:r>
              <a:rPr lang="en-US" sz="1400" dirty="0" err="1"/>
              <a:t>Obstet</a:t>
            </a:r>
            <a:r>
              <a:rPr lang="en-US" sz="1400" dirty="0"/>
              <a:t> </a:t>
            </a:r>
            <a:r>
              <a:rPr lang="en-US" sz="1400" dirty="0" err="1"/>
              <a:t>Gynecol</a:t>
            </a:r>
            <a:r>
              <a:rPr lang="en-US" sz="1400" dirty="0"/>
              <a:t> Scand. 2016;95(8):879-86.</a:t>
            </a:r>
          </a:p>
          <a:p>
            <a:r>
              <a:rPr lang="da-DK" sz="1400" baseline="30000" dirty="0"/>
              <a:t>5</a:t>
            </a:r>
            <a:r>
              <a:rPr lang="da-DK" sz="1400" dirty="0"/>
              <a:t>Dude et al. Fertil Steril. 2016;106(3):660-5. 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209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EDEF1-B665-6A4A-85D4-D205C9C7E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Graviditet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Ægdonation</a:t>
            </a:r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C03A335-D9EF-62F1-F642-1EAAA2FCC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8606482" cy="3031524"/>
          </a:xfrm>
        </p:spPr>
        <p:txBody>
          <a:bodyPr>
            <a:normAutofit fontScale="70000" lnSpcReduction="20000"/>
          </a:bodyPr>
          <a:lstStyle/>
          <a:p>
            <a:r>
              <a:rPr lang="da-DK" sz="2900" b="1" dirty="0">
                <a:cs typeface="Arial"/>
              </a:rPr>
              <a:t>Forfattere: </a:t>
            </a:r>
            <a:r>
              <a:rPr lang="da-DK" dirty="0"/>
              <a:t>Ida Kirkegaard, overlæge, </a:t>
            </a:r>
            <a:r>
              <a:rPr lang="da-DK" dirty="0" err="1"/>
              <a:t>PhD</a:t>
            </a:r>
            <a:r>
              <a:rPr lang="da-DK" dirty="0"/>
              <a:t>, Aarhus Universitetshospital (tovholder)</a:t>
            </a:r>
          </a:p>
          <a:p>
            <a:r>
              <a:rPr lang="da-DK" dirty="0"/>
              <a:t>	       Maria Cathrine C. V. Schmidt, afdelingslæge, AUH (tovholder)</a:t>
            </a:r>
          </a:p>
          <a:p>
            <a:r>
              <a:rPr lang="da-DK" dirty="0"/>
              <a:t>	       Anne Rahbek </a:t>
            </a:r>
            <a:r>
              <a:rPr lang="da-DK" dirty="0" err="1"/>
              <a:t>Zizzo</a:t>
            </a:r>
            <a:r>
              <a:rPr lang="da-DK" dirty="0"/>
              <a:t>, læge, </a:t>
            </a:r>
            <a:r>
              <a:rPr lang="da-DK" dirty="0" err="1"/>
              <a:t>PhD</a:t>
            </a:r>
            <a:r>
              <a:rPr lang="da-DK" dirty="0"/>
              <a:t>, Aarhus Universitetshospital</a:t>
            </a:r>
          </a:p>
          <a:p>
            <a:r>
              <a:rPr lang="da-DK" dirty="0"/>
              <a:t>	       Camilla Gry Temmesen, jordemoder (udpeget af </a:t>
            </a:r>
            <a:r>
              <a:rPr lang="da-DK" dirty="0" err="1"/>
              <a:t>jdm.foreningen</a:t>
            </a:r>
            <a:r>
              <a:rPr lang="da-DK" dirty="0"/>
              <a:t>)</a:t>
            </a:r>
          </a:p>
          <a:p>
            <a:r>
              <a:rPr lang="da-DK" dirty="0"/>
              <a:t>	       Caroline Borregaard Miltoft, læge, </a:t>
            </a:r>
            <a:r>
              <a:rPr lang="da-DK" dirty="0" err="1"/>
              <a:t>PhD</a:t>
            </a:r>
            <a:r>
              <a:rPr lang="da-DK" dirty="0"/>
              <a:t>, </a:t>
            </a:r>
            <a:r>
              <a:rPr lang="da-DK" dirty="0" err="1"/>
              <a:t>Rigshopsitalet</a:t>
            </a:r>
            <a:endParaRPr lang="da-DK" dirty="0"/>
          </a:p>
          <a:p>
            <a:r>
              <a:rPr lang="da-DK" dirty="0"/>
              <a:t>	       Elisabeth Clare Larsen, læge (udpeget af Dansk Fertilitetsselskab)</a:t>
            </a:r>
          </a:p>
          <a:p>
            <a:r>
              <a:rPr lang="da-DK" dirty="0"/>
              <a:t>	       Marianne </a:t>
            </a:r>
            <a:r>
              <a:rPr lang="da-DK" dirty="0" err="1"/>
              <a:t>Vestgaard</a:t>
            </a:r>
            <a:r>
              <a:rPr lang="da-DK" dirty="0"/>
              <a:t>, læge, </a:t>
            </a:r>
            <a:r>
              <a:rPr lang="da-DK" dirty="0" err="1"/>
              <a:t>PhD</a:t>
            </a:r>
            <a:r>
              <a:rPr lang="da-DK" dirty="0"/>
              <a:t>, Slagelse Sygehus</a:t>
            </a:r>
          </a:p>
          <a:p>
            <a:r>
              <a:rPr lang="da-DK" dirty="0"/>
              <a:t>	       Ninna Lund Larsen, afdelingslæge, Aarhus Universitetshospital</a:t>
            </a:r>
          </a:p>
          <a:p>
            <a:r>
              <a:rPr lang="da-DK" dirty="0"/>
              <a:t>	       Laura Vase, overlæge, Regionshospitalet Randers</a:t>
            </a:r>
          </a:p>
          <a:p>
            <a:r>
              <a:rPr lang="da-DK" dirty="0"/>
              <a:t>	       Lise Hald Nielsen, afdelingslæge, </a:t>
            </a:r>
            <a:r>
              <a:rPr lang="da-DK" dirty="0" err="1"/>
              <a:t>PhD</a:t>
            </a:r>
            <a:r>
              <a:rPr lang="da-DK" dirty="0"/>
              <a:t>, Sygehusenhed Vest Gødstrup</a:t>
            </a:r>
          </a:p>
          <a:p>
            <a:endParaRPr lang="da-DK" b="1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26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F9C6E-0454-464C-8FAD-3F132F02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Præeklampsi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3A95A4-21D0-D248-A88B-6649E547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691960"/>
            <a:ext cx="8451273" cy="235543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F74583B-C470-3A47-B39E-7EE00847C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67863"/>
            <a:ext cx="8326582" cy="5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2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61F25-63A3-0F4E-9311-974E57DC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Præeklampsi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CA5FD1-F342-3F4D-88A7-9E97461D2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/>
              <a:t>Studie udfordringer: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06F60837-10D7-3C49-9B7A-54257E7EBE59}"/>
              </a:ext>
            </a:extLst>
          </p:cNvPr>
          <p:cNvSpPr txBox="1">
            <a:spLocks/>
          </p:cNvSpPr>
          <p:nvPr/>
        </p:nvSpPr>
        <p:spPr>
          <a:xfrm>
            <a:off x="457200" y="2156254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Æg donerede: - typisk ældre</a:t>
            </a:r>
          </a:p>
          <a:p>
            <a:pPr marL="0" indent="0">
              <a:buFont typeface="Arial" pitchFamily="34" charset="0"/>
              <a:buNone/>
            </a:pPr>
            <a:r>
              <a:rPr lang="da-DK" dirty="0"/>
              <a:t>		    - </a:t>
            </a:r>
            <a:r>
              <a:rPr lang="da-DK" dirty="0" err="1"/>
              <a:t>nullipara</a:t>
            </a:r>
            <a:endParaRPr lang="da-DK" dirty="0"/>
          </a:p>
          <a:p>
            <a:pPr marL="0" indent="0">
              <a:buFont typeface="Arial" pitchFamily="34" charset="0"/>
              <a:buNone/>
            </a:pPr>
            <a:r>
              <a:rPr lang="da-DK" dirty="0"/>
              <a:t>		    - ”</a:t>
            </a:r>
            <a:r>
              <a:rPr lang="da-DK" dirty="0" err="1"/>
              <a:t>ovarian</a:t>
            </a:r>
            <a:r>
              <a:rPr lang="da-DK" dirty="0"/>
              <a:t> </a:t>
            </a:r>
            <a:r>
              <a:rPr lang="da-DK" dirty="0" err="1"/>
              <a:t>failure</a:t>
            </a:r>
            <a:r>
              <a:rPr lang="da-DK" dirty="0"/>
              <a:t>”</a:t>
            </a:r>
            <a:r>
              <a:rPr lang="da-DK" dirty="0">
                <a:sym typeface="Symbol"/>
              </a:rPr>
              <a:t>  </a:t>
            </a:r>
          </a:p>
          <a:p>
            <a:pPr marL="0" indent="0">
              <a:buFont typeface="Arial" pitchFamily="34" charset="0"/>
              <a:buNone/>
            </a:pPr>
            <a:endParaRPr lang="da-DK" dirty="0"/>
          </a:p>
          <a:p>
            <a:r>
              <a:rPr lang="da-DK" dirty="0"/>
              <a:t>I de fleste studier mangler årsagen til ”</a:t>
            </a:r>
            <a:r>
              <a:rPr lang="da-DK" dirty="0" err="1"/>
              <a:t>ovarian</a:t>
            </a:r>
            <a:r>
              <a:rPr lang="da-DK" dirty="0"/>
              <a:t> </a:t>
            </a:r>
            <a:r>
              <a:rPr lang="da-DK" dirty="0" err="1"/>
              <a:t>failure</a:t>
            </a:r>
            <a:r>
              <a:rPr lang="da-DK" dirty="0"/>
              <a:t>/</a:t>
            </a:r>
            <a:r>
              <a:rPr lang="da-DK" dirty="0" err="1"/>
              <a:t>infertilitet</a:t>
            </a:r>
            <a:r>
              <a:rPr lang="da-DK" dirty="0"/>
              <a:t>”.</a:t>
            </a:r>
          </a:p>
          <a:p>
            <a:pPr marL="0" indent="0">
              <a:buFont typeface="Arial" pitchFamily="34" charset="0"/>
              <a:buNone/>
            </a:pPr>
            <a:endParaRPr lang="da-DK" dirty="0"/>
          </a:p>
          <a:p>
            <a:pPr marL="0" indent="0">
              <a:buFont typeface="Arial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6731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10575-BE23-4D4A-94B1-6F938AAC2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Præeklampsi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312F51-34B4-DB48-B636-B14FF8DA9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89092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“Is oocyte donation a risk factor for preeclampsia? A systematic review and meta-analysis” </a:t>
            </a:r>
            <a:r>
              <a:rPr lang="en-US" sz="1800" dirty="0" err="1"/>
              <a:t>Blázquez</a:t>
            </a:r>
            <a:r>
              <a:rPr lang="en-US" sz="1800" dirty="0"/>
              <a:t> A. et al </a:t>
            </a:r>
            <a:r>
              <a:rPr lang="da-DK" sz="1800" dirty="0"/>
              <a:t>J </a:t>
            </a:r>
            <a:r>
              <a:rPr lang="da-DK" sz="1800" dirty="0" err="1"/>
              <a:t>Assist</a:t>
            </a:r>
            <a:r>
              <a:rPr lang="da-DK" sz="1800" dirty="0"/>
              <a:t> </a:t>
            </a:r>
            <a:r>
              <a:rPr lang="da-DK" sz="1800" dirty="0" err="1"/>
              <a:t>Reprod</a:t>
            </a:r>
            <a:r>
              <a:rPr lang="da-DK" sz="1800" dirty="0"/>
              <a:t> Genet. 2016 Jul; 33(7): 855–863.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Overall prævalensen for PE hos </a:t>
            </a:r>
            <a:r>
              <a:rPr lang="da-DK" sz="1800" dirty="0" err="1"/>
              <a:t>oocytdonerede</a:t>
            </a:r>
            <a:r>
              <a:rPr lang="da-DK" sz="1800" dirty="0"/>
              <a:t> var 17,2% (9-29%) mens den var 5,7%  (0-13%) hos IVF autologe graviditeter.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2F9936-78A5-4649-9986-473AAC3DF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2" t="41226" r="13175" b="19317"/>
          <a:stretch/>
        </p:blipFill>
        <p:spPr bwMode="auto">
          <a:xfrm>
            <a:off x="685440" y="3227855"/>
            <a:ext cx="7255786" cy="363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9AE0235C-0387-2141-AB6B-97F668D0518A}"/>
              </a:ext>
            </a:extLst>
          </p:cNvPr>
          <p:cNvCxnSpPr/>
          <p:nvPr/>
        </p:nvCxnSpPr>
        <p:spPr>
          <a:xfrm>
            <a:off x="905990" y="4281098"/>
            <a:ext cx="144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476D1DDE-9D69-6547-B91C-2F0A5D049736}"/>
              </a:ext>
            </a:extLst>
          </p:cNvPr>
          <p:cNvCxnSpPr/>
          <p:nvPr/>
        </p:nvCxnSpPr>
        <p:spPr>
          <a:xfrm>
            <a:off x="905990" y="5504417"/>
            <a:ext cx="144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C34FB39-5E7E-8144-AA6B-E7B979AFD102}"/>
              </a:ext>
            </a:extLst>
          </p:cNvPr>
          <p:cNvSpPr/>
          <p:nvPr/>
        </p:nvSpPr>
        <p:spPr>
          <a:xfrm>
            <a:off x="4572000" y="4159252"/>
            <a:ext cx="3456384" cy="475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DD6DC5F-567D-D14C-8FAD-1939B91194F1}"/>
              </a:ext>
            </a:extLst>
          </p:cNvPr>
          <p:cNvSpPr/>
          <p:nvPr/>
        </p:nvSpPr>
        <p:spPr>
          <a:xfrm>
            <a:off x="4582601" y="5328433"/>
            <a:ext cx="3456384" cy="475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1744365-D50F-7B42-AE6A-89BE39B04672}"/>
              </a:ext>
            </a:extLst>
          </p:cNvPr>
          <p:cNvSpPr/>
          <p:nvPr/>
        </p:nvSpPr>
        <p:spPr>
          <a:xfrm>
            <a:off x="3639232" y="4203592"/>
            <a:ext cx="674101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8804DE3-C087-234A-8202-D92105AA837D}"/>
              </a:ext>
            </a:extLst>
          </p:cNvPr>
          <p:cNvSpPr/>
          <p:nvPr/>
        </p:nvSpPr>
        <p:spPr>
          <a:xfrm>
            <a:off x="3639231" y="5422201"/>
            <a:ext cx="674101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294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07B65-D0E8-014A-AE33-F0F1C311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Præeklampsi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3D6F11-56B9-5642-939D-C568DBF2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13805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“Is oocyte donation a risk factor for preeclampsia? A systematic review and meta-analysis” </a:t>
            </a:r>
            <a:r>
              <a:rPr lang="en-US" sz="1800" dirty="0" err="1"/>
              <a:t>Blázquez</a:t>
            </a:r>
            <a:r>
              <a:rPr lang="en-US" sz="1800" dirty="0"/>
              <a:t> A. et al, </a:t>
            </a:r>
            <a:r>
              <a:rPr lang="da-DK" sz="1800" dirty="0"/>
              <a:t>J </a:t>
            </a:r>
            <a:r>
              <a:rPr lang="da-DK" sz="1800" dirty="0" err="1"/>
              <a:t>Assist</a:t>
            </a:r>
            <a:r>
              <a:rPr lang="da-DK" sz="1800" dirty="0"/>
              <a:t> </a:t>
            </a:r>
            <a:r>
              <a:rPr lang="da-DK" sz="1800" dirty="0" err="1"/>
              <a:t>Reprod</a:t>
            </a:r>
            <a:r>
              <a:rPr lang="da-DK" sz="1800" dirty="0"/>
              <a:t> Genet. 2016 Jul; 33(7): 855–863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E5B0FF-3A57-D54D-8A73-6AAA4C23A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50346" r="39557" b="12832"/>
          <a:stretch/>
        </p:blipFill>
        <p:spPr bwMode="auto">
          <a:xfrm>
            <a:off x="1539104" y="2485373"/>
            <a:ext cx="6065792" cy="41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22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1A3EF-4993-7A45-9FBE-47790452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Præeklampsi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909AB3-B1F3-1E41-B035-74B08CABE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“Is the risk of preeclampsia higher in donor oocyte pregnancies? A systematic review and meta-analysis”, </a:t>
            </a:r>
            <a:r>
              <a:rPr lang="en-US" sz="2000" dirty="0" err="1"/>
              <a:t>Schwarze</a:t>
            </a:r>
            <a:r>
              <a:rPr lang="en-US" sz="2000" dirty="0"/>
              <a:t> JE et. Al, JBRA Assist </a:t>
            </a:r>
            <a:r>
              <a:rPr lang="en-US" sz="2000" dirty="0" err="1"/>
              <a:t>Reprod</a:t>
            </a:r>
            <a:r>
              <a:rPr lang="en-US" sz="2000" dirty="0"/>
              <a:t>. 2018 Jan-Mar; 22(1): 15–19.</a:t>
            </a:r>
            <a:endParaRPr lang="da-DK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89F254-B52A-134B-A743-711F6F5FF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3" t="31814" r="17251" b="19908"/>
          <a:stretch/>
        </p:blipFill>
        <p:spPr bwMode="auto">
          <a:xfrm>
            <a:off x="597284" y="2745944"/>
            <a:ext cx="7706456" cy="39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762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413DA-2179-5547-9FAB-F5D12658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Præeklampsi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516955-2B9C-144E-AA79-802F63801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err="1"/>
              <a:t>Risk</a:t>
            </a:r>
            <a:r>
              <a:rPr lang="da-DK" sz="2000" dirty="0"/>
              <a:t> of </a:t>
            </a:r>
            <a:r>
              <a:rPr lang="da-DK" sz="2000" dirty="0" err="1"/>
              <a:t>adverse</a:t>
            </a:r>
            <a:r>
              <a:rPr lang="da-DK" sz="2000" dirty="0"/>
              <a:t> </a:t>
            </a:r>
            <a:r>
              <a:rPr lang="da-DK" sz="2000" dirty="0" err="1"/>
              <a:t>perinatal</a:t>
            </a:r>
            <a:r>
              <a:rPr lang="da-DK" sz="2000" dirty="0"/>
              <a:t> </a:t>
            </a:r>
            <a:r>
              <a:rPr lang="da-DK" sz="2000" dirty="0" err="1"/>
              <a:t>outcomes</a:t>
            </a:r>
            <a:r>
              <a:rPr lang="da-DK" sz="2000" dirty="0"/>
              <a:t> </a:t>
            </a:r>
            <a:r>
              <a:rPr lang="da-DK" sz="2000" dirty="0" err="1"/>
              <a:t>after</a:t>
            </a:r>
            <a:r>
              <a:rPr lang="da-DK" sz="2000" dirty="0"/>
              <a:t> </a:t>
            </a:r>
            <a:r>
              <a:rPr lang="da-DK" sz="2000" dirty="0" err="1"/>
              <a:t>oocyt</a:t>
            </a:r>
            <a:r>
              <a:rPr lang="da-DK" sz="2000" dirty="0"/>
              <a:t> donation: a </a:t>
            </a:r>
            <a:r>
              <a:rPr lang="da-DK" sz="2000" dirty="0" err="1"/>
              <a:t>systematic</a:t>
            </a:r>
            <a:r>
              <a:rPr lang="da-DK" sz="2000" dirty="0"/>
              <a:t> </a:t>
            </a:r>
            <a:r>
              <a:rPr lang="da-DK" sz="2000" dirty="0" err="1"/>
              <a:t>review</a:t>
            </a:r>
            <a:r>
              <a:rPr lang="da-DK" sz="2000" dirty="0"/>
              <a:t> and </a:t>
            </a:r>
            <a:r>
              <a:rPr lang="da-DK" sz="2000" dirty="0" err="1"/>
              <a:t>meta-analysis</a:t>
            </a:r>
            <a:r>
              <a:rPr lang="da-DK" sz="2000" dirty="0"/>
              <a:t>, Moreno –</a:t>
            </a:r>
            <a:r>
              <a:rPr lang="da-DK" sz="2000" dirty="0" err="1"/>
              <a:t>Sepulveda</a:t>
            </a:r>
            <a:r>
              <a:rPr lang="da-DK" sz="2000" dirty="0"/>
              <a:t> J, Journal of Assisted </a:t>
            </a:r>
            <a:r>
              <a:rPr lang="da-DK" sz="2000" dirty="0" err="1"/>
              <a:t>Reprod</a:t>
            </a:r>
            <a:r>
              <a:rPr lang="da-DK" sz="2000" dirty="0"/>
              <a:t>, 2019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83E242-544F-994C-BB78-48EEDA39F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9" t="21843" r="17103" b="50607"/>
          <a:stretch/>
        </p:blipFill>
        <p:spPr bwMode="auto">
          <a:xfrm>
            <a:off x="166664" y="2695308"/>
            <a:ext cx="8427560" cy="29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boks 3">
            <a:extLst>
              <a:ext uri="{FF2B5EF4-FFF2-40B4-BE49-F238E27FC236}">
                <a16:creationId xmlns:a16="http://schemas.microsoft.com/office/drawing/2014/main" id="{6A1E69E5-A0AD-2D46-9310-03960ABA3C70}"/>
              </a:ext>
            </a:extLst>
          </p:cNvPr>
          <p:cNvSpPr txBox="1"/>
          <p:nvPr/>
        </p:nvSpPr>
        <p:spPr>
          <a:xfrm>
            <a:off x="457200" y="5461863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Forrest plot </a:t>
            </a:r>
            <a:r>
              <a:rPr lang="da-DK" sz="1400" dirty="0" err="1"/>
              <a:t>comparing</a:t>
            </a:r>
            <a:r>
              <a:rPr lang="da-DK" sz="1400" dirty="0"/>
              <a:t> </a:t>
            </a:r>
            <a:r>
              <a:rPr lang="da-DK" sz="1400" dirty="0" err="1"/>
              <a:t>preeclampsia</a:t>
            </a:r>
            <a:r>
              <a:rPr lang="da-DK" sz="1400" dirty="0"/>
              <a:t> in </a:t>
            </a:r>
            <a:r>
              <a:rPr lang="da-DK" sz="1400" dirty="0" err="1"/>
              <a:t>pregnancy</a:t>
            </a:r>
            <a:r>
              <a:rPr lang="da-DK" sz="1400" dirty="0"/>
              <a:t> </a:t>
            </a:r>
            <a:r>
              <a:rPr lang="da-DK" sz="1400" dirty="0" err="1"/>
              <a:t>after</a:t>
            </a:r>
            <a:r>
              <a:rPr lang="da-DK" sz="1400" dirty="0"/>
              <a:t> IVF-OD vs IVF AO 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0916EF8-9CFA-1143-B051-CE68878BD82C}"/>
              </a:ext>
            </a:extLst>
          </p:cNvPr>
          <p:cNvSpPr/>
          <p:nvPr/>
        </p:nvSpPr>
        <p:spPr>
          <a:xfrm>
            <a:off x="4287795" y="4843849"/>
            <a:ext cx="1172769" cy="4139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641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1279-D1D2-F04F-B516-80E00332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Præeklampsi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E99591-BFDB-1041-B866-4624A0476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41FF5D-F7BC-B64D-BC0D-392ECB8F4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6" t="32852" r="18513" b="51963"/>
          <a:stretch/>
        </p:blipFill>
        <p:spPr bwMode="auto">
          <a:xfrm>
            <a:off x="288393" y="1413584"/>
            <a:ext cx="8567214" cy="17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>
            <a:extLst>
              <a:ext uri="{FF2B5EF4-FFF2-40B4-BE49-F238E27FC236}">
                <a16:creationId xmlns:a16="http://schemas.microsoft.com/office/drawing/2014/main" id="{72661516-B404-5044-A1FD-771087511A9A}"/>
              </a:ext>
            </a:extLst>
          </p:cNvPr>
          <p:cNvSpPr txBox="1"/>
          <p:nvPr/>
        </p:nvSpPr>
        <p:spPr>
          <a:xfrm>
            <a:off x="467544" y="3041211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Forrest plot </a:t>
            </a:r>
            <a:r>
              <a:rPr lang="da-DK" sz="1400" dirty="0" err="1"/>
              <a:t>comparing</a:t>
            </a:r>
            <a:r>
              <a:rPr lang="da-DK" sz="1400" dirty="0"/>
              <a:t> </a:t>
            </a:r>
            <a:r>
              <a:rPr lang="da-DK" sz="1400" dirty="0" err="1"/>
              <a:t>severe</a:t>
            </a:r>
            <a:r>
              <a:rPr lang="da-DK" sz="1400" dirty="0"/>
              <a:t> </a:t>
            </a:r>
            <a:r>
              <a:rPr lang="da-DK" sz="1400" dirty="0" err="1"/>
              <a:t>preeclampsia</a:t>
            </a:r>
            <a:r>
              <a:rPr lang="da-DK" sz="1400" dirty="0"/>
              <a:t> in </a:t>
            </a:r>
            <a:r>
              <a:rPr lang="da-DK" sz="1400" dirty="0" err="1"/>
              <a:t>pregnancy</a:t>
            </a:r>
            <a:r>
              <a:rPr lang="da-DK" sz="1400" dirty="0"/>
              <a:t> </a:t>
            </a:r>
            <a:r>
              <a:rPr lang="da-DK" sz="1400" dirty="0" err="1"/>
              <a:t>after</a:t>
            </a:r>
            <a:r>
              <a:rPr lang="da-DK" sz="1400" dirty="0"/>
              <a:t> IVF-OD vs IVF AO 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799EB02-AF72-374E-B441-0508CD72D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30101" r="18469" b="45280"/>
          <a:stretch/>
        </p:blipFill>
        <p:spPr bwMode="auto">
          <a:xfrm>
            <a:off x="353285" y="3576138"/>
            <a:ext cx="8437430" cy="2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>
            <a:extLst>
              <a:ext uri="{FF2B5EF4-FFF2-40B4-BE49-F238E27FC236}">
                <a16:creationId xmlns:a16="http://schemas.microsoft.com/office/drawing/2014/main" id="{345BEBD4-E7CC-F94E-AC76-5F26AE11797A}"/>
              </a:ext>
            </a:extLst>
          </p:cNvPr>
          <p:cNvSpPr txBox="1"/>
          <p:nvPr/>
        </p:nvSpPr>
        <p:spPr>
          <a:xfrm>
            <a:off x="467544" y="6324600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Forrest plot </a:t>
            </a:r>
            <a:r>
              <a:rPr lang="da-DK" sz="1400" dirty="0" err="1"/>
              <a:t>comparing</a:t>
            </a:r>
            <a:r>
              <a:rPr lang="da-DK" sz="1400" dirty="0"/>
              <a:t> </a:t>
            </a:r>
            <a:r>
              <a:rPr lang="da-DK" sz="1400" dirty="0" err="1"/>
              <a:t>pregnancy</a:t>
            </a:r>
            <a:r>
              <a:rPr lang="da-DK" sz="1400" dirty="0"/>
              <a:t> </a:t>
            </a:r>
            <a:r>
              <a:rPr lang="da-DK" sz="1400" dirty="0" err="1"/>
              <a:t>induced</a:t>
            </a:r>
            <a:r>
              <a:rPr lang="da-DK" sz="1400" dirty="0"/>
              <a:t> </a:t>
            </a:r>
            <a:r>
              <a:rPr lang="da-DK" sz="1400" dirty="0" err="1"/>
              <a:t>hypertension</a:t>
            </a:r>
            <a:r>
              <a:rPr lang="da-DK" sz="1400" dirty="0"/>
              <a:t> </a:t>
            </a:r>
            <a:r>
              <a:rPr lang="da-DK" sz="1400" dirty="0" err="1"/>
              <a:t>after</a:t>
            </a:r>
            <a:r>
              <a:rPr lang="da-DK" sz="1400" dirty="0"/>
              <a:t> IVF-OD vs IVF AO 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2A926AE-B5B4-D94A-8142-0FC6B22E86CD}"/>
              </a:ext>
            </a:extLst>
          </p:cNvPr>
          <p:cNvSpPr/>
          <p:nvPr/>
        </p:nvSpPr>
        <p:spPr>
          <a:xfrm>
            <a:off x="4584355" y="5609310"/>
            <a:ext cx="1223319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3D1B398-BF42-A142-84B6-FC2AD79043D8}"/>
              </a:ext>
            </a:extLst>
          </p:cNvPr>
          <p:cNvSpPr/>
          <p:nvPr/>
        </p:nvSpPr>
        <p:spPr>
          <a:xfrm>
            <a:off x="4584356" y="2342801"/>
            <a:ext cx="1223319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1621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8FD1D-2E72-3042-992F-7FA6913E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Præeklampsi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E9EDB7-B021-B143-A287-726D49754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err="1"/>
              <a:t>Obstetric</a:t>
            </a:r>
            <a:r>
              <a:rPr lang="da-DK" sz="2000" dirty="0"/>
              <a:t> and neonatal </a:t>
            </a:r>
            <a:r>
              <a:rPr lang="da-DK" sz="2000" dirty="0" err="1"/>
              <a:t>complications</a:t>
            </a:r>
            <a:r>
              <a:rPr lang="da-DK" sz="2000" dirty="0"/>
              <a:t> in </a:t>
            </a:r>
            <a:r>
              <a:rPr lang="da-DK" sz="2000" dirty="0" err="1"/>
              <a:t>pregnancies</a:t>
            </a:r>
            <a:r>
              <a:rPr lang="da-DK" sz="2000" dirty="0"/>
              <a:t> </a:t>
            </a:r>
            <a:r>
              <a:rPr lang="da-DK" sz="2000" dirty="0" err="1"/>
              <a:t>conceived</a:t>
            </a:r>
            <a:r>
              <a:rPr lang="da-DK" sz="2000" dirty="0"/>
              <a:t> </a:t>
            </a:r>
            <a:r>
              <a:rPr lang="da-DK" sz="2000" dirty="0" err="1"/>
              <a:t>after</a:t>
            </a:r>
            <a:r>
              <a:rPr lang="da-DK" sz="2000" dirty="0"/>
              <a:t> </a:t>
            </a:r>
            <a:r>
              <a:rPr lang="da-DK" sz="2000" dirty="0" err="1"/>
              <a:t>oocyte</a:t>
            </a:r>
            <a:r>
              <a:rPr lang="da-DK" sz="2000" dirty="0"/>
              <a:t> donation: a </a:t>
            </a:r>
            <a:r>
              <a:rPr lang="da-DK" sz="2000" dirty="0" err="1"/>
              <a:t>systematic</a:t>
            </a:r>
            <a:r>
              <a:rPr lang="da-DK" sz="2000" dirty="0"/>
              <a:t> </a:t>
            </a:r>
            <a:r>
              <a:rPr lang="da-DK" sz="2000" dirty="0" err="1"/>
              <a:t>review</a:t>
            </a:r>
            <a:r>
              <a:rPr lang="da-DK" sz="2000" dirty="0"/>
              <a:t> and </a:t>
            </a:r>
            <a:r>
              <a:rPr lang="da-DK" sz="2000" dirty="0" err="1"/>
              <a:t>meta-analysis</a:t>
            </a:r>
            <a:r>
              <a:rPr lang="da-DK" sz="2000" dirty="0"/>
              <a:t>, Storgaard et al. BJOG 2016</a:t>
            </a:r>
          </a:p>
          <a:p>
            <a:pPr marL="0" indent="0">
              <a:buNone/>
            </a:pPr>
            <a:r>
              <a:rPr lang="da-DK" sz="2000" dirty="0" err="1"/>
              <a:t>Pregnancy</a:t>
            </a:r>
            <a:r>
              <a:rPr lang="da-DK" sz="2000" dirty="0"/>
              <a:t> </a:t>
            </a:r>
            <a:r>
              <a:rPr lang="da-DK" sz="2000" dirty="0" err="1"/>
              <a:t>outcomes</a:t>
            </a:r>
            <a:r>
              <a:rPr lang="da-DK" sz="2000" dirty="0"/>
              <a:t> inkl. </a:t>
            </a:r>
            <a:r>
              <a:rPr lang="da-DK" sz="2000" dirty="0" err="1"/>
              <a:t>hypertension</a:t>
            </a:r>
            <a:r>
              <a:rPr lang="da-DK" sz="2000" dirty="0"/>
              <a:t> og </a:t>
            </a:r>
            <a:r>
              <a:rPr lang="da-DK" sz="2000" dirty="0" err="1"/>
              <a:t>preeclampsi</a:t>
            </a:r>
            <a:r>
              <a:rPr lang="da-DK" sz="2000" dirty="0"/>
              <a:t> hos OD vs. autolog IVF/ICSI vs. spontant gravide  - medtager også </a:t>
            </a:r>
            <a:r>
              <a:rPr lang="da-DK" sz="2000" dirty="0" err="1"/>
              <a:t>flerfoldsgravditeter</a:t>
            </a:r>
            <a:endParaRPr lang="da-DK" sz="2000" dirty="0"/>
          </a:p>
          <a:p>
            <a:pPr marL="0" indent="0" algn="ctr">
              <a:buNone/>
            </a:pPr>
            <a:r>
              <a:rPr lang="da-DK" sz="2000" b="1" dirty="0" err="1"/>
              <a:t>Gestationel</a:t>
            </a:r>
            <a:r>
              <a:rPr lang="da-DK" sz="2000" b="1" dirty="0"/>
              <a:t> </a:t>
            </a:r>
            <a:r>
              <a:rPr lang="da-DK" sz="2000" b="1" dirty="0" err="1"/>
              <a:t>hypertension</a:t>
            </a:r>
            <a:endParaRPr lang="da-DK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6784EA-235A-5C48-B833-7280CCA4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00" y="3571103"/>
            <a:ext cx="6548919" cy="324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461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08087-2B2F-7A4B-8B92-AF589EC2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Præeklampsi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B53B46-19A0-DB4A-B8C2-7BF5F28FC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b="1" dirty="0" err="1"/>
              <a:t>Præeklampsi</a:t>
            </a:r>
            <a:endParaRPr lang="da-DK" dirty="0"/>
          </a:p>
          <a:p>
            <a:pPr algn="ctr"/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F6E76-7AC3-F640-BA86-D57741DD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89" y="2249764"/>
            <a:ext cx="6374084" cy="44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930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80A57-7C7E-9845-9AEC-BA07C083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Præeklampsi</a:t>
            </a:r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ACDCEA-D4FF-DF41-AB96-0F0312AAE2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7" t="18850" r="15002" b="16406"/>
          <a:stretch/>
        </p:blipFill>
        <p:spPr bwMode="auto">
          <a:xfrm>
            <a:off x="2036618" y="1524000"/>
            <a:ext cx="4987636" cy="389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>
            <a:extLst>
              <a:ext uri="{FF2B5EF4-FFF2-40B4-BE49-F238E27FC236}">
                <a16:creationId xmlns:a16="http://schemas.microsoft.com/office/drawing/2014/main" id="{C7701B98-6F39-C444-B49C-ED2C26D5C3B5}"/>
              </a:ext>
            </a:extLst>
          </p:cNvPr>
          <p:cNvSpPr txBox="1"/>
          <p:nvPr/>
        </p:nvSpPr>
        <p:spPr>
          <a:xfrm>
            <a:off x="251520" y="55892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Oocytdonation</a:t>
            </a:r>
            <a:r>
              <a:rPr lang="sv-SE" sz="1200" dirty="0"/>
              <a:t>, Statusartikel, </a:t>
            </a:r>
            <a:r>
              <a:rPr lang="sv-SE" sz="1200" dirty="0" err="1"/>
              <a:t>Ugeskr</a:t>
            </a:r>
            <a:r>
              <a:rPr lang="sv-SE" sz="1200" dirty="0"/>
              <a:t> </a:t>
            </a:r>
            <a:r>
              <a:rPr lang="sv-SE" sz="1200" dirty="0" err="1"/>
              <a:t>Læger</a:t>
            </a:r>
            <a:r>
              <a:rPr lang="sv-SE" sz="1200" dirty="0"/>
              <a:t> 2021;183:V04210368</a:t>
            </a:r>
          </a:p>
          <a:p>
            <a:r>
              <a:rPr lang="sv-SE" sz="1200" dirty="0"/>
              <a:t>Elisabeth Clare Larsen, Ursula </a:t>
            </a:r>
            <a:r>
              <a:rPr lang="sv-SE" sz="1200" dirty="0" err="1"/>
              <a:t>Bentin-Ley</a:t>
            </a:r>
            <a:r>
              <a:rPr lang="sv-SE" sz="1200" dirty="0"/>
              <a:t>, Ulla Breth Knudsen</a:t>
            </a:r>
          </a:p>
          <a:p>
            <a:endParaRPr lang="sv-SE" sz="1200" dirty="0"/>
          </a:p>
          <a:p>
            <a:r>
              <a:rPr lang="sv-SE" sz="1200" dirty="0"/>
              <a:t>[12]: </a:t>
            </a:r>
            <a:r>
              <a:rPr lang="sv-SE" sz="1200" dirty="0" err="1"/>
              <a:t>Obstetric</a:t>
            </a:r>
            <a:r>
              <a:rPr lang="sv-SE" sz="1200" dirty="0"/>
              <a:t> and neonatal </a:t>
            </a:r>
            <a:r>
              <a:rPr lang="sv-SE" sz="1200" dirty="0" err="1"/>
              <a:t>complications</a:t>
            </a:r>
            <a:r>
              <a:rPr lang="sv-SE" sz="1200" dirty="0"/>
              <a:t> in </a:t>
            </a:r>
            <a:r>
              <a:rPr lang="sv-SE" sz="1200" dirty="0" err="1"/>
              <a:t>pregnancies</a:t>
            </a:r>
            <a:r>
              <a:rPr lang="sv-SE" sz="1200" dirty="0"/>
              <a:t> </a:t>
            </a:r>
            <a:r>
              <a:rPr lang="sv-SE" sz="1200" dirty="0" err="1"/>
              <a:t>conceived</a:t>
            </a:r>
            <a:r>
              <a:rPr lang="sv-SE" sz="1200" dirty="0"/>
              <a:t> </a:t>
            </a:r>
            <a:r>
              <a:rPr lang="sv-SE" sz="1200" dirty="0" err="1"/>
              <a:t>after</a:t>
            </a:r>
            <a:r>
              <a:rPr lang="sv-SE" sz="1200" dirty="0"/>
              <a:t> </a:t>
            </a:r>
            <a:r>
              <a:rPr lang="sv-SE" sz="1200" dirty="0" err="1"/>
              <a:t>oocyte</a:t>
            </a:r>
            <a:r>
              <a:rPr lang="sv-SE" sz="1200" dirty="0"/>
              <a:t> donation: a systematic </a:t>
            </a:r>
            <a:r>
              <a:rPr lang="sv-SE" sz="1200" dirty="0" err="1"/>
              <a:t>review</a:t>
            </a:r>
            <a:r>
              <a:rPr lang="sv-SE" sz="1200" dirty="0"/>
              <a:t> and meta-analysis</a:t>
            </a:r>
            <a:br>
              <a:rPr lang="sv-SE" sz="1200" dirty="0"/>
            </a:br>
            <a:r>
              <a:rPr lang="sv-SE" sz="1200" dirty="0" err="1"/>
              <a:t>M.Storgaard</a:t>
            </a:r>
            <a:r>
              <a:rPr lang="sv-SE" sz="1200" dirty="0"/>
              <a:t> et al. BJOG 2016</a:t>
            </a:r>
          </a:p>
        </p:txBody>
      </p:sp>
    </p:spTree>
    <p:extLst>
      <p:ext uri="{BB962C8B-B14F-4D97-AF65-F5344CB8AC3E}">
        <p14:creationId xmlns:p14="http://schemas.microsoft.com/office/powerpoint/2010/main" val="121843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1FF2D-8D82-122A-0D41-6CE3E40C2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Graviditet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Ægdonation</a:t>
            </a:r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395338A-78C7-E0AA-115C-F5066DB54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505199"/>
            <a:ext cx="7370805" cy="2710250"/>
          </a:xfrm>
        </p:spPr>
        <p:txBody>
          <a:bodyPr>
            <a:normAutofit fontScale="92500" lnSpcReduction="20000"/>
          </a:bodyPr>
          <a:lstStyle/>
          <a:p>
            <a:r>
              <a:rPr lang="da-DK" b="1" dirty="0">
                <a:cs typeface="Arial"/>
              </a:rPr>
              <a:t>Generelt</a:t>
            </a:r>
          </a:p>
          <a:p>
            <a:r>
              <a:rPr lang="da-DK" sz="2200" dirty="0"/>
              <a:t>Guideline beskriver de mulige </a:t>
            </a:r>
            <a:r>
              <a:rPr lang="da-DK" sz="2200" dirty="0" err="1"/>
              <a:t>føtalmedicinske</a:t>
            </a:r>
            <a:r>
              <a:rPr lang="da-DK" sz="2200" dirty="0"/>
              <a:t> og obstetriske komplikationer i graviditeter efter ægdonation </a:t>
            </a:r>
          </a:p>
          <a:p>
            <a:endParaRPr lang="da-DK" sz="2200" dirty="0"/>
          </a:p>
          <a:p>
            <a:r>
              <a:rPr lang="da-DK" sz="2200" dirty="0"/>
              <a:t>Guideline forholder sig som udgangspunkt til ægdonation som isoleret risikofaktor (raske </a:t>
            </a:r>
            <a:r>
              <a:rPr lang="da-DK" sz="2200" dirty="0" err="1"/>
              <a:t>ægdonerede</a:t>
            </a:r>
            <a:r>
              <a:rPr lang="da-DK" sz="2200" dirty="0"/>
              <a:t> gravide) </a:t>
            </a:r>
          </a:p>
          <a:p>
            <a:endParaRPr lang="da-DK" sz="2200" dirty="0"/>
          </a:p>
          <a:p>
            <a:r>
              <a:rPr lang="da-DK" sz="2200" dirty="0"/>
              <a:t>Guideline vil også blive diskuteret på </a:t>
            </a:r>
            <a:r>
              <a:rPr lang="da-DK" sz="2200" dirty="0" err="1"/>
              <a:t>Føtosandbjerg</a:t>
            </a:r>
            <a:r>
              <a:rPr lang="da-DK" sz="2200" dirty="0"/>
              <a:t> d.19.-20.september 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93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C8277-F8DC-0F48-ADC0-ADEDECA2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GDM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22D84E-6724-9A4F-92FF-64265FAE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6" y="1851841"/>
            <a:ext cx="8294704" cy="17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748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B3862-AD96-6747-952C-3A72ED79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GDM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F0351D-39A2-314F-BD55-CD4577759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Metaanalysis</a:t>
            </a:r>
            <a:r>
              <a:rPr lang="da-DK" dirty="0"/>
              <a:t> </a:t>
            </a:r>
            <a:r>
              <a:rPr lang="da-DK" dirty="0" err="1"/>
              <a:t>comparing</a:t>
            </a:r>
            <a:r>
              <a:rPr lang="da-DK" dirty="0"/>
              <a:t> IVF- OD with IVF- AO	</a:t>
            </a:r>
          </a:p>
          <a:p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4DE1823-4C15-724C-9BFA-DFC4DA841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24639"/>
              </p:ext>
            </p:extLst>
          </p:nvPr>
        </p:nvGraphicFramePr>
        <p:xfrm>
          <a:off x="251520" y="2382238"/>
          <a:ext cx="8640960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Odds</a:t>
                      </a:r>
                      <a:r>
                        <a:rPr lang="da-DK" sz="1600" baseline="0" dirty="0"/>
                        <a:t> ratio (95% CI)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/>
                        <a:t>Number</a:t>
                      </a:r>
                      <a:r>
                        <a:rPr lang="da-DK" sz="1600" dirty="0"/>
                        <a:t> of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err="1"/>
                        <a:t>Gestational</a:t>
                      </a:r>
                      <a:r>
                        <a:rPr lang="da-DK" sz="1600" baseline="0" dirty="0"/>
                        <a:t> diabetes </a:t>
                      </a:r>
                      <a:r>
                        <a:rPr lang="da-DK" sz="1600" dirty="0"/>
                        <a:t>–overall (</a:t>
                      </a:r>
                      <a:r>
                        <a:rPr lang="da-DK" sz="1600" dirty="0" err="1"/>
                        <a:t>Sepulveda</a:t>
                      </a:r>
                      <a:r>
                        <a:rPr lang="da-DK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1,27   (1,03-1,56)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38.289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err="1"/>
                        <a:t>Gestational</a:t>
                      </a:r>
                      <a:r>
                        <a:rPr lang="da-DK" sz="1600" dirty="0"/>
                        <a:t> diabetes-</a:t>
                      </a:r>
                      <a:r>
                        <a:rPr lang="da-DK" sz="1600" baseline="0" dirty="0"/>
                        <a:t> overall (Storgaard)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1,33 (0,71-2,50)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986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F031A-CD2C-4A4A-AD48-6A5D1A32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Præterm fødsel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32759C-7A90-F84F-9C16-8A2F1222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1982"/>
            <a:ext cx="8802250" cy="250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051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6EC0B-D1E7-7F4B-82C9-7BCFA4A7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Præterm fødsel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35B110-D8BE-FF4C-B62C-74E694061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err="1"/>
              <a:t>Risk</a:t>
            </a:r>
            <a:r>
              <a:rPr lang="da-DK" sz="2000" dirty="0"/>
              <a:t> of </a:t>
            </a:r>
            <a:r>
              <a:rPr lang="da-DK" sz="2000" dirty="0" err="1"/>
              <a:t>adverse</a:t>
            </a:r>
            <a:r>
              <a:rPr lang="da-DK" sz="2000" dirty="0"/>
              <a:t> </a:t>
            </a:r>
            <a:r>
              <a:rPr lang="da-DK" sz="2000" dirty="0" err="1"/>
              <a:t>perinatal</a:t>
            </a:r>
            <a:r>
              <a:rPr lang="da-DK" sz="2000" dirty="0"/>
              <a:t> </a:t>
            </a:r>
            <a:r>
              <a:rPr lang="da-DK" sz="2000" dirty="0" err="1"/>
              <a:t>outcomes</a:t>
            </a:r>
            <a:r>
              <a:rPr lang="da-DK" sz="2000" dirty="0"/>
              <a:t> </a:t>
            </a:r>
            <a:r>
              <a:rPr lang="da-DK" sz="2000" dirty="0" err="1"/>
              <a:t>after</a:t>
            </a:r>
            <a:r>
              <a:rPr lang="da-DK" sz="2000" dirty="0"/>
              <a:t> </a:t>
            </a:r>
            <a:r>
              <a:rPr lang="da-DK" sz="2000" dirty="0" err="1"/>
              <a:t>oocyt</a:t>
            </a:r>
            <a:r>
              <a:rPr lang="da-DK" sz="2000" dirty="0"/>
              <a:t> donation: a </a:t>
            </a:r>
            <a:r>
              <a:rPr lang="da-DK" sz="2000" dirty="0" err="1"/>
              <a:t>systematic</a:t>
            </a:r>
            <a:r>
              <a:rPr lang="da-DK" sz="2000" dirty="0"/>
              <a:t> </a:t>
            </a:r>
            <a:r>
              <a:rPr lang="da-DK" sz="2000" dirty="0" err="1"/>
              <a:t>review</a:t>
            </a:r>
            <a:r>
              <a:rPr lang="da-DK" sz="2000" dirty="0"/>
              <a:t> and </a:t>
            </a:r>
            <a:r>
              <a:rPr lang="da-DK" sz="2000" dirty="0" err="1"/>
              <a:t>meta-analysis</a:t>
            </a:r>
            <a:r>
              <a:rPr lang="da-DK" sz="2000" dirty="0"/>
              <a:t>, Moreno –</a:t>
            </a:r>
            <a:r>
              <a:rPr lang="da-DK" sz="2000" dirty="0" err="1"/>
              <a:t>Sepulveda</a:t>
            </a:r>
            <a:r>
              <a:rPr lang="da-DK" sz="2000" dirty="0"/>
              <a:t> J, Journal of Assisted </a:t>
            </a:r>
            <a:r>
              <a:rPr lang="da-DK" sz="2000" dirty="0" err="1"/>
              <a:t>Reprod</a:t>
            </a:r>
            <a:r>
              <a:rPr lang="da-DK" sz="2000" dirty="0"/>
              <a:t>, 2019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614A2770-6E38-6945-93E7-149CEE33C868}"/>
              </a:ext>
            </a:extLst>
          </p:cNvPr>
          <p:cNvGrpSpPr/>
          <p:nvPr/>
        </p:nvGrpSpPr>
        <p:grpSpPr>
          <a:xfrm>
            <a:off x="0" y="2562593"/>
            <a:ext cx="8851049" cy="3085108"/>
            <a:chOff x="251520" y="1412776"/>
            <a:chExt cx="8496943" cy="2952328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E48ED95-8E58-3948-A055-B62DAAC472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55" t="27993" r="18887" b="40913"/>
            <a:stretch/>
          </p:blipFill>
          <p:spPr bwMode="auto">
            <a:xfrm>
              <a:off x="251520" y="1412776"/>
              <a:ext cx="8496943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7BCC51A-9418-D542-A97C-AE1C7EB3DC11}"/>
                </a:ext>
              </a:extLst>
            </p:cNvPr>
            <p:cNvSpPr/>
            <p:nvPr/>
          </p:nvSpPr>
          <p:spPr>
            <a:xfrm>
              <a:off x="4499990" y="3717032"/>
              <a:ext cx="1296145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7" name="Tekstboks 5">
            <a:extLst>
              <a:ext uri="{FF2B5EF4-FFF2-40B4-BE49-F238E27FC236}">
                <a16:creationId xmlns:a16="http://schemas.microsoft.com/office/drawing/2014/main" id="{EFA935A2-A17F-6348-B91B-C0EF0E58A503}"/>
              </a:ext>
            </a:extLst>
          </p:cNvPr>
          <p:cNvSpPr txBox="1"/>
          <p:nvPr/>
        </p:nvSpPr>
        <p:spPr>
          <a:xfrm>
            <a:off x="457200" y="5674500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Forrest plot </a:t>
            </a:r>
            <a:r>
              <a:rPr lang="da-DK" sz="1400" dirty="0" err="1"/>
              <a:t>comparing</a:t>
            </a:r>
            <a:r>
              <a:rPr lang="da-DK" sz="1400" dirty="0"/>
              <a:t> </a:t>
            </a:r>
            <a:r>
              <a:rPr lang="da-DK" sz="1400" dirty="0" err="1"/>
              <a:t>preterm</a:t>
            </a:r>
            <a:r>
              <a:rPr lang="da-DK" sz="1400" dirty="0"/>
              <a:t> </a:t>
            </a:r>
            <a:r>
              <a:rPr lang="da-DK" sz="1400" dirty="0" err="1"/>
              <a:t>birth</a:t>
            </a:r>
            <a:r>
              <a:rPr lang="da-DK" sz="1400" dirty="0"/>
              <a:t> (&lt; GA 37) </a:t>
            </a:r>
            <a:r>
              <a:rPr lang="da-DK" sz="1400" dirty="0" err="1"/>
              <a:t>after</a:t>
            </a:r>
            <a:r>
              <a:rPr lang="da-DK" sz="1400" dirty="0"/>
              <a:t> IVF-OD vs IVF AO  </a:t>
            </a:r>
          </a:p>
        </p:txBody>
      </p:sp>
    </p:spTree>
    <p:extLst>
      <p:ext uri="{BB962C8B-B14F-4D97-AF65-F5344CB8AC3E}">
        <p14:creationId xmlns:p14="http://schemas.microsoft.com/office/powerpoint/2010/main" val="1510769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C80F9-009A-E741-A4F5-0A8DBC8A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Præterm fødsel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316E2-51CA-9547-BA3F-8A17CF9BA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3" t="30565" r="18210" b="49335"/>
          <a:stretch/>
        </p:blipFill>
        <p:spPr bwMode="auto">
          <a:xfrm>
            <a:off x="357391" y="1751889"/>
            <a:ext cx="7751205" cy="188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9">
            <a:extLst>
              <a:ext uri="{FF2B5EF4-FFF2-40B4-BE49-F238E27FC236}">
                <a16:creationId xmlns:a16="http://schemas.microsoft.com/office/drawing/2014/main" id="{E572577C-627A-6A4D-A1E5-3F4982307ECB}"/>
              </a:ext>
            </a:extLst>
          </p:cNvPr>
          <p:cNvSpPr txBox="1"/>
          <p:nvPr/>
        </p:nvSpPr>
        <p:spPr>
          <a:xfrm>
            <a:off x="457200" y="3624574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Forrest plot </a:t>
            </a:r>
            <a:r>
              <a:rPr lang="da-DK" sz="1400" dirty="0" err="1"/>
              <a:t>comparing</a:t>
            </a:r>
            <a:r>
              <a:rPr lang="da-DK" sz="1400" dirty="0"/>
              <a:t> </a:t>
            </a:r>
            <a:r>
              <a:rPr lang="da-DK" sz="1400" dirty="0" err="1"/>
              <a:t>early</a:t>
            </a:r>
            <a:r>
              <a:rPr lang="da-DK" sz="1400" dirty="0"/>
              <a:t> </a:t>
            </a:r>
            <a:r>
              <a:rPr lang="da-DK" sz="1400" dirty="0" err="1"/>
              <a:t>preterm</a:t>
            </a:r>
            <a:r>
              <a:rPr lang="da-DK" sz="1400" dirty="0"/>
              <a:t> </a:t>
            </a:r>
            <a:r>
              <a:rPr lang="da-DK" sz="1400" dirty="0" err="1"/>
              <a:t>birth</a:t>
            </a:r>
            <a:r>
              <a:rPr lang="da-DK" sz="1400" dirty="0"/>
              <a:t> (&lt; GA 32) </a:t>
            </a:r>
            <a:r>
              <a:rPr lang="da-DK" sz="1400" dirty="0" err="1"/>
              <a:t>after</a:t>
            </a:r>
            <a:r>
              <a:rPr lang="da-DK" sz="1400" dirty="0"/>
              <a:t> IVF-OD vs IVF AO 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05B6E42-E8B6-0849-A4CB-AF0AF7A0C66E}"/>
              </a:ext>
            </a:extLst>
          </p:cNvPr>
          <p:cNvSpPr/>
          <p:nvPr/>
        </p:nvSpPr>
        <p:spPr>
          <a:xfrm>
            <a:off x="3945896" y="2980520"/>
            <a:ext cx="1252208" cy="2529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0972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B6E90-3325-3F4B-82F9-C375CBB3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Sectio</a:t>
            </a:r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57FC5A-B647-4740-A679-3F2FACC5F8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32" y="1813264"/>
            <a:ext cx="8127067" cy="159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28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32208-9FC8-E044-8382-FE825E18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Sectio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8F214D-6C83-8D4F-9C3D-761B09F84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 err="1"/>
              <a:t>Risk</a:t>
            </a:r>
            <a:r>
              <a:rPr lang="da-DK" sz="2000" dirty="0"/>
              <a:t> of </a:t>
            </a:r>
            <a:r>
              <a:rPr lang="da-DK" sz="2000" dirty="0" err="1"/>
              <a:t>adverse</a:t>
            </a:r>
            <a:r>
              <a:rPr lang="da-DK" sz="2000" dirty="0"/>
              <a:t> </a:t>
            </a:r>
            <a:r>
              <a:rPr lang="da-DK" sz="2000" dirty="0" err="1"/>
              <a:t>perinatal</a:t>
            </a:r>
            <a:r>
              <a:rPr lang="da-DK" sz="2000" dirty="0"/>
              <a:t> </a:t>
            </a:r>
            <a:r>
              <a:rPr lang="da-DK" sz="2000" dirty="0" err="1"/>
              <a:t>outcomes</a:t>
            </a:r>
            <a:r>
              <a:rPr lang="da-DK" sz="2000" dirty="0"/>
              <a:t> </a:t>
            </a:r>
            <a:r>
              <a:rPr lang="da-DK" sz="2000" dirty="0" err="1"/>
              <a:t>after</a:t>
            </a:r>
            <a:r>
              <a:rPr lang="da-DK" sz="2000" dirty="0"/>
              <a:t> </a:t>
            </a:r>
            <a:r>
              <a:rPr lang="da-DK" sz="2000" dirty="0" err="1"/>
              <a:t>oocyt</a:t>
            </a:r>
            <a:r>
              <a:rPr lang="da-DK" sz="2000" dirty="0"/>
              <a:t> donation: a </a:t>
            </a:r>
            <a:r>
              <a:rPr lang="da-DK" sz="2000" dirty="0" err="1"/>
              <a:t>systematic</a:t>
            </a:r>
            <a:r>
              <a:rPr lang="da-DK" sz="2000" dirty="0"/>
              <a:t> </a:t>
            </a:r>
            <a:r>
              <a:rPr lang="da-DK" sz="2000" dirty="0" err="1"/>
              <a:t>review</a:t>
            </a:r>
            <a:r>
              <a:rPr lang="da-DK" sz="2000" dirty="0"/>
              <a:t> and </a:t>
            </a:r>
            <a:r>
              <a:rPr lang="da-DK" sz="2000" dirty="0" err="1"/>
              <a:t>meta-analysis</a:t>
            </a:r>
            <a:r>
              <a:rPr lang="da-DK" sz="2000" dirty="0"/>
              <a:t>, Moreno –</a:t>
            </a:r>
            <a:r>
              <a:rPr lang="da-DK" sz="2000" dirty="0" err="1"/>
              <a:t>Sepulveda</a:t>
            </a:r>
            <a:r>
              <a:rPr lang="da-DK" sz="2000" dirty="0"/>
              <a:t> J, Journal of Assisted </a:t>
            </a:r>
            <a:r>
              <a:rPr lang="da-DK" sz="2000" dirty="0" err="1"/>
              <a:t>Reprod</a:t>
            </a:r>
            <a:r>
              <a:rPr lang="da-DK" sz="2000" dirty="0"/>
              <a:t>, 2019</a:t>
            </a:r>
          </a:p>
          <a:p>
            <a:endParaRPr lang="da-DK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0C92797A-2569-1642-AC14-6AD8ABDF3EAD}"/>
              </a:ext>
            </a:extLst>
          </p:cNvPr>
          <p:cNvGrpSpPr/>
          <p:nvPr/>
        </p:nvGrpSpPr>
        <p:grpSpPr>
          <a:xfrm>
            <a:off x="706582" y="1433940"/>
            <a:ext cx="7446820" cy="2514147"/>
            <a:chOff x="676598" y="2564904"/>
            <a:chExt cx="7419975" cy="262317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BCB0065-773C-8E47-BB83-E79BDBE22D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" t="25168" r="-175" b="19457"/>
            <a:stretch/>
          </p:blipFill>
          <p:spPr bwMode="auto">
            <a:xfrm>
              <a:off x="676598" y="2564904"/>
              <a:ext cx="7419975" cy="2623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CABFBE7-1008-C44A-BBC6-FF7B48FA9E37}"/>
                </a:ext>
              </a:extLst>
            </p:cNvPr>
            <p:cNvSpPr/>
            <p:nvPr/>
          </p:nvSpPr>
          <p:spPr>
            <a:xfrm>
              <a:off x="719572" y="4077072"/>
              <a:ext cx="7200800" cy="576064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97BD5FB8-4E1D-3245-9E8F-91594FE87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67583"/>
              </p:ext>
            </p:extLst>
          </p:nvPr>
        </p:nvGraphicFramePr>
        <p:xfrm>
          <a:off x="457200" y="5588000"/>
          <a:ext cx="8208912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Odds</a:t>
                      </a:r>
                      <a:r>
                        <a:rPr lang="da-DK" sz="1400" baseline="0" dirty="0"/>
                        <a:t> ratio (95% CI)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err="1"/>
                        <a:t>Number</a:t>
                      </a:r>
                      <a:r>
                        <a:rPr lang="da-DK" sz="1400" dirty="0"/>
                        <a:t> of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err="1"/>
                        <a:t>Cesarean</a:t>
                      </a:r>
                      <a:r>
                        <a:rPr lang="da-DK" sz="1400" dirty="0"/>
                        <a:t> </a:t>
                      </a:r>
                      <a:r>
                        <a:rPr lang="da-DK" sz="1400" dirty="0" err="1"/>
                        <a:t>section</a:t>
                      </a:r>
                      <a:r>
                        <a:rPr lang="da-DK" sz="1400" dirty="0"/>
                        <a:t>-overall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2,28   (2,14-2,42)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54.044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CC409B36-836B-2943-8003-D65EBA4FA7D2}"/>
              </a:ext>
            </a:extLst>
          </p:cNvPr>
          <p:cNvSpPr/>
          <p:nvPr/>
        </p:nvSpPr>
        <p:spPr>
          <a:xfrm>
            <a:off x="500329" y="6432046"/>
            <a:ext cx="3682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IVF- OD </a:t>
            </a:r>
            <a:r>
              <a:rPr lang="da-DK" dirty="0" err="1"/>
              <a:t>compared</a:t>
            </a:r>
            <a:r>
              <a:rPr lang="da-DK" dirty="0"/>
              <a:t> with IVF- AO</a:t>
            </a:r>
          </a:p>
        </p:txBody>
      </p:sp>
    </p:spTree>
    <p:extLst>
      <p:ext uri="{BB962C8B-B14F-4D97-AF65-F5344CB8AC3E}">
        <p14:creationId xmlns:p14="http://schemas.microsoft.com/office/powerpoint/2010/main" val="23214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8B7BB-28D0-8F47-85B0-4E3D49FC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Graviditas</a:t>
            </a:r>
            <a:r>
              <a:rPr lang="da-DK" dirty="0"/>
              <a:t> </a:t>
            </a:r>
            <a:r>
              <a:rPr lang="da-DK" dirty="0" err="1"/>
              <a:t>prolongata</a:t>
            </a:r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555291-B842-FD41-A275-D6A646AF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6" y="1795835"/>
            <a:ext cx="8300888" cy="198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106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8337E-C863-42A2-A768-4A265CF6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Postpartum</a:t>
            </a:r>
            <a:r>
              <a:rPr lang="da-DK" dirty="0"/>
              <a:t> blødning</a:t>
            </a:r>
            <a:endParaRPr lang="en-US" dirty="0"/>
          </a:p>
        </p:txBody>
      </p:sp>
      <p:pic>
        <p:nvPicPr>
          <p:cNvPr id="5" name="Pladsholder til indhold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7F36E71-E9A1-7FC5-935D-DA90E490E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67186"/>
            <a:ext cx="9144000" cy="1190464"/>
          </a:xfr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E5FF27F-9342-AAFF-873E-FF0C402CA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2" y="3150974"/>
            <a:ext cx="8723870" cy="162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51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CC40A-21F3-B3DF-889F-057B6731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</a:t>
            </a:r>
            <a:r>
              <a:rPr lang="en-US" dirty="0" err="1"/>
              <a:t>blødning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F326E4-51AD-E3AE-A7EE-135D360A3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PPH defineret som blødning ≥ 500 ml</a:t>
            </a:r>
          </a:p>
          <a:p>
            <a:r>
              <a:rPr lang="da-DK" dirty="0"/>
              <a:t>Rapporteret til mellem 5-15%</a:t>
            </a:r>
          </a:p>
          <a:p>
            <a:pPr lvl="1"/>
            <a:r>
              <a:rPr lang="da-DK" dirty="0"/>
              <a:t>Meta-analyse: 10-13% af </a:t>
            </a:r>
            <a:r>
              <a:rPr lang="da-DK" b="1" dirty="0"/>
              <a:t>alle</a:t>
            </a:r>
            <a:r>
              <a:rPr lang="da-DK" dirty="0"/>
              <a:t> fødende</a:t>
            </a:r>
            <a:r>
              <a:rPr lang="da-DK" baseline="30000" dirty="0"/>
              <a:t>6</a:t>
            </a:r>
            <a:endParaRPr lang="da-DK" dirty="0"/>
          </a:p>
          <a:p>
            <a:endParaRPr lang="da-DK" dirty="0"/>
          </a:p>
          <a:p>
            <a:r>
              <a:rPr lang="da-DK" dirty="0"/>
              <a:t>Svær PPH &gt;1000ml 6-7% af </a:t>
            </a:r>
            <a:r>
              <a:rPr lang="da-DK" b="1" dirty="0"/>
              <a:t>alle</a:t>
            </a:r>
            <a:r>
              <a:rPr lang="da-DK" dirty="0"/>
              <a:t> fødsler i DK Jvf. den Danske Kvalitetsdatabase.</a:t>
            </a:r>
            <a:endParaRPr lang="en-US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6E96D79-451D-988E-D81D-A8870FF96B92}"/>
              </a:ext>
            </a:extLst>
          </p:cNvPr>
          <p:cNvSpPr txBox="1"/>
          <p:nvPr/>
        </p:nvSpPr>
        <p:spPr>
          <a:xfrm>
            <a:off x="5645350" y="6546594"/>
            <a:ext cx="3498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aseline="30000" dirty="0"/>
              <a:t>6</a:t>
            </a:r>
            <a:r>
              <a:rPr lang="da-DK" sz="1400" dirty="0"/>
              <a:t>Calvert et al, </a:t>
            </a:r>
            <a:r>
              <a:rPr lang="da-DK" sz="1400" dirty="0" err="1"/>
              <a:t>PLoS.One</a:t>
            </a:r>
            <a:r>
              <a:rPr lang="da-DK" sz="1400" dirty="0"/>
              <a:t>. 2012;7;e.41114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797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A9855-0EAC-9591-7B88-DABED2CA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Ægdonation</a:t>
            </a:r>
            <a:r>
              <a:rPr lang="en-US" dirty="0"/>
              <a:t> I DK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6B6B91-182B-B85C-2C3F-85AAB4EBD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2006: 35 ægdonationer</a:t>
            </a:r>
          </a:p>
          <a:p>
            <a:r>
              <a:rPr lang="da-DK" dirty="0"/>
              <a:t>2015: 195 ægdonationer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Politisk aftale i sommeren 2016: øget honorar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2019: 1298 behandlinger med donerede </a:t>
            </a:r>
            <a:r>
              <a:rPr lang="da-DK" dirty="0" err="1"/>
              <a:t>oocytter</a:t>
            </a: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/>
              <a:t>	=&gt; fødsler : 444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8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B8671-DC61-5B6D-EAB9-EA8BCB4E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</a:t>
            </a:r>
            <a:r>
              <a:rPr lang="en-US" dirty="0" err="1"/>
              <a:t>blødning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47F01E-EC99-829E-5AC5-80EDF137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000" dirty="0"/>
          </a:p>
          <a:p>
            <a:r>
              <a:rPr lang="da-DK" dirty="0"/>
              <a:t>A. Shah et al, 2019 (</a:t>
            </a:r>
            <a:r>
              <a:rPr lang="da-DK" dirty="0" err="1"/>
              <a:t>review</a:t>
            </a:r>
            <a:r>
              <a:rPr lang="da-DK" dirty="0"/>
              <a:t>):</a:t>
            </a:r>
          </a:p>
          <a:p>
            <a:pPr marL="274320" lvl="1" indent="0">
              <a:buNone/>
            </a:pPr>
            <a:r>
              <a:rPr lang="da-DK" dirty="0"/>
              <a:t>	OD selvstændig risikofaktor for PPH,  risikoen er 3½ gange 	højere end IVF/ICSI</a:t>
            </a:r>
          </a:p>
          <a:p>
            <a:pPr marL="274320" lvl="1" indent="0">
              <a:buNone/>
            </a:pPr>
            <a:endParaRPr lang="da-DK" dirty="0"/>
          </a:p>
          <a:p>
            <a:r>
              <a:rPr lang="da-DK" dirty="0"/>
              <a:t>Storgaard et al, 2017 (</a:t>
            </a:r>
            <a:r>
              <a:rPr lang="da-DK" dirty="0" err="1"/>
              <a:t>meta</a:t>
            </a:r>
            <a:r>
              <a:rPr lang="da-DK" dirty="0"/>
              <a:t>-analyse)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sz="2000" dirty="0"/>
              <a:t>OD versus IVF/ICSI</a:t>
            </a:r>
          </a:p>
          <a:p>
            <a:pPr marL="0" indent="0">
              <a:buNone/>
            </a:pPr>
            <a:r>
              <a:rPr lang="da-DK" sz="2000" dirty="0"/>
              <a:t> 	AOR 2.40, 95%CI:1.49–3.88</a:t>
            </a:r>
            <a:endParaRPr lang="en-US" sz="20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98B31C8-DAA3-1D74-D9E2-57478879F83C}"/>
              </a:ext>
            </a:extLst>
          </p:cNvPr>
          <p:cNvSpPr txBox="1"/>
          <p:nvPr/>
        </p:nvSpPr>
        <p:spPr>
          <a:xfrm>
            <a:off x="3956361" y="6291590"/>
            <a:ext cx="518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Shah Journal of </a:t>
            </a:r>
            <a:r>
              <a:rPr lang="da-DK" sz="1400" dirty="0" err="1"/>
              <a:t>Obstetrics</a:t>
            </a:r>
            <a:r>
              <a:rPr lang="da-DK" sz="1400" dirty="0"/>
              <a:t> and </a:t>
            </a:r>
            <a:r>
              <a:rPr lang="da-DK" sz="1400" dirty="0" err="1"/>
              <a:t>Gyneoclogy</a:t>
            </a:r>
            <a:r>
              <a:rPr lang="da-DK" sz="1400" dirty="0"/>
              <a:t> of India 2019;69(5)</a:t>
            </a:r>
          </a:p>
          <a:p>
            <a:r>
              <a:rPr lang="da-DK" sz="1400" dirty="0"/>
              <a:t>Storgaard et al, BJOG. 2017;124(4):561-72</a:t>
            </a:r>
          </a:p>
        </p:txBody>
      </p:sp>
    </p:spTree>
    <p:extLst>
      <p:ext uri="{BB962C8B-B14F-4D97-AF65-F5344CB8AC3E}">
        <p14:creationId xmlns:p14="http://schemas.microsoft.com/office/powerpoint/2010/main" val="23052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29CEC-C78A-95CA-9D51-F6DA81CB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</a:t>
            </a:r>
            <a:r>
              <a:rPr lang="en-US" dirty="0" err="1"/>
              <a:t>blødning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4B689-9B5A-6E2D-51A9-5A4AA7C9D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err="1"/>
              <a:t>Rizello</a:t>
            </a:r>
            <a:r>
              <a:rPr lang="da-DK" dirty="0"/>
              <a:t> et al, 2020 </a:t>
            </a:r>
          </a:p>
          <a:p>
            <a:pPr marL="822960" lvl="3" indent="0">
              <a:buNone/>
            </a:pPr>
            <a:r>
              <a:rPr lang="da-DK" sz="2200" dirty="0"/>
              <a:t> Italiensk, </a:t>
            </a:r>
            <a:r>
              <a:rPr lang="da-DK" sz="2200" dirty="0" err="1"/>
              <a:t>observationel</a:t>
            </a:r>
            <a:r>
              <a:rPr lang="da-DK" sz="2200" dirty="0"/>
              <a:t>, retrospektivt</a:t>
            </a:r>
          </a:p>
          <a:p>
            <a:pPr marL="548640" lvl="2" indent="0">
              <a:buNone/>
            </a:pPr>
            <a:r>
              <a:rPr lang="da-DK" sz="2200" dirty="0"/>
              <a:t>	Svær PPH ≥ 1000 ml:</a:t>
            </a:r>
          </a:p>
          <a:p>
            <a:pPr marL="0" indent="0">
              <a:buNone/>
            </a:pPr>
            <a:r>
              <a:rPr lang="da-DK" sz="2200" dirty="0"/>
              <a:t>	Risiko: OD: 27.4%, IVF/ICSI: 8.9%, SC: 2.2%</a:t>
            </a:r>
          </a:p>
          <a:p>
            <a:pPr marL="0" indent="0">
              <a:buNone/>
            </a:pPr>
            <a:r>
              <a:rPr lang="da-DK" sz="2200" dirty="0"/>
              <a:t>	AOR 3.7, 95% CI 2.64–5.33 (IVF)</a:t>
            </a:r>
          </a:p>
          <a:p>
            <a:pPr marL="0" indent="0">
              <a:buNone/>
            </a:pPr>
            <a:r>
              <a:rPr lang="da-DK" sz="2200" dirty="0"/>
              <a:t>	AOR 11.1, 95% CI 7.94–15.53 (SC)</a:t>
            </a:r>
          </a:p>
          <a:p>
            <a:pPr marL="0" indent="0">
              <a:buNone/>
            </a:pPr>
            <a:endParaRPr lang="da-DK" sz="2000" dirty="0"/>
          </a:p>
          <a:p>
            <a:r>
              <a:rPr lang="da-DK" dirty="0" err="1"/>
              <a:t>Nejdet</a:t>
            </a:r>
            <a:r>
              <a:rPr lang="da-DK" dirty="0"/>
              <a:t> et al, 2016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sz="2000" dirty="0"/>
              <a:t>Svensk retrospektivt nationalt kohortestudie (2003-2012)</a:t>
            </a:r>
          </a:p>
          <a:p>
            <a:pPr marL="0" indent="0">
              <a:buNone/>
            </a:pPr>
            <a:r>
              <a:rPr lang="da-DK" sz="2000" dirty="0"/>
              <a:t>	388 OD, 26 696 IVF/ICSI, 999 804 SC</a:t>
            </a:r>
          </a:p>
          <a:p>
            <a:pPr marL="274320" lvl="1" indent="0">
              <a:buNone/>
            </a:pPr>
            <a:r>
              <a:rPr lang="da-DK" dirty="0"/>
              <a:t>	Svær PPH ≥ 1000 ml:</a:t>
            </a:r>
          </a:p>
          <a:p>
            <a:pPr marL="274320" lvl="1" indent="0">
              <a:buNone/>
            </a:pPr>
            <a:r>
              <a:rPr lang="da-DK" dirty="0"/>
              <a:t>	Risiko: OD: 17%, IVF/ICSI: 6-9%, SC: 5%</a:t>
            </a:r>
          </a:p>
          <a:p>
            <a:pPr marL="274320" lvl="1" indent="0">
              <a:buNone/>
            </a:pPr>
            <a:r>
              <a:rPr lang="da-DK" dirty="0"/>
              <a:t>	 AOR 2.66, 95%CI 2.04–3.49 (IVF)</a:t>
            </a:r>
          </a:p>
          <a:p>
            <a:pPr marL="274320" lvl="1" indent="0">
              <a:buNone/>
            </a:pPr>
            <a:r>
              <a:rPr lang="da-DK" dirty="0"/>
              <a:t>	 AOR 2.87, 95%CI 2.20–3.71 (SC)</a:t>
            </a:r>
          </a:p>
          <a:p>
            <a:pPr marL="274320" lvl="1" indent="0">
              <a:buNone/>
            </a:pPr>
            <a:endParaRPr lang="da-DK" dirty="0"/>
          </a:p>
          <a:p>
            <a:pPr marL="274320" lvl="1" indent="0">
              <a:buNone/>
            </a:pPr>
            <a:endParaRPr lang="da-DK" dirty="0"/>
          </a:p>
          <a:p>
            <a:endParaRPr lang="en-US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A93115A-81FD-F768-8493-455C5AA11714}"/>
              </a:ext>
            </a:extLst>
          </p:cNvPr>
          <p:cNvSpPr txBox="1"/>
          <p:nvPr/>
        </p:nvSpPr>
        <p:spPr>
          <a:xfrm>
            <a:off x="6055725" y="302700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Lav</a:t>
            </a:r>
            <a:r>
              <a:rPr lang="en-US" b="1" dirty="0"/>
              <a:t> </a:t>
            </a:r>
            <a:r>
              <a:rPr lang="en-US" b="1" dirty="0" err="1"/>
              <a:t>risiko</a:t>
            </a:r>
            <a:r>
              <a:rPr lang="en-US" b="1" dirty="0"/>
              <a:t>!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56E4B47-0F9E-E007-9B0B-69B66EB1D6A8}"/>
              </a:ext>
            </a:extLst>
          </p:cNvPr>
          <p:cNvSpPr/>
          <p:nvPr/>
        </p:nvSpPr>
        <p:spPr>
          <a:xfrm>
            <a:off x="5467897" y="2498662"/>
            <a:ext cx="1175657" cy="55154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CCB28DE-2500-6066-D69D-1CFB3E84FC4A}"/>
              </a:ext>
            </a:extLst>
          </p:cNvPr>
          <p:cNvSpPr txBox="1"/>
          <p:nvPr/>
        </p:nvSpPr>
        <p:spPr>
          <a:xfrm>
            <a:off x="4332131" y="6324600"/>
            <a:ext cx="49501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Rizello</a:t>
            </a:r>
            <a:r>
              <a:rPr lang="da-DK" sz="1400" dirty="0"/>
              <a:t> et al, </a:t>
            </a:r>
            <a:r>
              <a:rPr lang="da-DK" sz="1400" dirty="0" err="1"/>
              <a:t>Reproductive</a:t>
            </a:r>
            <a:r>
              <a:rPr lang="da-DK" sz="1400" dirty="0"/>
              <a:t> </a:t>
            </a:r>
            <a:r>
              <a:rPr lang="da-DK" sz="1400" dirty="0" err="1"/>
              <a:t>biomedicine</a:t>
            </a:r>
            <a:r>
              <a:rPr lang="da-DK" sz="1400" dirty="0"/>
              <a:t> online 2020;41(2)</a:t>
            </a:r>
          </a:p>
          <a:p>
            <a:r>
              <a:rPr lang="en-US" sz="1400" dirty="0" err="1"/>
              <a:t>Nejdet</a:t>
            </a:r>
            <a:r>
              <a:rPr lang="en-US" sz="1400" dirty="0"/>
              <a:t> et al. Acta </a:t>
            </a:r>
            <a:r>
              <a:rPr lang="en-US" sz="1400" dirty="0" err="1"/>
              <a:t>Obstet</a:t>
            </a:r>
            <a:r>
              <a:rPr lang="en-US" sz="1400" dirty="0"/>
              <a:t> </a:t>
            </a:r>
            <a:r>
              <a:rPr lang="en-US" sz="1400" dirty="0" err="1"/>
              <a:t>Gynecol</a:t>
            </a:r>
            <a:r>
              <a:rPr lang="en-US" sz="1400" dirty="0"/>
              <a:t> Scand. 2016;95(8):879-86</a:t>
            </a:r>
          </a:p>
          <a:p>
            <a:endParaRPr lang="en-US" sz="1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0F3A398-DA6F-B00E-9967-D42D73E827A8}"/>
              </a:ext>
            </a:extLst>
          </p:cNvPr>
          <p:cNvSpPr/>
          <p:nvPr/>
        </p:nvSpPr>
        <p:spPr>
          <a:xfrm>
            <a:off x="1436316" y="3267919"/>
            <a:ext cx="1175657" cy="55154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EAF84-AF5E-0F35-C5A4-90B42621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Postpartum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08B209C-D3D3-E616-65A4-C73C387B9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49" y="1980618"/>
            <a:ext cx="8926369" cy="837665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551B9A-BB65-1D72-DECA-E7887EAF2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9" y="3001647"/>
            <a:ext cx="8981786" cy="106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13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CA4E6-2679-7204-2CE0-30ED21FA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AFE5EB-89B9-5191-48F4-837EF8028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SGA/FGR: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/>
              <a:t>Øget risiko for PE, men ikke fundet øget risiko for SGA/FGR</a:t>
            </a:r>
          </a:p>
          <a:p>
            <a:pPr marL="0" indent="0">
              <a:buNone/>
            </a:pPr>
            <a:r>
              <a:rPr lang="da-DK" dirty="0"/>
              <a:t> 	</a:t>
            </a:r>
            <a:r>
              <a:rPr lang="da-DK" sz="2000" dirty="0"/>
              <a:t>=&gt; Anden patogenese?</a:t>
            </a:r>
          </a:p>
          <a:p>
            <a:pPr lvl="1"/>
            <a:r>
              <a:rPr lang="da-DK" dirty="0"/>
              <a:t>Styrke C evidens for at OD ikke har øget risiko for SGA, sammenholdt med AO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sz="2000" dirty="0"/>
              <a:t>=&gt; AO følges ikke med ekstra scanninger.</a:t>
            </a:r>
          </a:p>
          <a:p>
            <a:pPr lvl="1"/>
            <a:r>
              <a:rPr lang="da-DK" dirty="0"/>
              <a:t>Ikke fundet evidens for øget risiko for SGA ved OD sammenholdt med SC. (</a:t>
            </a:r>
            <a:r>
              <a:rPr lang="da-DK" sz="1200" dirty="0"/>
              <a:t>Malchau et al.)</a:t>
            </a:r>
          </a:p>
          <a:p>
            <a:endParaRPr lang="da-DK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ladsholder til indhold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185A934-4163-011B-A8B6-9A476EB06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74" b="17218"/>
          <a:stretch/>
        </p:blipFill>
        <p:spPr>
          <a:xfrm>
            <a:off x="457200" y="2206829"/>
            <a:ext cx="8229600" cy="11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16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46828-9756-F6FD-544F-D5B79A97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167B9C-F240-D87B-DE5A-E55D30B2F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Præeklampsi</a:t>
            </a:r>
            <a:r>
              <a:rPr lang="en-US" b="1" dirty="0"/>
              <a:t>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sz="2000" dirty="0" err="1"/>
              <a:t>Overenstemmelse</a:t>
            </a:r>
            <a:r>
              <a:rPr lang="en-US" sz="2000" dirty="0"/>
              <a:t> med </a:t>
            </a:r>
            <a:r>
              <a:rPr lang="en-US" sz="2000" dirty="0" err="1"/>
              <a:t>magnyl</a:t>
            </a:r>
            <a:r>
              <a:rPr lang="en-US" sz="2000" dirty="0"/>
              <a:t>-guideline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CE5DABA-182D-6C4F-BE9E-31428D666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941"/>
          <a:stretch/>
        </p:blipFill>
        <p:spPr>
          <a:xfrm>
            <a:off x="228600" y="2161309"/>
            <a:ext cx="8686800" cy="141578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AE7A0CD-99E2-3648-83B1-3551F8EA0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8" y="4152614"/>
            <a:ext cx="8569412" cy="5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7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81E1A-2AFC-8C47-B384-0B5E2AFD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Diskussion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F40060-A943-A243-B1C2-ABBB09799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Postpartum </a:t>
            </a:r>
            <a:r>
              <a:rPr lang="en-US" b="1" dirty="0" err="1"/>
              <a:t>blødning</a:t>
            </a:r>
            <a:r>
              <a:rPr lang="en-US" b="1" dirty="0"/>
              <a:t>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Igangsættelse</a:t>
            </a:r>
            <a:r>
              <a:rPr lang="en-US" b="1" dirty="0"/>
              <a:t>:</a:t>
            </a:r>
          </a:p>
          <a:p>
            <a:endParaRPr lang="da-DK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026029C-7103-B143-8F8A-551B1CA81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5" y="2123045"/>
            <a:ext cx="8723870" cy="162161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5F70D7A-6721-714B-A455-6E7933927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8"/>
          <a:stretch/>
        </p:blipFill>
        <p:spPr bwMode="auto">
          <a:xfrm>
            <a:off x="457200" y="4575463"/>
            <a:ext cx="8300888" cy="104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/>
              </a:rPr>
              <a:t>Disposition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a-DK" dirty="0"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Føtalmedicinske</a:t>
            </a:r>
            <a:r>
              <a:rPr lang="da-DK" dirty="0"/>
              <a:t> rekommandationer - kort resume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Væksthæmning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Præeklampsi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Postpartum</a:t>
            </a:r>
            <a:r>
              <a:rPr lang="da-DK" dirty="0"/>
              <a:t> blødning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Diskussion</a:t>
            </a:r>
          </a:p>
          <a:p>
            <a:endParaRPr lang="da-DK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06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37F75-FC38-6B7F-2A28-1E1FD542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Litteratur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8A72A2-FE43-4DAF-9132-AD162F408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Ofte</a:t>
            </a:r>
            <a:r>
              <a:rPr lang="en-US" dirty="0"/>
              <a:t> </a:t>
            </a:r>
            <a:r>
              <a:rPr lang="en-US" dirty="0" err="1"/>
              <a:t>sammenlignes</a:t>
            </a:r>
            <a:r>
              <a:rPr lang="en-US" dirty="0"/>
              <a:t> OD (</a:t>
            </a:r>
            <a:r>
              <a:rPr lang="en-US" dirty="0" err="1"/>
              <a:t>oocyt</a:t>
            </a:r>
            <a:r>
              <a:rPr lang="en-US" dirty="0"/>
              <a:t> donation) med AO (</a:t>
            </a:r>
            <a:r>
              <a:rPr lang="en-US" dirty="0" err="1"/>
              <a:t>Autolog</a:t>
            </a:r>
            <a:r>
              <a:rPr lang="en-US" dirty="0"/>
              <a:t> </a:t>
            </a:r>
            <a:r>
              <a:rPr lang="en-US" dirty="0" err="1"/>
              <a:t>Oocyt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da-DK" dirty="0"/>
              <a:t>=&gt; risici kan udviskes, da IFV/ICSI med AO også 	er associeret til obstetriske komplikationer.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Der </a:t>
            </a:r>
            <a:r>
              <a:rPr lang="en-US" dirty="0" err="1"/>
              <a:t>findes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studier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sammenligner</a:t>
            </a:r>
            <a:r>
              <a:rPr lang="en-US" dirty="0"/>
              <a:t> med </a:t>
            </a:r>
            <a:r>
              <a:rPr lang="en-US" dirty="0" err="1"/>
              <a:t>spontan</a:t>
            </a:r>
            <a:r>
              <a:rPr lang="en-US" dirty="0"/>
              <a:t> </a:t>
            </a:r>
            <a:r>
              <a:rPr lang="en-US" dirty="0" err="1"/>
              <a:t>graviditet</a:t>
            </a:r>
            <a:r>
              <a:rPr lang="en-US" dirty="0"/>
              <a:t> (SC)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8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C3058-9C6A-A430-9B27-3A1A5B65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Føtalmedicinske</a:t>
            </a:r>
            <a:r>
              <a:rPr lang="en-US" dirty="0"/>
              <a:t> </a:t>
            </a:r>
            <a:r>
              <a:rPr lang="en-US" dirty="0" err="1"/>
              <a:t>rekommandationer</a:t>
            </a:r>
            <a:endParaRPr lang="en-US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3D19EB1C-783D-124D-BDDF-B5B18215F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0794"/>
            <a:ext cx="8229600" cy="3815612"/>
          </a:xfr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56CEB6B-B208-6C46-8F4B-88D4E9BAF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8379"/>
            <a:ext cx="1610590" cy="22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C3058-9C6A-A430-9B27-3A1A5B65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Føtalmedicinske</a:t>
            </a:r>
            <a:r>
              <a:rPr lang="en-US" dirty="0"/>
              <a:t> </a:t>
            </a:r>
            <a:r>
              <a:rPr lang="en-US" dirty="0" err="1"/>
              <a:t>rekommandationer</a:t>
            </a:r>
            <a:endParaRPr lang="en-US" dirty="0"/>
          </a:p>
        </p:txBody>
      </p:sp>
      <p:pic>
        <p:nvPicPr>
          <p:cNvPr id="18" name="Pladsholder til indhold 17">
            <a:extLst>
              <a:ext uri="{FF2B5EF4-FFF2-40B4-BE49-F238E27FC236}">
                <a16:creationId xmlns:a16="http://schemas.microsoft.com/office/drawing/2014/main" id="{BB78659A-407F-9E49-B77B-CDDFFAAC1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81084"/>
            <a:ext cx="2570205" cy="250345"/>
          </a:xfr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F48C93DD-5231-F249-ABAB-BB67C707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31429"/>
            <a:ext cx="8229600" cy="1919981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BA2DAD9-6D5D-0247-B213-296DB12F2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848" y="2081083"/>
            <a:ext cx="1286253" cy="2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C3058-9C6A-A430-9B27-3A1A5B65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Føtal</a:t>
            </a:r>
            <a:r>
              <a:rPr lang="en-US" dirty="0"/>
              <a:t> </a:t>
            </a:r>
            <a:r>
              <a:rPr lang="en-US" dirty="0" err="1"/>
              <a:t>væksthæmning</a:t>
            </a:r>
            <a:endParaRPr lang="en-US" dirty="0"/>
          </a:p>
        </p:txBody>
      </p:sp>
      <p:pic>
        <p:nvPicPr>
          <p:cNvPr id="4" name="Pladsholder til indhold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61079B3-59FF-AB8D-C93A-29829FAD1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65828"/>
            <a:ext cx="8280537" cy="33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8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907</TotalTime>
  <Words>2136</Words>
  <Application>Microsoft Macintosh PowerPoint</Application>
  <PresentationFormat>Skærmshow (4:3)</PresentationFormat>
  <Paragraphs>322</Paragraphs>
  <Slides>45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45</vt:i4>
      </vt:variant>
    </vt:vector>
  </HeadingPairs>
  <TitlesOfParts>
    <vt:vector size="48" baseType="lpstr">
      <vt:lpstr>Arial</vt:lpstr>
      <vt:lpstr>Calibri</vt:lpstr>
      <vt:lpstr>Clarity</vt:lpstr>
      <vt:lpstr>Graviditet efter Ægdonation</vt:lpstr>
      <vt:lpstr>Graviditet efter Ægdonation</vt:lpstr>
      <vt:lpstr>Graviditet efter Ægdonation</vt:lpstr>
      <vt:lpstr>Ægdonation I DK</vt:lpstr>
      <vt:lpstr>Disposition</vt:lpstr>
      <vt:lpstr>Litteratur</vt:lpstr>
      <vt:lpstr>Føtalmedicinske rekommandationer</vt:lpstr>
      <vt:lpstr>Føtalmedicinske rekommandationer</vt:lpstr>
      <vt:lpstr>Føtal væksthæmning</vt:lpstr>
      <vt:lpstr>Føtal væksthæmning (LBW)</vt:lpstr>
      <vt:lpstr>Føtal væksthæmning (LBW)</vt:lpstr>
      <vt:lpstr>Føtal væksthæmning (SGA)</vt:lpstr>
      <vt:lpstr>Føtal væksthæmning ( SGA)</vt:lpstr>
      <vt:lpstr>Føtal væksthæmning (SGA)</vt:lpstr>
      <vt:lpstr>Føtal væksthæmning (SGA)</vt:lpstr>
      <vt:lpstr>Væksthæmning (SGA)</vt:lpstr>
      <vt:lpstr>Væksthæmning</vt:lpstr>
      <vt:lpstr>Foetus mortus og perinatal mortalitet</vt:lpstr>
      <vt:lpstr>Foetus mortus og perinatal mortalitet</vt:lpstr>
      <vt:lpstr>Præeklampsi</vt:lpstr>
      <vt:lpstr>Præeklampsi</vt:lpstr>
      <vt:lpstr>Præeklampsi</vt:lpstr>
      <vt:lpstr>Præeklampsi</vt:lpstr>
      <vt:lpstr>Præeklampsi</vt:lpstr>
      <vt:lpstr>Præeklampsi</vt:lpstr>
      <vt:lpstr>Præeklampsi</vt:lpstr>
      <vt:lpstr>Præeklampsi</vt:lpstr>
      <vt:lpstr>Præeklampsi</vt:lpstr>
      <vt:lpstr>Præeklampsi</vt:lpstr>
      <vt:lpstr>GDM</vt:lpstr>
      <vt:lpstr>GDM</vt:lpstr>
      <vt:lpstr>Præterm fødsel</vt:lpstr>
      <vt:lpstr>Præterm fødsel</vt:lpstr>
      <vt:lpstr>Præterm fødsel</vt:lpstr>
      <vt:lpstr>Sectio</vt:lpstr>
      <vt:lpstr>Sectio</vt:lpstr>
      <vt:lpstr>Graviditas prolongata</vt:lpstr>
      <vt:lpstr>Postpartum blødning</vt:lpstr>
      <vt:lpstr>Postpartum blødning</vt:lpstr>
      <vt:lpstr>Postpartum blødning</vt:lpstr>
      <vt:lpstr>Postpartum blødning</vt:lpstr>
      <vt:lpstr>Postpartum</vt:lpstr>
      <vt:lpstr>Diskussion</vt:lpstr>
      <vt:lpstr>Diskussion</vt:lpstr>
      <vt:lpstr>Diskussion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Fosterovervågning under fødsel</dc:title>
  <dc:creator>Clarissa Lima Brown Frandsen</dc:creator>
  <cp:lastModifiedBy>Ida Kirkegaard</cp:lastModifiedBy>
  <cp:revision>212</cp:revision>
  <dcterms:created xsi:type="dcterms:W3CDTF">2019-01-10T10:20:40Z</dcterms:created>
  <dcterms:modified xsi:type="dcterms:W3CDTF">2022-05-23T13:39:31Z</dcterms:modified>
</cp:coreProperties>
</file>