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50"/>
  </p:notesMasterIdLst>
  <p:sldIdLst>
    <p:sldId id="256" r:id="rId4"/>
    <p:sldId id="257" r:id="rId5"/>
    <p:sldId id="258" r:id="rId6"/>
    <p:sldId id="259" r:id="rId7"/>
    <p:sldId id="322" r:id="rId8"/>
    <p:sldId id="260" r:id="rId9"/>
    <p:sldId id="261" r:id="rId10"/>
    <p:sldId id="265" r:id="rId11"/>
    <p:sldId id="266" r:id="rId12"/>
    <p:sldId id="267" r:id="rId13"/>
    <p:sldId id="268" r:id="rId14"/>
    <p:sldId id="269" r:id="rId15"/>
    <p:sldId id="263" r:id="rId16"/>
    <p:sldId id="262" r:id="rId17"/>
    <p:sldId id="264" r:id="rId18"/>
    <p:sldId id="302" r:id="rId19"/>
    <p:sldId id="319" r:id="rId20"/>
    <p:sldId id="303" r:id="rId21"/>
    <p:sldId id="271" r:id="rId22"/>
    <p:sldId id="272" r:id="rId23"/>
    <p:sldId id="273" r:id="rId24"/>
    <p:sldId id="274" r:id="rId25"/>
    <p:sldId id="275" r:id="rId26"/>
    <p:sldId id="276" r:id="rId27"/>
    <p:sldId id="277" r:id="rId28"/>
    <p:sldId id="278" r:id="rId29"/>
    <p:sldId id="279" r:id="rId30"/>
    <p:sldId id="316" r:id="rId31"/>
    <p:sldId id="281" r:id="rId32"/>
    <p:sldId id="282" r:id="rId33"/>
    <p:sldId id="317" r:id="rId34"/>
    <p:sldId id="283" r:id="rId35"/>
    <p:sldId id="318" r:id="rId36"/>
    <p:sldId id="286" r:id="rId37"/>
    <p:sldId id="287" r:id="rId38"/>
    <p:sldId id="288" r:id="rId39"/>
    <p:sldId id="289" r:id="rId40"/>
    <p:sldId id="290" r:id="rId41"/>
    <p:sldId id="291" r:id="rId42"/>
    <p:sldId id="292" r:id="rId43"/>
    <p:sldId id="306" r:id="rId44"/>
    <p:sldId id="296" r:id="rId45"/>
    <p:sldId id="298" r:id="rId46"/>
    <p:sldId id="295" r:id="rId47"/>
    <p:sldId id="300" r:id="rId48"/>
    <p:sldId id="301" r:id="rId4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752" y="4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16AA0-3B3E-4F4B-9221-DFF4085CA5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97E5AA83-A0AE-42AE-93B0-794803BA1AB5}">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3200" dirty="0"/>
            <a:t>Prævalens </a:t>
          </a:r>
        </a:p>
        <a:p>
          <a:r>
            <a:rPr lang="da-DK" sz="2000" dirty="0"/>
            <a:t>1-2 % </a:t>
          </a:r>
        </a:p>
        <a:p>
          <a:r>
            <a:rPr lang="da-DK" sz="1050" dirty="0"/>
            <a:t>(Hammad et al. 2004)</a:t>
          </a:r>
        </a:p>
      </dgm:t>
    </dgm:pt>
    <dgm:pt modelId="{EBAC7AF2-834A-4B86-BECA-7FB749C46A17}" type="parTrans" cxnId="{7B493988-52E9-41DA-A810-366188B832B0}">
      <dgm:prSet/>
      <dgm:spPr/>
      <dgm:t>
        <a:bodyPr/>
        <a:lstStyle/>
        <a:p>
          <a:endParaRPr lang="da-DK"/>
        </a:p>
      </dgm:t>
    </dgm:pt>
    <dgm:pt modelId="{14195AD0-4175-4E97-A358-2F3655A1FBC8}" type="sibTrans" cxnId="{7B493988-52E9-41DA-A810-366188B832B0}">
      <dgm:prSet/>
      <dgm:spPr/>
      <dgm:t>
        <a:bodyPr/>
        <a:lstStyle/>
        <a:p>
          <a:endParaRPr lang="da-DK"/>
        </a:p>
      </dgm:t>
    </dgm:pt>
    <dgm:pt modelId="{6EDA5A3C-B80D-46E0-A0EF-AF7B926492C6}">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3200" dirty="0"/>
            <a:t>Håndtering</a:t>
          </a:r>
        </a:p>
        <a:p>
          <a:r>
            <a:rPr lang="da-DK" sz="2000" dirty="0"/>
            <a:t>Spalte, dræne, skylle, fjerne nekrotisk væv.</a:t>
          </a:r>
        </a:p>
        <a:p>
          <a:r>
            <a:rPr lang="da-DK" sz="2200" dirty="0"/>
            <a:t>OBS på fascie!</a:t>
          </a:r>
        </a:p>
      </dgm:t>
    </dgm:pt>
    <dgm:pt modelId="{34D8981C-BB82-402A-90CE-B6AA3C9CF22F}" type="parTrans" cxnId="{030F201B-DF71-4F34-B4D7-75BF6282CA6E}">
      <dgm:prSet/>
      <dgm:spPr/>
      <dgm:t>
        <a:bodyPr/>
        <a:lstStyle/>
        <a:p>
          <a:endParaRPr lang="da-DK"/>
        </a:p>
      </dgm:t>
    </dgm:pt>
    <dgm:pt modelId="{6D5EB19B-653A-49C2-BC55-102653A504A1}" type="sibTrans" cxnId="{030F201B-DF71-4F34-B4D7-75BF6282CA6E}">
      <dgm:prSet/>
      <dgm:spPr/>
      <dgm:t>
        <a:bodyPr/>
        <a:lstStyle/>
        <a:p>
          <a:endParaRPr lang="da-DK"/>
        </a:p>
      </dgm:t>
    </dgm:pt>
    <dgm:pt modelId="{C50E8D93-9415-43F3-A3E0-532B8CA68705}">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3200" dirty="0"/>
            <a:t>Antibiotika</a:t>
          </a:r>
          <a:endParaRPr lang="da-DK" sz="2200" dirty="0"/>
        </a:p>
        <a:p>
          <a:r>
            <a:rPr lang="da-DK" sz="2000" dirty="0"/>
            <a:t>Empirisk AB indtil D+R foreligger</a:t>
          </a:r>
        </a:p>
      </dgm:t>
    </dgm:pt>
    <dgm:pt modelId="{04AF7C3C-2CB5-4733-8623-E1A3B71FE9BD}" type="parTrans" cxnId="{1B707310-689B-4D47-9F59-E9176452BB5E}">
      <dgm:prSet/>
      <dgm:spPr/>
      <dgm:t>
        <a:bodyPr/>
        <a:lstStyle/>
        <a:p>
          <a:endParaRPr lang="da-DK"/>
        </a:p>
      </dgm:t>
    </dgm:pt>
    <dgm:pt modelId="{BD923E43-A728-4F1D-8107-9E3CD79C60E2}" type="sibTrans" cxnId="{1B707310-689B-4D47-9F59-E9176452BB5E}">
      <dgm:prSet/>
      <dgm:spPr/>
      <dgm:t>
        <a:bodyPr/>
        <a:lstStyle/>
        <a:p>
          <a:endParaRPr lang="da-DK"/>
        </a:p>
      </dgm:t>
    </dgm:pt>
    <dgm:pt modelId="{29E9E255-278D-4D78-AEF8-48BDF5CEC279}">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3200" dirty="0"/>
            <a:t>Disponerende faktorer</a:t>
          </a:r>
        </a:p>
        <a:p>
          <a:r>
            <a:rPr lang="da-DK" sz="2000" dirty="0"/>
            <a:t>Overvægt, diabetes, rygning og akut sectio mf.</a:t>
          </a:r>
        </a:p>
      </dgm:t>
    </dgm:pt>
    <dgm:pt modelId="{D9CEE498-2CFA-45CF-BEF4-BD09E2D8F1BB}" type="parTrans" cxnId="{14C3B678-B979-49A3-B5C1-B748A0065EF5}">
      <dgm:prSet/>
      <dgm:spPr/>
      <dgm:t>
        <a:bodyPr/>
        <a:lstStyle/>
        <a:p>
          <a:endParaRPr lang="da-DK"/>
        </a:p>
      </dgm:t>
    </dgm:pt>
    <dgm:pt modelId="{CF213926-B1CE-45A4-823A-10DB4FE3F393}" type="sibTrans" cxnId="{14C3B678-B979-49A3-B5C1-B748A0065EF5}">
      <dgm:prSet/>
      <dgm:spPr/>
      <dgm:t>
        <a:bodyPr/>
        <a:lstStyle/>
        <a:p>
          <a:endParaRPr lang="da-DK"/>
        </a:p>
      </dgm:t>
    </dgm:pt>
    <dgm:pt modelId="{BB15311A-CBB7-436E-89A0-A3D55B9D8A02}">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3200" dirty="0"/>
            <a:t>Forebyggelse</a:t>
          </a:r>
        </a:p>
        <a:p>
          <a:r>
            <a:rPr lang="da-DK" sz="2000" dirty="0"/>
            <a:t>Altid AB</a:t>
          </a:r>
        </a:p>
        <a:p>
          <a:r>
            <a:rPr lang="da-DK" sz="2000" dirty="0"/>
            <a:t>Sutur hvis subcutis &gt; 2 cm</a:t>
          </a:r>
        </a:p>
      </dgm:t>
    </dgm:pt>
    <dgm:pt modelId="{DF8E55E1-F750-495C-B83A-849A53BA12D4}" type="parTrans" cxnId="{174F6D7E-54C4-456F-B349-2CF19790E825}">
      <dgm:prSet/>
      <dgm:spPr/>
      <dgm:t>
        <a:bodyPr/>
        <a:lstStyle/>
        <a:p>
          <a:endParaRPr lang="da-DK"/>
        </a:p>
      </dgm:t>
    </dgm:pt>
    <dgm:pt modelId="{566CEE56-E117-479D-B8AC-0F0775111226}" type="sibTrans" cxnId="{174F6D7E-54C4-456F-B349-2CF19790E825}">
      <dgm:prSet/>
      <dgm:spPr/>
      <dgm:t>
        <a:bodyPr/>
        <a:lstStyle/>
        <a:p>
          <a:endParaRPr lang="da-DK"/>
        </a:p>
      </dgm:t>
    </dgm:pt>
    <dgm:pt modelId="{8791F41F-ADA3-49A1-88BB-983642335631}" type="pres">
      <dgm:prSet presAssocID="{26F16AA0-3B3E-4F4B-9221-DFF4085CA5FE}" presName="diagram" presStyleCnt="0">
        <dgm:presLayoutVars>
          <dgm:dir/>
          <dgm:resizeHandles val="exact"/>
        </dgm:presLayoutVars>
      </dgm:prSet>
      <dgm:spPr/>
      <dgm:t>
        <a:bodyPr/>
        <a:lstStyle/>
        <a:p>
          <a:endParaRPr lang="da-DK"/>
        </a:p>
      </dgm:t>
    </dgm:pt>
    <dgm:pt modelId="{F413674D-9F10-49DD-BF88-6A8485C1C6CA}" type="pres">
      <dgm:prSet presAssocID="{97E5AA83-A0AE-42AE-93B0-794803BA1AB5}" presName="node" presStyleLbl="node1" presStyleIdx="0" presStyleCnt="5" custLinFactNeighborX="4411">
        <dgm:presLayoutVars>
          <dgm:bulletEnabled val="1"/>
        </dgm:presLayoutVars>
      </dgm:prSet>
      <dgm:spPr/>
      <dgm:t>
        <a:bodyPr/>
        <a:lstStyle/>
        <a:p>
          <a:endParaRPr lang="da-DK"/>
        </a:p>
      </dgm:t>
    </dgm:pt>
    <dgm:pt modelId="{42AC620B-56BC-46EA-AB30-420B3D2A7D64}" type="pres">
      <dgm:prSet presAssocID="{14195AD0-4175-4E97-A358-2F3655A1FBC8}" presName="sibTrans" presStyleCnt="0"/>
      <dgm:spPr/>
    </dgm:pt>
    <dgm:pt modelId="{5737C3FD-B4D5-40A7-A346-A534BFA7342C}" type="pres">
      <dgm:prSet presAssocID="{6EDA5A3C-B80D-46E0-A0EF-AF7B926492C6}" presName="node" presStyleLbl="node1" presStyleIdx="1" presStyleCnt="5">
        <dgm:presLayoutVars>
          <dgm:bulletEnabled val="1"/>
        </dgm:presLayoutVars>
      </dgm:prSet>
      <dgm:spPr/>
      <dgm:t>
        <a:bodyPr/>
        <a:lstStyle/>
        <a:p>
          <a:endParaRPr lang="da-DK"/>
        </a:p>
      </dgm:t>
    </dgm:pt>
    <dgm:pt modelId="{34A0FFE8-1323-4E8B-A0B7-15700603CA41}" type="pres">
      <dgm:prSet presAssocID="{6D5EB19B-653A-49C2-BC55-102653A504A1}" presName="sibTrans" presStyleCnt="0"/>
      <dgm:spPr/>
    </dgm:pt>
    <dgm:pt modelId="{E649E80F-386A-4FA6-8A9C-780291ABBA8B}" type="pres">
      <dgm:prSet presAssocID="{C50E8D93-9415-43F3-A3E0-532B8CA68705}" presName="node" presStyleLbl="node1" presStyleIdx="2" presStyleCnt="5" custLinFactNeighborX="-4135" custLinFactNeighborY="0">
        <dgm:presLayoutVars>
          <dgm:bulletEnabled val="1"/>
        </dgm:presLayoutVars>
      </dgm:prSet>
      <dgm:spPr/>
      <dgm:t>
        <a:bodyPr/>
        <a:lstStyle/>
        <a:p>
          <a:endParaRPr lang="da-DK"/>
        </a:p>
      </dgm:t>
    </dgm:pt>
    <dgm:pt modelId="{60145F98-30BC-47D3-88F7-310F1AA8E83F}" type="pres">
      <dgm:prSet presAssocID="{BD923E43-A728-4F1D-8107-9E3CD79C60E2}" presName="sibTrans" presStyleCnt="0"/>
      <dgm:spPr/>
    </dgm:pt>
    <dgm:pt modelId="{37BDE3D5-D6D8-4D0B-A7A7-04D4A734E62A}" type="pres">
      <dgm:prSet presAssocID="{29E9E255-278D-4D78-AEF8-48BDF5CEC279}" presName="node" presStyleLbl="node1" presStyleIdx="3" presStyleCnt="5" custScaleX="128159">
        <dgm:presLayoutVars>
          <dgm:bulletEnabled val="1"/>
        </dgm:presLayoutVars>
      </dgm:prSet>
      <dgm:spPr/>
      <dgm:t>
        <a:bodyPr/>
        <a:lstStyle/>
        <a:p>
          <a:endParaRPr lang="da-DK"/>
        </a:p>
      </dgm:t>
    </dgm:pt>
    <dgm:pt modelId="{F5C5693B-DFDF-4627-9998-7E4D344253C7}" type="pres">
      <dgm:prSet presAssocID="{CF213926-B1CE-45A4-823A-10DB4FE3F393}" presName="sibTrans" presStyleCnt="0"/>
      <dgm:spPr/>
    </dgm:pt>
    <dgm:pt modelId="{C74860C7-83D5-47CC-BEF0-76D5A740F490}" type="pres">
      <dgm:prSet presAssocID="{BB15311A-CBB7-436E-89A0-A3D55B9D8A02}" presName="node" presStyleLbl="node1" presStyleIdx="4" presStyleCnt="5" custScaleX="130554">
        <dgm:presLayoutVars>
          <dgm:bulletEnabled val="1"/>
        </dgm:presLayoutVars>
      </dgm:prSet>
      <dgm:spPr/>
      <dgm:t>
        <a:bodyPr/>
        <a:lstStyle/>
        <a:p>
          <a:endParaRPr lang="da-DK"/>
        </a:p>
      </dgm:t>
    </dgm:pt>
  </dgm:ptLst>
  <dgm:cxnLst>
    <dgm:cxn modelId="{F3E9C549-EC65-4CD0-B64D-CB5834D2302A}" type="presOf" srcId="{29E9E255-278D-4D78-AEF8-48BDF5CEC279}" destId="{37BDE3D5-D6D8-4D0B-A7A7-04D4A734E62A}" srcOrd="0" destOrd="0" presId="urn:microsoft.com/office/officeart/2005/8/layout/default"/>
    <dgm:cxn modelId="{0D7A3CD2-1425-4EFB-A409-53B2E47F476C}" type="presOf" srcId="{97E5AA83-A0AE-42AE-93B0-794803BA1AB5}" destId="{F413674D-9F10-49DD-BF88-6A8485C1C6CA}" srcOrd="0" destOrd="0" presId="urn:microsoft.com/office/officeart/2005/8/layout/default"/>
    <dgm:cxn modelId="{E2F27FA0-3954-45DC-AE3D-3133C7D644B0}" type="presOf" srcId="{BB15311A-CBB7-436E-89A0-A3D55B9D8A02}" destId="{C74860C7-83D5-47CC-BEF0-76D5A740F490}" srcOrd="0" destOrd="0" presId="urn:microsoft.com/office/officeart/2005/8/layout/default"/>
    <dgm:cxn modelId="{1EDE0311-EDD7-4D1A-B392-19474DCEAE3D}" type="presOf" srcId="{26F16AA0-3B3E-4F4B-9221-DFF4085CA5FE}" destId="{8791F41F-ADA3-49A1-88BB-983642335631}" srcOrd="0" destOrd="0" presId="urn:microsoft.com/office/officeart/2005/8/layout/default"/>
    <dgm:cxn modelId="{7B493988-52E9-41DA-A810-366188B832B0}" srcId="{26F16AA0-3B3E-4F4B-9221-DFF4085CA5FE}" destId="{97E5AA83-A0AE-42AE-93B0-794803BA1AB5}" srcOrd="0" destOrd="0" parTransId="{EBAC7AF2-834A-4B86-BECA-7FB749C46A17}" sibTransId="{14195AD0-4175-4E97-A358-2F3655A1FBC8}"/>
    <dgm:cxn modelId="{1B707310-689B-4D47-9F59-E9176452BB5E}" srcId="{26F16AA0-3B3E-4F4B-9221-DFF4085CA5FE}" destId="{C50E8D93-9415-43F3-A3E0-532B8CA68705}" srcOrd="2" destOrd="0" parTransId="{04AF7C3C-2CB5-4733-8623-E1A3B71FE9BD}" sibTransId="{BD923E43-A728-4F1D-8107-9E3CD79C60E2}"/>
    <dgm:cxn modelId="{07BE570B-3054-414A-9CAE-5C4B2807ADE8}" type="presOf" srcId="{C50E8D93-9415-43F3-A3E0-532B8CA68705}" destId="{E649E80F-386A-4FA6-8A9C-780291ABBA8B}" srcOrd="0" destOrd="0" presId="urn:microsoft.com/office/officeart/2005/8/layout/default"/>
    <dgm:cxn modelId="{14C3B678-B979-49A3-B5C1-B748A0065EF5}" srcId="{26F16AA0-3B3E-4F4B-9221-DFF4085CA5FE}" destId="{29E9E255-278D-4D78-AEF8-48BDF5CEC279}" srcOrd="3" destOrd="0" parTransId="{D9CEE498-2CFA-45CF-BEF4-BD09E2D8F1BB}" sibTransId="{CF213926-B1CE-45A4-823A-10DB4FE3F393}"/>
    <dgm:cxn modelId="{26AC200F-A5D3-48C1-B34C-033C63AEC14D}" type="presOf" srcId="{6EDA5A3C-B80D-46E0-A0EF-AF7B926492C6}" destId="{5737C3FD-B4D5-40A7-A346-A534BFA7342C}" srcOrd="0" destOrd="0" presId="urn:microsoft.com/office/officeart/2005/8/layout/default"/>
    <dgm:cxn modelId="{174F6D7E-54C4-456F-B349-2CF19790E825}" srcId="{26F16AA0-3B3E-4F4B-9221-DFF4085CA5FE}" destId="{BB15311A-CBB7-436E-89A0-A3D55B9D8A02}" srcOrd="4" destOrd="0" parTransId="{DF8E55E1-F750-495C-B83A-849A53BA12D4}" sibTransId="{566CEE56-E117-479D-B8AC-0F0775111226}"/>
    <dgm:cxn modelId="{030F201B-DF71-4F34-B4D7-75BF6282CA6E}" srcId="{26F16AA0-3B3E-4F4B-9221-DFF4085CA5FE}" destId="{6EDA5A3C-B80D-46E0-A0EF-AF7B926492C6}" srcOrd="1" destOrd="0" parTransId="{34D8981C-BB82-402A-90CE-B6AA3C9CF22F}" sibTransId="{6D5EB19B-653A-49C2-BC55-102653A504A1}"/>
    <dgm:cxn modelId="{F467A9FB-78CF-4C64-AE9A-D2C68AD461C1}" type="presParOf" srcId="{8791F41F-ADA3-49A1-88BB-983642335631}" destId="{F413674D-9F10-49DD-BF88-6A8485C1C6CA}" srcOrd="0" destOrd="0" presId="urn:microsoft.com/office/officeart/2005/8/layout/default"/>
    <dgm:cxn modelId="{2C739C93-12AE-47CD-81E0-376903264618}" type="presParOf" srcId="{8791F41F-ADA3-49A1-88BB-983642335631}" destId="{42AC620B-56BC-46EA-AB30-420B3D2A7D64}" srcOrd="1" destOrd="0" presId="urn:microsoft.com/office/officeart/2005/8/layout/default"/>
    <dgm:cxn modelId="{FB0F1D2A-200D-4774-B424-56A9D47557DF}" type="presParOf" srcId="{8791F41F-ADA3-49A1-88BB-983642335631}" destId="{5737C3FD-B4D5-40A7-A346-A534BFA7342C}" srcOrd="2" destOrd="0" presId="urn:microsoft.com/office/officeart/2005/8/layout/default"/>
    <dgm:cxn modelId="{DA6839BE-4327-48F2-B2DD-EB115B3974CE}" type="presParOf" srcId="{8791F41F-ADA3-49A1-88BB-983642335631}" destId="{34A0FFE8-1323-4E8B-A0B7-15700603CA41}" srcOrd="3" destOrd="0" presId="urn:microsoft.com/office/officeart/2005/8/layout/default"/>
    <dgm:cxn modelId="{D1A0F7C9-01CD-4F2D-B665-D8495577BCE2}" type="presParOf" srcId="{8791F41F-ADA3-49A1-88BB-983642335631}" destId="{E649E80F-386A-4FA6-8A9C-780291ABBA8B}" srcOrd="4" destOrd="0" presId="urn:microsoft.com/office/officeart/2005/8/layout/default"/>
    <dgm:cxn modelId="{0FACCE95-4E1E-4C8F-9CD5-EFACBB17F7FF}" type="presParOf" srcId="{8791F41F-ADA3-49A1-88BB-983642335631}" destId="{60145F98-30BC-47D3-88F7-310F1AA8E83F}" srcOrd="5" destOrd="0" presId="urn:microsoft.com/office/officeart/2005/8/layout/default"/>
    <dgm:cxn modelId="{E50E61AB-1592-44A7-9093-32FE4A89377F}" type="presParOf" srcId="{8791F41F-ADA3-49A1-88BB-983642335631}" destId="{37BDE3D5-D6D8-4D0B-A7A7-04D4A734E62A}" srcOrd="6" destOrd="0" presId="urn:microsoft.com/office/officeart/2005/8/layout/default"/>
    <dgm:cxn modelId="{2EFE9D09-0A64-43B2-BD2B-F7CEEB459924}" type="presParOf" srcId="{8791F41F-ADA3-49A1-88BB-983642335631}" destId="{F5C5693B-DFDF-4627-9998-7E4D344253C7}" srcOrd="7" destOrd="0" presId="urn:microsoft.com/office/officeart/2005/8/layout/default"/>
    <dgm:cxn modelId="{5B130C6D-5A56-48D2-B4F4-5A21197669EF}" type="presParOf" srcId="{8791F41F-ADA3-49A1-88BB-983642335631}" destId="{C74860C7-83D5-47CC-BEF0-76D5A740F49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113D53-9670-4002-92A7-AF286500BA0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a-DK"/>
        </a:p>
      </dgm:t>
    </dgm:pt>
    <dgm:pt modelId="{59BA9870-F02E-4D3A-B92D-3467C43712E4}">
      <dgm:prSet phldrT="[Tekst]">
        <dgm:style>
          <a:lnRef idx="1">
            <a:schemeClr val="accent3"/>
          </a:lnRef>
          <a:fillRef idx="2">
            <a:schemeClr val="accent3"/>
          </a:fillRef>
          <a:effectRef idx="1">
            <a:schemeClr val="accent3"/>
          </a:effectRef>
          <a:fontRef idx="minor">
            <a:schemeClr val="dk1"/>
          </a:fontRef>
        </dgm:style>
      </dgm:prSet>
      <dgm:spPr/>
      <dgm:t>
        <a:bodyPr/>
        <a:lstStyle/>
        <a:p>
          <a:r>
            <a:rPr lang="da-DK" dirty="0"/>
            <a:t>Profylaktisk VAC anvendes for at reducere risiko for sårinfektioner efter kirurgiske indgreb</a:t>
          </a:r>
          <a:r>
            <a:rPr lang="da-DK" dirty="0">
              <a:effectLst/>
            </a:rPr>
            <a:t> </a:t>
          </a:r>
          <a:endParaRPr lang="da-DK" dirty="0"/>
        </a:p>
      </dgm:t>
    </dgm:pt>
    <dgm:pt modelId="{76C94CC9-1DE9-49FC-8A41-C34BE1583A04}" type="parTrans" cxnId="{73A11EAD-CC8A-4816-A4A3-8E39DC71ACC3}">
      <dgm:prSet/>
      <dgm:spPr/>
      <dgm:t>
        <a:bodyPr/>
        <a:lstStyle/>
        <a:p>
          <a:endParaRPr lang="da-DK"/>
        </a:p>
      </dgm:t>
    </dgm:pt>
    <dgm:pt modelId="{B4D3658C-506E-4AE4-B402-2D80BB2CCE02}" type="sibTrans" cxnId="{73A11EAD-CC8A-4816-A4A3-8E39DC71ACC3}">
      <dgm:prSet/>
      <dgm:spPr/>
      <dgm:t>
        <a:bodyPr/>
        <a:lstStyle/>
        <a:p>
          <a:endParaRPr lang="da-DK"/>
        </a:p>
      </dgm:t>
    </dgm:pt>
    <dgm:pt modelId="{148307DD-9AFD-4CB0-A31B-B7076268449E}">
      <dgm:prSet phldrT="[Tekst]">
        <dgm:style>
          <a:lnRef idx="1">
            <a:schemeClr val="accent3"/>
          </a:lnRef>
          <a:fillRef idx="2">
            <a:schemeClr val="accent3"/>
          </a:fillRef>
          <a:effectRef idx="1">
            <a:schemeClr val="accent3"/>
          </a:effectRef>
          <a:fontRef idx="minor">
            <a:schemeClr val="dk1"/>
          </a:fontRef>
        </dgm:style>
      </dgm:prSet>
      <dgm:spPr/>
      <dgm:t>
        <a:bodyPr/>
        <a:lstStyle/>
        <a:p>
          <a:r>
            <a:rPr lang="da-DK" dirty="0"/>
            <a:t>Nyere </a:t>
          </a:r>
          <a:r>
            <a:rPr lang="da-DK" dirty="0" err="1"/>
            <a:t>RCT’er</a:t>
          </a:r>
          <a:r>
            <a:rPr lang="da-DK" dirty="0"/>
            <a:t> viste at VAC nedsætter risikoen for sårinfektion ved </a:t>
          </a:r>
          <a:r>
            <a:rPr lang="da-DK" dirty="0" err="1"/>
            <a:t>sectio</a:t>
          </a:r>
          <a:r>
            <a:rPr lang="da-DK" dirty="0"/>
            <a:t> ved svært overvægtige</a:t>
          </a:r>
        </a:p>
      </dgm:t>
    </dgm:pt>
    <dgm:pt modelId="{C89A3807-28CF-44A6-9C05-F47A59EA9A9A}" type="parTrans" cxnId="{92551ACB-85C5-4AF1-A835-1EA326E77DC6}">
      <dgm:prSet/>
      <dgm:spPr/>
      <dgm:t>
        <a:bodyPr/>
        <a:lstStyle/>
        <a:p>
          <a:endParaRPr lang="da-DK"/>
        </a:p>
      </dgm:t>
    </dgm:pt>
    <dgm:pt modelId="{62B283BE-43B8-4E65-9FD5-44BD61B607DD}" type="sibTrans" cxnId="{92551ACB-85C5-4AF1-A835-1EA326E77DC6}">
      <dgm:prSet/>
      <dgm:spPr/>
      <dgm:t>
        <a:bodyPr/>
        <a:lstStyle/>
        <a:p>
          <a:endParaRPr lang="da-DK"/>
        </a:p>
      </dgm:t>
    </dgm:pt>
    <dgm:pt modelId="{2D5B638D-F9C6-4C6F-AEA8-175A26B8DB22}">
      <dgm:prSet>
        <dgm:style>
          <a:lnRef idx="1">
            <a:schemeClr val="accent3"/>
          </a:lnRef>
          <a:fillRef idx="2">
            <a:schemeClr val="accent3"/>
          </a:fillRef>
          <a:effectRef idx="1">
            <a:schemeClr val="accent3"/>
          </a:effectRef>
          <a:fontRef idx="minor">
            <a:schemeClr val="dk1"/>
          </a:fontRef>
        </dgm:style>
      </dgm:prSet>
      <dgm:spPr/>
      <dgm:t>
        <a:bodyPr/>
        <a:lstStyle/>
        <a:p>
          <a:r>
            <a:rPr lang="da-DK" dirty="0"/>
            <a:t>Meta-analyse (Huang </a:t>
          </a:r>
          <a:r>
            <a:rPr lang="da-DK" i="1" dirty="0"/>
            <a:t>et al. </a:t>
          </a:r>
          <a:r>
            <a:rPr lang="da-DK" dirty="0"/>
            <a:t>2019) med i alt 8 studier fandt lavere forekomst af sårinfektioner </a:t>
          </a:r>
          <a:r>
            <a:rPr lang="da-DK" b="1" dirty="0"/>
            <a:t>(RR: 0.68, 95% CI: 0.51; 0.90) </a:t>
          </a:r>
        </a:p>
      </dgm:t>
    </dgm:pt>
    <dgm:pt modelId="{11A269C1-DAF4-429E-B79F-5ED7F6F030E4}" type="parTrans" cxnId="{9D5CDFF0-D1AE-4632-872D-FEAE2EFD9F8E}">
      <dgm:prSet/>
      <dgm:spPr/>
      <dgm:t>
        <a:bodyPr/>
        <a:lstStyle/>
        <a:p>
          <a:endParaRPr lang="da-DK"/>
        </a:p>
      </dgm:t>
    </dgm:pt>
    <dgm:pt modelId="{9FBE51F5-7D47-4574-9716-433A254EAB81}" type="sibTrans" cxnId="{9D5CDFF0-D1AE-4632-872D-FEAE2EFD9F8E}">
      <dgm:prSet/>
      <dgm:spPr/>
      <dgm:t>
        <a:bodyPr/>
        <a:lstStyle/>
        <a:p>
          <a:endParaRPr lang="da-DK"/>
        </a:p>
      </dgm:t>
    </dgm:pt>
    <dgm:pt modelId="{096F8FAE-67D1-40EF-B7B2-9ACE5216B44D}" type="pres">
      <dgm:prSet presAssocID="{84113D53-9670-4002-92A7-AF286500BA0B}" presName="Name0" presStyleCnt="0">
        <dgm:presLayoutVars>
          <dgm:chPref val="1"/>
          <dgm:dir/>
          <dgm:animOne val="branch"/>
          <dgm:animLvl val="lvl"/>
          <dgm:resizeHandles/>
        </dgm:presLayoutVars>
      </dgm:prSet>
      <dgm:spPr/>
      <dgm:t>
        <a:bodyPr/>
        <a:lstStyle/>
        <a:p>
          <a:endParaRPr lang="da-DK"/>
        </a:p>
      </dgm:t>
    </dgm:pt>
    <dgm:pt modelId="{35F2BF7E-4ED2-4740-BBF1-63084915D06B}" type="pres">
      <dgm:prSet presAssocID="{59BA9870-F02E-4D3A-B92D-3467C43712E4}" presName="vertOne" presStyleCnt="0"/>
      <dgm:spPr/>
    </dgm:pt>
    <dgm:pt modelId="{1B66EB7A-1E7F-40FD-AD18-53C42BF36986}" type="pres">
      <dgm:prSet presAssocID="{59BA9870-F02E-4D3A-B92D-3467C43712E4}" presName="txOne" presStyleLbl="node0" presStyleIdx="0" presStyleCnt="1">
        <dgm:presLayoutVars>
          <dgm:chPref val="3"/>
        </dgm:presLayoutVars>
      </dgm:prSet>
      <dgm:spPr/>
      <dgm:t>
        <a:bodyPr/>
        <a:lstStyle/>
        <a:p>
          <a:endParaRPr lang="da-DK"/>
        </a:p>
      </dgm:t>
    </dgm:pt>
    <dgm:pt modelId="{9FD30565-17D1-4C33-BB04-616D191EAE08}" type="pres">
      <dgm:prSet presAssocID="{59BA9870-F02E-4D3A-B92D-3467C43712E4}" presName="parTransOne" presStyleCnt="0"/>
      <dgm:spPr/>
    </dgm:pt>
    <dgm:pt modelId="{B02D1949-0743-434C-AAA7-DEA983368860}" type="pres">
      <dgm:prSet presAssocID="{59BA9870-F02E-4D3A-B92D-3467C43712E4}" presName="horzOne" presStyleCnt="0"/>
      <dgm:spPr/>
    </dgm:pt>
    <dgm:pt modelId="{282F8881-6879-4ACE-B219-A3CD27FAFCF5}" type="pres">
      <dgm:prSet presAssocID="{2D5B638D-F9C6-4C6F-AEA8-175A26B8DB22}" presName="vertTwo" presStyleCnt="0"/>
      <dgm:spPr/>
    </dgm:pt>
    <dgm:pt modelId="{233F5724-E4A2-4050-A69C-594CEC18575F}" type="pres">
      <dgm:prSet presAssocID="{2D5B638D-F9C6-4C6F-AEA8-175A26B8DB22}" presName="txTwo" presStyleLbl="node2" presStyleIdx="0" presStyleCnt="2">
        <dgm:presLayoutVars>
          <dgm:chPref val="3"/>
        </dgm:presLayoutVars>
      </dgm:prSet>
      <dgm:spPr/>
      <dgm:t>
        <a:bodyPr/>
        <a:lstStyle/>
        <a:p>
          <a:endParaRPr lang="da-DK"/>
        </a:p>
      </dgm:t>
    </dgm:pt>
    <dgm:pt modelId="{012B9C89-A7E7-4AAF-BA20-90F4B0F8171D}" type="pres">
      <dgm:prSet presAssocID="{2D5B638D-F9C6-4C6F-AEA8-175A26B8DB22}" presName="horzTwo" presStyleCnt="0"/>
      <dgm:spPr/>
    </dgm:pt>
    <dgm:pt modelId="{D55992DD-2EB5-4FDA-A211-3ED09B9C5965}" type="pres">
      <dgm:prSet presAssocID="{9FBE51F5-7D47-4574-9716-433A254EAB81}" presName="sibSpaceTwo" presStyleCnt="0"/>
      <dgm:spPr/>
    </dgm:pt>
    <dgm:pt modelId="{3AF9850E-C6E2-4921-9875-AC04DFA3463E}" type="pres">
      <dgm:prSet presAssocID="{148307DD-9AFD-4CB0-A31B-B7076268449E}" presName="vertTwo" presStyleCnt="0"/>
      <dgm:spPr/>
    </dgm:pt>
    <dgm:pt modelId="{DD82A7AE-1B6D-4986-9926-419668A37EA4}" type="pres">
      <dgm:prSet presAssocID="{148307DD-9AFD-4CB0-A31B-B7076268449E}" presName="txTwo" presStyleLbl="node2" presStyleIdx="1" presStyleCnt="2">
        <dgm:presLayoutVars>
          <dgm:chPref val="3"/>
        </dgm:presLayoutVars>
      </dgm:prSet>
      <dgm:spPr/>
      <dgm:t>
        <a:bodyPr/>
        <a:lstStyle/>
        <a:p>
          <a:endParaRPr lang="da-DK"/>
        </a:p>
      </dgm:t>
    </dgm:pt>
    <dgm:pt modelId="{41336A2F-C2D4-45A1-A395-6BD0582262B3}" type="pres">
      <dgm:prSet presAssocID="{148307DD-9AFD-4CB0-A31B-B7076268449E}" presName="horzTwo" presStyleCnt="0"/>
      <dgm:spPr/>
    </dgm:pt>
  </dgm:ptLst>
  <dgm:cxnLst>
    <dgm:cxn modelId="{851E457E-BF31-4916-9298-9E8EDE5B7D45}" type="presOf" srcId="{84113D53-9670-4002-92A7-AF286500BA0B}" destId="{096F8FAE-67D1-40EF-B7B2-9ACE5216B44D}" srcOrd="0" destOrd="0" presId="urn:microsoft.com/office/officeart/2005/8/layout/hierarchy4"/>
    <dgm:cxn modelId="{29FAD020-4E8F-437A-B8A0-0C74B15112E4}" type="presOf" srcId="{148307DD-9AFD-4CB0-A31B-B7076268449E}" destId="{DD82A7AE-1B6D-4986-9926-419668A37EA4}" srcOrd="0" destOrd="0" presId="urn:microsoft.com/office/officeart/2005/8/layout/hierarchy4"/>
    <dgm:cxn modelId="{9D5CDFF0-D1AE-4632-872D-FEAE2EFD9F8E}" srcId="{59BA9870-F02E-4D3A-B92D-3467C43712E4}" destId="{2D5B638D-F9C6-4C6F-AEA8-175A26B8DB22}" srcOrd="0" destOrd="0" parTransId="{11A269C1-DAF4-429E-B79F-5ED7F6F030E4}" sibTransId="{9FBE51F5-7D47-4574-9716-433A254EAB81}"/>
    <dgm:cxn modelId="{92551ACB-85C5-4AF1-A835-1EA326E77DC6}" srcId="{59BA9870-F02E-4D3A-B92D-3467C43712E4}" destId="{148307DD-9AFD-4CB0-A31B-B7076268449E}" srcOrd="1" destOrd="0" parTransId="{C89A3807-28CF-44A6-9C05-F47A59EA9A9A}" sibTransId="{62B283BE-43B8-4E65-9FD5-44BD61B607DD}"/>
    <dgm:cxn modelId="{421CAD8C-E7F8-4A83-B1A9-295AA662E06D}" type="presOf" srcId="{2D5B638D-F9C6-4C6F-AEA8-175A26B8DB22}" destId="{233F5724-E4A2-4050-A69C-594CEC18575F}" srcOrd="0" destOrd="0" presId="urn:microsoft.com/office/officeart/2005/8/layout/hierarchy4"/>
    <dgm:cxn modelId="{3D1E473A-E517-4C0B-9AF4-BDB74F45E10F}" type="presOf" srcId="{59BA9870-F02E-4D3A-B92D-3467C43712E4}" destId="{1B66EB7A-1E7F-40FD-AD18-53C42BF36986}" srcOrd="0" destOrd="0" presId="urn:microsoft.com/office/officeart/2005/8/layout/hierarchy4"/>
    <dgm:cxn modelId="{73A11EAD-CC8A-4816-A4A3-8E39DC71ACC3}" srcId="{84113D53-9670-4002-92A7-AF286500BA0B}" destId="{59BA9870-F02E-4D3A-B92D-3467C43712E4}" srcOrd="0" destOrd="0" parTransId="{76C94CC9-1DE9-49FC-8A41-C34BE1583A04}" sibTransId="{B4D3658C-506E-4AE4-B402-2D80BB2CCE02}"/>
    <dgm:cxn modelId="{4E4763FE-5058-437D-B5DC-A8051DE34A73}" type="presParOf" srcId="{096F8FAE-67D1-40EF-B7B2-9ACE5216B44D}" destId="{35F2BF7E-4ED2-4740-BBF1-63084915D06B}" srcOrd="0" destOrd="0" presId="urn:microsoft.com/office/officeart/2005/8/layout/hierarchy4"/>
    <dgm:cxn modelId="{48E1E2B2-621A-4B4B-BDA0-1B375C9B8D31}" type="presParOf" srcId="{35F2BF7E-4ED2-4740-BBF1-63084915D06B}" destId="{1B66EB7A-1E7F-40FD-AD18-53C42BF36986}" srcOrd="0" destOrd="0" presId="urn:microsoft.com/office/officeart/2005/8/layout/hierarchy4"/>
    <dgm:cxn modelId="{79FCD8FC-3025-41A7-812A-11FFA9C6B1FE}" type="presParOf" srcId="{35F2BF7E-4ED2-4740-BBF1-63084915D06B}" destId="{9FD30565-17D1-4C33-BB04-616D191EAE08}" srcOrd="1" destOrd="0" presId="urn:microsoft.com/office/officeart/2005/8/layout/hierarchy4"/>
    <dgm:cxn modelId="{C3FA34D8-A151-45B4-AEF8-45645EF2C91E}" type="presParOf" srcId="{35F2BF7E-4ED2-4740-BBF1-63084915D06B}" destId="{B02D1949-0743-434C-AAA7-DEA983368860}" srcOrd="2" destOrd="0" presId="urn:microsoft.com/office/officeart/2005/8/layout/hierarchy4"/>
    <dgm:cxn modelId="{1F392BB1-1ADC-4876-BC9C-BDAE23E086DA}" type="presParOf" srcId="{B02D1949-0743-434C-AAA7-DEA983368860}" destId="{282F8881-6879-4ACE-B219-A3CD27FAFCF5}" srcOrd="0" destOrd="0" presId="urn:microsoft.com/office/officeart/2005/8/layout/hierarchy4"/>
    <dgm:cxn modelId="{1D386B54-E1FC-47AD-A5BC-4C9F82557744}" type="presParOf" srcId="{282F8881-6879-4ACE-B219-A3CD27FAFCF5}" destId="{233F5724-E4A2-4050-A69C-594CEC18575F}" srcOrd="0" destOrd="0" presId="urn:microsoft.com/office/officeart/2005/8/layout/hierarchy4"/>
    <dgm:cxn modelId="{7C3CF84A-C254-4246-9C7C-95DDC6D7AB84}" type="presParOf" srcId="{282F8881-6879-4ACE-B219-A3CD27FAFCF5}" destId="{012B9C89-A7E7-4AAF-BA20-90F4B0F8171D}" srcOrd="1" destOrd="0" presId="urn:microsoft.com/office/officeart/2005/8/layout/hierarchy4"/>
    <dgm:cxn modelId="{9011472D-8280-44BD-AA4C-1E93DF6C856B}" type="presParOf" srcId="{B02D1949-0743-434C-AAA7-DEA983368860}" destId="{D55992DD-2EB5-4FDA-A211-3ED09B9C5965}" srcOrd="1" destOrd="0" presId="urn:microsoft.com/office/officeart/2005/8/layout/hierarchy4"/>
    <dgm:cxn modelId="{2FDA32CD-52E5-4FD8-85FF-5572536C2C86}" type="presParOf" srcId="{B02D1949-0743-434C-AAA7-DEA983368860}" destId="{3AF9850E-C6E2-4921-9875-AC04DFA3463E}" srcOrd="2" destOrd="0" presId="urn:microsoft.com/office/officeart/2005/8/layout/hierarchy4"/>
    <dgm:cxn modelId="{65A71515-8550-4C0C-A777-6BE21626A7BB}" type="presParOf" srcId="{3AF9850E-C6E2-4921-9875-AC04DFA3463E}" destId="{DD82A7AE-1B6D-4986-9926-419668A37EA4}" srcOrd="0" destOrd="0" presId="urn:microsoft.com/office/officeart/2005/8/layout/hierarchy4"/>
    <dgm:cxn modelId="{6832AE98-731C-4075-BC65-7D48B938461E}" type="presParOf" srcId="{3AF9850E-C6E2-4921-9875-AC04DFA3463E}" destId="{41336A2F-C2D4-45A1-A395-6BD0582262B3}"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5BC50-DD2F-4096-8BE7-9E948628228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a-DK"/>
        </a:p>
      </dgm:t>
    </dgm:pt>
    <dgm:pt modelId="{0AE9C2BB-4075-450E-A355-2810F4675B11}">
      <dgm:prSet phldrT="[Tekst]" custT="1">
        <dgm:style>
          <a:lnRef idx="1">
            <a:schemeClr val="accent3"/>
          </a:lnRef>
          <a:fillRef idx="2">
            <a:schemeClr val="accent3"/>
          </a:fillRef>
          <a:effectRef idx="1">
            <a:schemeClr val="accent3"/>
          </a:effectRef>
          <a:fontRef idx="minor">
            <a:schemeClr val="dk1"/>
          </a:fontRef>
        </dgm:style>
      </dgm:prSet>
      <dgm:spPr/>
      <dgm:t>
        <a:bodyPr/>
        <a:lstStyle/>
        <a:p>
          <a:pPr algn="l"/>
          <a:r>
            <a:rPr lang="da-DK" sz="2000" dirty="0"/>
            <a:t>VAC </a:t>
          </a:r>
          <a:r>
            <a:rPr lang="da-DK" sz="2000"/>
            <a:t>giver besparelser i form af færre genindlæggelser, færre indgreb og reduceret antibiotika forbrug</a:t>
          </a:r>
          <a:endParaRPr lang="da-DK" sz="2000" dirty="0"/>
        </a:p>
      </dgm:t>
    </dgm:pt>
    <dgm:pt modelId="{A23C0AF8-7F3D-4C5A-87A5-ABE721E7C8DB}" type="parTrans" cxnId="{A74CEEF4-2D0A-4248-A911-755702F7C276}">
      <dgm:prSet/>
      <dgm:spPr/>
      <dgm:t>
        <a:bodyPr/>
        <a:lstStyle/>
        <a:p>
          <a:endParaRPr lang="da-DK"/>
        </a:p>
      </dgm:t>
    </dgm:pt>
    <dgm:pt modelId="{92E4B7C8-23C2-4AFD-BC77-47A868D444D1}" type="sibTrans" cxnId="{A74CEEF4-2D0A-4248-A911-755702F7C276}">
      <dgm:prSet/>
      <dgm:spPr/>
      <dgm:t>
        <a:bodyPr/>
        <a:lstStyle/>
        <a:p>
          <a:endParaRPr lang="da-DK"/>
        </a:p>
      </dgm:t>
    </dgm:pt>
    <dgm:pt modelId="{F970C6D4-A3AB-465F-98BF-BB1AD768D0DE}">
      <dgm:prSet phldrT="[Tekst]" custT="1">
        <dgm:style>
          <a:lnRef idx="1">
            <a:schemeClr val="accent3"/>
          </a:lnRef>
          <a:fillRef idx="2">
            <a:schemeClr val="accent3"/>
          </a:fillRef>
          <a:effectRef idx="1">
            <a:schemeClr val="accent3"/>
          </a:effectRef>
          <a:fontRef idx="minor">
            <a:schemeClr val="dk1"/>
          </a:fontRef>
        </dgm:style>
      </dgm:prSet>
      <dgm:spPr/>
      <dgm:t>
        <a:bodyPr/>
        <a:lstStyle/>
        <a:p>
          <a:pPr algn="l"/>
          <a:r>
            <a:rPr lang="da-DK" sz="2000" dirty="0"/>
            <a:t>På trods af en øget udgift til selve behandlingen, reduceres de samlede udgifter for sundhedsvæsenet og bliver omkostningsbesparende </a:t>
          </a:r>
          <a:r>
            <a:rPr lang="da-DK" sz="2000" b="1" dirty="0"/>
            <a:t>blandt kvinder med BMI &gt; 35 kg/m</a:t>
          </a:r>
          <a:r>
            <a:rPr lang="da-DK" sz="2000" b="1" baseline="30000" dirty="0"/>
            <a:t>2</a:t>
          </a:r>
          <a:endParaRPr lang="da-DK" sz="2000" dirty="0"/>
        </a:p>
      </dgm:t>
    </dgm:pt>
    <dgm:pt modelId="{145CE90C-BAAA-4092-9B5D-B62393B29933}" type="parTrans" cxnId="{3C8055EA-30B2-4722-95C8-04501F83FE7A}">
      <dgm:prSet/>
      <dgm:spPr/>
      <dgm:t>
        <a:bodyPr/>
        <a:lstStyle/>
        <a:p>
          <a:endParaRPr lang="da-DK"/>
        </a:p>
      </dgm:t>
    </dgm:pt>
    <dgm:pt modelId="{ADD866EE-4124-4289-B71B-363FD9F77AC0}" type="sibTrans" cxnId="{3C8055EA-30B2-4722-95C8-04501F83FE7A}">
      <dgm:prSet/>
      <dgm:spPr/>
      <dgm:t>
        <a:bodyPr/>
        <a:lstStyle/>
        <a:p>
          <a:endParaRPr lang="da-DK"/>
        </a:p>
      </dgm:t>
    </dgm:pt>
    <dgm:pt modelId="{32803AA8-33D4-491F-9084-DFEC23A1FE51}">
      <dgm:prSet phldrT="[Tekst]" custT="1">
        <dgm:style>
          <a:lnRef idx="1">
            <a:schemeClr val="accent3"/>
          </a:lnRef>
          <a:fillRef idx="2">
            <a:schemeClr val="accent3"/>
          </a:fillRef>
          <a:effectRef idx="1">
            <a:schemeClr val="accent3"/>
          </a:effectRef>
          <a:fontRef idx="minor">
            <a:schemeClr val="dk1"/>
          </a:fontRef>
        </dgm:style>
      </dgm:prSet>
      <dgm:spPr/>
      <dgm:t>
        <a:bodyPr/>
        <a:lstStyle/>
        <a:p>
          <a:pPr algn="l"/>
          <a:r>
            <a:rPr lang="da-DK" sz="2000" dirty="0"/>
            <a:t>VAC efter </a:t>
          </a:r>
          <a:r>
            <a:rPr lang="da-DK" sz="2000" dirty="0" err="1"/>
            <a:t>sectio</a:t>
          </a:r>
          <a:r>
            <a:rPr lang="da-DK" sz="2000" dirty="0"/>
            <a:t> bør som minimum anbefales ved BMI &gt; 35 kg/m</a:t>
          </a:r>
          <a:r>
            <a:rPr lang="da-DK" sz="2000" baseline="30000" dirty="0"/>
            <a:t>2 </a:t>
          </a:r>
          <a:r>
            <a:rPr lang="da-DK" sz="2000" dirty="0"/>
            <a:t>og gerne </a:t>
          </a:r>
          <a:r>
            <a:rPr lang="da-DK" sz="2000" b="1" dirty="0"/>
            <a:t>ved BMI &gt; 30 kg/ m</a:t>
          </a:r>
          <a:r>
            <a:rPr lang="da-DK" sz="2000" b="1" baseline="30000" dirty="0"/>
            <a:t>2</a:t>
          </a:r>
          <a:endParaRPr lang="da-DK" sz="2000" dirty="0"/>
        </a:p>
      </dgm:t>
    </dgm:pt>
    <dgm:pt modelId="{13129B93-5875-41F8-B9ED-4D712AE87F01}" type="parTrans" cxnId="{6C9DF9C8-9A16-49E5-A64A-ABC920065B05}">
      <dgm:prSet/>
      <dgm:spPr/>
      <dgm:t>
        <a:bodyPr/>
        <a:lstStyle/>
        <a:p>
          <a:endParaRPr lang="da-DK"/>
        </a:p>
      </dgm:t>
    </dgm:pt>
    <dgm:pt modelId="{B0C7C3DF-0DFC-4F18-8E72-0DDEE9DBE096}" type="sibTrans" cxnId="{6C9DF9C8-9A16-49E5-A64A-ABC920065B05}">
      <dgm:prSet/>
      <dgm:spPr/>
      <dgm:t>
        <a:bodyPr/>
        <a:lstStyle/>
        <a:p>
          <a:endParaRPr lang="da-DK"/>
        </a:p>
      </dgm:t>
    </dgm:pt>
    <dgm:pt modelId="{85047662-5C11-4633-ACBB-3827FFE0E5F7}" type="pres">
      <dgm:prSet presAssocID="{CE75BC50-DD2F-4096-8BE7-9E9486282283}" presName="Name0" presStyleCnt="0">
        <dgm:presLayoutVars>
          <dgm:chPref val="1"/>
          <dgm:dir/>
          <dgm:animOne val="branch"/>
          <dgm:animLvl val="lvl"/>
          <dgm:resizeHandles/>
        </dgm:presLayoutVars>
      </dgm:prSet>
      <dgm:spPr/>
      <dgm:t>
        <a:bodyPr/>
        <a:lstStyle/>
        <a:p>
          <a:endParaRPr lang="da-DK"/>
        </a:p>
      </dgm:t>
    </dgm:pt>
    <dgm:pt modelId="{0AC4C82C-7E81-4DFA-BADD-F5101AFBC934}" type="pres">
      <dgm:prSet presAssocID="{0AE9C2BB-4075-450E-A355-2810F4675B11}" presName="vertOne" presStyleCnt="0"/>
      <dgm:spPr/>
    </dgm:pt>
    <dgm:pt modelId="{6CD56215-0374-46E3-9C8B-50DA9687A2CA}" type="pres">
      <dgm:prSet presAssocID="{0AE9C2BB-4075-450E-A355-2810F4675B11}" presName="txOne" presStyleLbl="node0" presStyleIdx="0" presStyleCnt="1">
        <dgm:presLayoutVars>
          <dgm:chPref val="3"/>
        </dgm:presLayoutVars>
      </dgm:prSet>
      <dgm:spPr/>
      <dgm:t>
        <a:bodyPr/>
        <a:lstStyle/>
        <a:p>
          <a:endParaRPr lang="da-DK"/>
        </a:p>
      </dgm:t>
    </dgm:pt>
    <dgm:pt modelId="{85217F39-B626-4AA8-B1B8-DD50D7656DAD}" type="pres">
      <dgm:prSet presAssocID="{0AE9C2BB-4075-450E-A355-2810F4675B11}" presName="parTransOne" presStyleCnt="0"/>
      <dgm:spPr/>
    </dgm:pt>
    <dgm:pt modelId="{DC36DBDD-C1F3-4BEE-BC8D-02B60A24C8EC}" type="pres">
      <dgm:prSet presAssocID="{0AE9C2BB-4075-450E-A355-2810F4675B11}" presName="horzOne" presStyleCnt="0"/>
      <dgm:spPr/>
    </dgm:pt>
    <dgm:pt modelId="{170DD5E6-9971-4D96-9101-7759C78799F1}" type="pres">
      <dgm:prSet presAssocID="{F970C6D4-A3AB-465F-98BF-BB1AD768D0DE}" presName="vertTwo" presStyleCnt="0"/>
      <dgm:spPr/>
    </dgm:pt>
    <dgm:pt modelId="{37CFF24E-4CA2-42E6-9D21-48A2A32E253A}" type="pres">
      <dgm:prSet presAssocID="{F970C6D4-A3AB-465F-98BF-BB1AD768D0DE}" presName="txTwo" presStyleLbl="node2" presStyleIdx="0" presStyleCnt="1" custLinFactY="94997" custLinFactNeighborX="-48696" custLinFactNeighborY="100000">
        <dgm:presLayoutVars>
          <dgm:chPref val="3"/>
        </dgm:presLayoutVars>
      </dgm:prSet>
      <dgm:spPr/>
      <dgm:t>
        <a:bodyPr/>
        <a:lstStyle/>
        <a:p>
          <a:endParaRPr lang="da-DK"/>
        </a:p>
      </dgm:t>
    </dgm:pt>
    <dgm:pt modelId="{941FB2B1-3E3F-45E6-9AE9-7654A3EBB9D6}" type="pres">
      <dgm:prSet presAssocID="{F970C6D4-A3AB-465F-98BF-BB1AD768D0DE}" presName="parTransTwo" presStyleCnt="0"/>
      <dgm:spPr/>
    </dgm:pt>
    <dgm:pt modelId="{F984AAE0-3C6A-41DC-8383-2AEF37AE5C3D}" type="pres">
      <dgm:prSet presAssocID="{F970C6D4-A3AB-465F-98BF-BB1AD768D0DE}" presName="horzTwo" presStyleCnt="0"/>
      <dgm:spPr/>
    </dgm:pt>
    <dgm:pt modelId="{86C8B729-3D3A-4EB7-BF40-1B7484A7B405}" type="pres">
      <dgm:prSet presAssocID="{32803AA8-33D4-491F-9084-DFEC23A1FE51}" presName="vertThree" presStyleCnt="0"/>
      <dgm:spPr/>
    </dgm:pt>
    <dgm:pt modelId="{CB34EA5E-8BDC-456D-8F1B-152321C58832}" type="pres">
      <dgm:prSet presAssocID="{32803AA8-33D4-491F-9084-DFEC23A1FE51}" presName="txThree" presStyleLbl="node3" presStyleIdx="0" presStyleCnt="1" custLinFactY="-15508" custLinFactNeighborX="-49" custLinFactNeighborY="-100000">
        <dgm:presLayoutVars>
          <dgm:chPref val="3"/>
        </dgm:presLayoutVars>
      </dgm:prSet>
      <dgm:spPr/>
      <dgm:t>
        <a:bodyPr/>
        <a:lstStyle/>
        <a:p>
          <a:endParaRPr lang="da-DK"/>
        </a:p>
      </dgm:t>
    </dgm:pt>
    <dgm:pt modelId="{7D397C4C-C0EB-4641-BD8E-3369DD4C2D32}" type="pres">
      <dgm:prSet presAssocID="{32803AA8-33D4-491F-9084-DFEC23A1FE51}" presName="horzThree" presStyleCnt="0"/>
      <dgm:spPr/>
    </dgm:pt>
  </dgm:ptLst>
  <dgm:cxnLst>
    <dgm:cxn modelId="{A74CEEF4-2D0A-4248-A911-755702F7C276}" srcId="{CE75BC50-DD2F-4096-8BE7-9E9486282283}" destId="{0AE9C2BB-4075-450E-A355-2810F4675B11}" srcOrd="0" destOrd="0" parTransId="{A23C0AF8-7F3D-4C5A-87A5-ABE721E7C8DB}" sibTransId="{92E4B7C8-23C2-4AFD-BC77-47A868D444D1}"/>
    <dgm:cxn modelId="{3C8055EA-30B2-4722-95C8-04501F83FE7A}" srcId="{0AE9C2BB-4075-450E-A355-2810F4675B11}" destId="{F970C6D4-A3AB-465F-98BF-BB1AD768D0DE}" srcOrd="0" destOrd="0" parTransId="{145CE90C-BAAA-4092-9B5D-B62393B29933}" sibTransId="{ADD866EE-4124-4289-B71B-363FD9F77AC0}"/>
    <dgm:cxn modelId="{9E63D518-D196-454D-A8FB-D7C15E427974}" type="presOf" srcId="{F970C6D4-A3AB-465F-98BF-BB1AD768D0DE}" destId="{37CFF24E-4CA2-42E6-9D21-48A2A32E253A}" srcOrd="0" destOrd="0" presId="urn:microsoft.com/office/officeart/2005/8/layout/hierarchy4"/>
    <dgm:cxn modelId="{7CF7EE27-24F8-40DC-8D7D-3A9CC666835D}" type="presOf" srcId="{32803AA8-33D4-491F-9084-DFEC23A1FE51}" destId="{CB34EA5E-8BDC-456D-8F1B-152321C58832}" srcOrd="0" destOrd="0" presId="urn:microsoft.com/office/officeart/2005/8/layout/hierarchy4"/>
    <dgm:cxn modelId="{6C9DF9C8-9A16-49E5-A64A-ABC920065B05}" srcId="{F970C6D4-A3AB-465F-98BF-BB1AD768D0DE}" destId="{32803AA8-33D4-491F-9084-DFEC23A1FE51}" srcOrd="0" destOrd="0" parTransId="{13129B93-5875-41F8-B9ED-4D712AE87F01}" sibTransId="{B0C7C3DF-0DFC-4F18-8E72-0DDEE9DBE096}"/>
    <dgm:cxn modelId="{141E25C0-CD6E-4EA3-898A-687C8AFFCBF9}" type="presOf" srcId="{CE75BC50-DD2F-4096-8BE7-9E9486282283}" destId="{85047662-5C11-4633-ACBB-3827FFE0E5F7}" srcOrd="0" destOrd="0" presId="urn:microsoft.com/office/officeart/2005/8/layout/hierarchy4"/>
    <dgm:cxn modelId="{FFDE07AC-67F5-4B29-9978-517640127035}" type="presOf" srcId="{0AE9C2BB-4075-450E-A355-2810F4675B11}" destId="{6CD56215-0374-46E3-9C8B-50DA9687A2CA}" srcOrd="0" destOrd="0" presId="urn:microsoft.com/office/officeart/2005/8/layout/hierarchy4"/>
    <dgm:cxn modelId="{9FE553FC-571F-4820-88E2-B9D160D9547D}" type="presParOf" srcId="{85047662-5C11-4633-ACBB-3827FFE0E5F7}" destId="{0AC4C82C-7E81-4DFA-BADD-F5101AFBC934}" srcOrd="0" destOrd="0" presId="urn:microsoft.com/office/officeart/2005/8/layout/hierarchy4"/>
    <dgm:cxn modelId="{9975C8DC-761B-4584-B474-7CD636FA482C}" type="presParOf" srcId="{0AC4C82C-7E81-4DFA-BADD-F5101AFBC934}" destId="{6CD56215-0374-46E3-9C8B-50DA9687A2CA}" srcOrd="0" destOrd="0" presId="urn:microsoft.com/office/officeart/2005/8/layout/hierarchy4"/>
    <dgm:cxn modelId="{44DA12D2-ACAD-4A96-A889-7F6E4EF410F4}" type="presParOf" srcId="{0AC4C82C-7E81-4DFA-BADD-F5101AFBC934}" destId="{85217F39-B626-4AA8-B1B8-DD50D7656DAD}" srcOrd="1" destOrd="0" presId="urn:microsoft.com/office/officeart/2005/8/layout/hierarchy4"/>
    <dgm:cxn modelId="{94BF685E-CA2F-480A-B897-B74C58A61EF4}" type="presParOf" srcId="{0AC4C82C-7E81-4DFA-BADD-F5101AFBC934}" destId="{DC36DBDD-C1F3-4BEE-BC8D-02B60A24C8EC}" srcOrd="2" destOrd="0" presId="urn:microsoft.com/office/officeart/2005/8/layout/hierarchy4"/>
    <dgm:cxn modelId="{D048960A-4C23-476C-A22A-11F5D1E4E580}" type="presParOf" srcId="{DC36DBDD-C1F3-4BEE-BC8D-02B60A24C8EC}" destId="{170DD5E6-9971-4D96-9101-7759C78799F1}" srcOrd="0" destOrd="0" presId="urn:microsoft.com/office/officeart/2005/8/layout/hierarchy4"/>
    <dgm:cxn modelId="{B6444103-DE04-406A-9C1F-D310236FACE5}" type="presParOf" srcId="{170DD5E6-9971-4D96-9101-7759C78799F1}" destId="{37CFF24E-4CA2-42E6-9D21-48A2A32E253A}" srcOrd="0" destOrd="0" presId="urn:microsoft.com/office/officeart/2005/8/layout/hierarchy4"/>
    <dgm:cxn modelId="{A47A246D-1B13-475B-8F68-B0078F2213C0}" type="presParOf" srcId="{170DD5E6-9971-4D96-9101-7759C78799F1}" destId="{941FB2B1-3E3F-45E6-9AE9-7654A3EBB9D6}" srcOrd="1" destOrd="0" presId="urn:microsoft.com/office/officeart/2005/8/layout/hierarchy4"/>
    <dgm:cxn modelId="{2D51A14B-E8A5-45F9-8E24-C9573BBFE57E}" type="presParOf" srcId="{170DD5E6-9971-4D96-9101-7759C78799F1}" destId="{F984AAE0-3C6A-41DC-8383-2AEF37AE5C3D}" srcOrd="2" destOrd="0" presId="urn:microsoft.com/office/officeart/2005/8/layout/hierarchy4"/>
    <dgm:cxn modelId="{95D153E7-C720-4420-BC42-3A37AAF1A065}" type="presParOf" srcId="{F984AAE0-3C6A-41DC-8383-2AEF37AE5C3D}" destId="{86C8B729-3D3A-4EB7-BF40-1B7484A7B405}" srcOrd="0" destOrd="0" presId="urn:microsoft.com/office/officeart/2005/8/layout/hierarchy4"/>
    <dgm:cxn modelId="{435A21F3-FB54-455A-B7AA-5A8F053D931A}" type="presParOf" srcId="{86C8B729-3D3A-4EB7-BF40-1B7484A7B405}" destId="{CB34EA5E-8BDC-456D-8F1B-152321C58832}" srcOrd="0" destOrd="0" presId="urn:microsoft.com/office/officeart/2005/8/layout/hierarchy4"/>
    <dgm:cxn modelId="{89C56382-7AB7-4DCC-ADD0-BE44051CE2EB}" type="presParOf" srcId="{86C8B729-3D3A-4EB7-BF40-1B7484A7B405}" destId="{7D397C4C-C0EB-4641-BD8E-3369DD4C2D3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FD205-9DA2-463B-BC0E-DCBF71D8E035}" type="datetimeFigureOut">
              <a:rPr lang="da-DK" smtClean="0"/>
              <a:t>05-02-2020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1245E-CAE8-45C7-8120-3AEE5867FA72}" type="slidenum">
              <a:rPr lang="da-DK" smtClean="0"/>
              <a:t>‹nr.›</a:t>
            </a:fld>
            <a:endParaRPr lang="da-DK"/>
          </a:p>
        </p:txBody>
      </p:sp>
    </p:spTree>
    <p:extLst>
      <p:ext uri="{BB962C8B-B14F-4D97-AF65-F5344CB8AC3E}">
        <p14:creationId xmlns:p14="http://schemas.microsoft.com/office/powerpoint/2010/main" val="98793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Dicloxacillin/flucloxacillin 1000 mg p.o./</a:t>
            </a:r>
            <a:r>
              <a:rPr lang="en-US" sz="1200" dirty="0" err="1">
                <a:effectLst/>
              </a:rPr>
              <a:t>i.v.</a:t>
            </a:r>
            <a:r>
              <a:rPr lang="en-US" sz="1200" dirty="0">
                <a:effectLst/>
              </a:rPr>
              <a:t> </a:t>
            </a:r>
            <a:r>
              <a:rPr lang="en-US" sz="1200" dirty="0" err="1">
                <a:effectLst/>
              </a:rPr>
              <a:t>hver</a:t>
            </a:r>
            <a:r>
              <a:rPr lang="en-US" sz="1200" dirty="0">
                <a:effectLst/>
              </a:rPr>
              <a:t> 6. time</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43B6E-F03D-5040-9146-D3F00527B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98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OBS! Det er ikke noget</a:t>
            </a:r>
            <a:r>
              <a:rPr lang="da-DK" baseline="0" dirty="0"/>
              <a:t> vi selv har nævnt i den nye instruks.</a:t>
            </a:r>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76981-4B16-4B4A-BC8F-39F3100A2694}"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042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Dicloxacillin/flucloxacillin 1000 mg p.o./</a:t>
            </a:r>
            <a:r>
              <a:rPr lang="en-US" sz="1200" dirty="0" err="1">
                <a:effectLst/>
              </a:rPr>
              <a:t>i.v.</a:t>
            </a:r>
            <a:r>
              <a:rPr lang="en-US" sz="1200" dirty="0">
                <a:effectLst/>
              </a:rPr>
              <a:t> </a:t>
            </a:r>
            <a:r>
              <a:rPr lang="en-US" sz="1200" dirty="0" err="1">
                <a:effectLst/>
              </a:rPr>
              <a:t>hver</a:t>
            </a:r>
            <a:r>
              <a:rPr lang="en-US" sz="1200" dirty="0">
                <a:effectLst/>
              </a:rPr>
              <a:t> 6. time</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43B6E-F03D-5040-9146-D3F00527B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8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Stort dansk multicenter RCT med i alt 5 fødeafdelinger (Hyldig et al. 2019)</a:t>
            </a:r>
          </a:p>
          <a:p>
            <a:r>
              <a:rPr lang="da-DK" dirty="0"/>
              <a:t>I alt 876 kvinder med BMI ≥ 30 kg/m</a:t>
            </a:r>
            <a:r>
              <a:rPr lang="da-DK" baseline="30000" dirty="0"/>
              <a:t>2</a:t>
            </a:r>
            <a:r>
              <a:rPr lang="da-DK" dirty="0"/>
              <a:t>, </a:t>
            </a:r>
            <a:r>
              <a:rPr lang="da-DK" dirty="0" err="1"/>
              <a:t>randomiseret</a:t>
            </a:r>
            <a:r>
              <a:rPr lang="da-DK" dirty="0"/>
              <a:t> til enten VAC eller standard forbinding ved planlagt eller akut </a:t>
            </a:r>
            <a:r>
              <a:rPr lang="da-DK" dirty="0" err="1"/>
              <a:t>sectio</a:t>
            </a:r>
            <a:r>
              <a:rPr lang="da-DK" dirty="0"/>
              <a:t> </a:t>
            </a:r>
          </a:p>
          <a:p>
            <a:r>
              <a:rPr lang="da-DK" dirty="0"/>
              <a:t>I alt blev 432 kvinder </a:t>
            </a:r>
            <a:r>
              <a:rPr lang="da-DK" dirty="0" err="1"/>
              <a:t>randomiseret</a:t>
            </a:r>
            <a:r>
              <a:rPr lang="da-DK" dirty="0"/>
              <a:t> til behandling med VAC, mens 444 kvinder fik standard forbinding. </a:t>
            </a:r>
          </a:p>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43B6E-F03D-5040-9146-D3F00527B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8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Sårinfektion opstod hos 4.6% af kvinder behandlet med VAC, mens 9.2% i kontrolgruppen fik sårinfektion </a:t>
            </a:r>
          </a:p>
          <a:p>
            <a:r>
              <a:rPr lang="da-DK" dirty="0"/>
              <a:t>RR 0.50, 95% CI: 0.30; 0.84, </a:t>
            </a:r>
            <a:r>
              <a:rPr lang="da-DK" dirty="0" err="1"/>
              <a:t>number</a:t>
            </a:r>
            <a:r>
              <a:rPr lang="da-DK" dirty="0"/>
              <a:t> </a:t>
            </a:r>
            <a:r>
              <a:rPr lang="da-DK" dirty="0" err="1"/>
              <a:t>needed</a:t>
            </a:r>
            <a:r>
              <a:rPr lang="da-DK" dirty="0"/>
              <a:t> to </a:t>
            </a:r>
            <a:r>
              <a:rPr lang="da-DK" dirty="0" err="1"/>
              <a:t>treat</a:t>
            </a:r>
            <a:r>
              <a:rPr lang="da-DK" dirty="0"/>
              <a:t> (NNT): 22</a:t>
            </a:r>
          </a:p>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43B6E-F03D-5040-9146-D3F00527B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28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43B6E-F03D-5040-9146-D3F00527B30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02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45009B-C724-4D9D-A50C-1C4415CA417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61B0599C-CDBA-4D3B-902B-AA069218A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4C48DD7F-672B-4B76-9076-8A76BEF06414}"/>
              </a:ext>
            </a:extLst>
          </p:cNvPr>
          <p:cNvSpPr>
            <a:spLocks noGrp="1"/>
          </p:cNvSpPr>
          <p:nvPr>
            <p:ph type="dt" sz="half" idx="10"/>
          </p:nvPr>
        </p:nvSpPr>
        <p:spPr/>
        <p:txBody>
          <a:bodyPr/>
          <a:lstStyle/>
          <a:p>
            <a:fld id="{F9524A6B-1A88-474A-9280-45D31B056678}" type="datetime1">
              <a:rPr lang="da-DK" smtClean="0"/>
              <a:t>05-02-2020</a:t>
            </a:fld>
            <a:endParaRPr lang="da-DK"/>
          </a:p>
        </p:txBody>
      </p:sp>
      <p:sp>
        <p:nvSpPr>
          <p:cNvPr id="5" name="Pladsholder til sidefod 4">
            <a:extLst>
              <a:ext uri="{FF2B5EF4-FFF2-40B4-BE49-F238E27FC236}">
                <a16:creationId xmlns:a16="http://schemas.microsoft.com/office/drawing/2014/main" xmlns="" id="{C7B2695A-65F8-42F6-83A3-8DE287B57130}"/>
              </a:ext>
            </a:extLst>
          </p:cNvPr>
          <p:cNvSpPr>
            <a:spLocks noGrp="1"/>
          </p:cNvSpPr>
          <p:nvPr>
            <p:ph type="ftr" sz="quarter" idx="11"/>
          </p:nvPr>
        </p:nvSpPr>
        <p:spPr/>
        <p:txBody>
          <a:bodyPr/>
          <a:lstStyle/>
          <a:p>
            <a:r>
              <a:rPr lang="da-DK"/>
              <a:t>Puerperale infektioner 2020</a:t>
            </a:r>
          </a:p>
        </p:txBody>
      </p:sp>
      <p:sp>
        <p:nvSpPr>
          <p:cNvPr id="6" name="Pladsholder til slidenummer 5">
            <a:extLst>
              <a:ext uri="{FF2B5EF4-FFF2-40B4-BE49-F238E27FC236}">
                <a16:creationId xmlns:a16="http://schemas.microsoft.com/office/drawing/2014/main" xmlns="" id="{191D83CF-3D9E-4E30-A343-B7E367DC993F}"/>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100957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13FD32-E1EF-4ACD-916C-E2F8C14C8DD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93D0EC92-8BF1-49CA-BB3B-86D5FED3713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96B1F68B-675F-4088-A901-30EBF7EF94E6}"/>
              </a:ext>
            </a:extLst>
          </p:cNvPr>
          <p:cNvSpPr>
            <a:spLocks noGrp="1"/>
          </p:cNvSpPr>
          <p:nvPr>
            <p:ph type="dt" sz="half" idx="10"/>
          </p:nvPr>
        </p:nvSpPr>
        <p:spPr/>
        <p:txBody>
          <a:bodyPr/>
          <a:lstStyle/>
          <a:p>
            <a:fld id="{9F008AFE-8460-479A-B667-4DABFDFC9B6C}" type="datetime1">
              <a:rPr lang="da-DK" smtClean="0"/>
              <a:t>05-02-2020</a:t>
            </a:fld>
            <a:endParaRPr lang="da-DK"/>
          </a:p>
        </p:txBody>
      </p:sp>
      <p:sp>
        <p:nvSpPr>
          <p:cNvPr id="5" name="Pladsholder til sidefod 4">
            <a:extLst>
              <a:ext uri="{FF2B5EF4-FFF2-40B4-BE49-F238E27FC236}">
                <a16:creationId xmlns:a16="http://schemas.microsoft.com/office/drawing/2014/main" xmlns="" id="{C821E7A3-7403-4B86-B261-0E4BA70B1032}"/>
              </a:ext>
            </a:extLst>
          </p:cNvPr>
          <p:cNvSpPr>
            <a:spLocks noGrp="1"/>
          </p:cNvSpPr>
          <p:nvPr>
            <p:ph type="ftr" sz="quarter" idx="11"/>
          </p:nvPr>
        </p:nvSpPr>
        <p:spPr/>
        <p:txBody>
          <a:bodyPr/>
          <a:lstStyle/>
          <a:p>
            <a:r>
              <a:rPr lang="da-DK"/>
              <a:t>Puerperale infektioner 2020</a:t>
            </a:r>
          </a:p>
        </p:txBody>
      </p:sp>
      <p:sp>
        <p:nvSpPr>
          <p:cNvPr id="6" name="Pladsholder til slidenummer 5">
            <a:extLst>
              <a:ext uri="{FF2B5EF4-FFF2-40B4-BE49-F238E27FC236}">
                <a16:creationId xmlns:a16="http://schemas.microsoft.com/office/drawing/2014/main" xmlns="" id="{29D60406-6B0E-455E-89C5-DD6CC5942DA5}"/>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90430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2BC039D4-214E-430A-8A85-E2185C9C879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3F89D039-9577-40C4-AFFE-BF5561FB018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A54490CB-2EAD-423A-ABA9-3E414AA18428}"/>
              </a:ext>
            </a:extLst>
          </p:cNvPr>
          <p:cNvSpPr>
            <a:spLocks noGrp="1"/>
          </p:cNvSpPr>
          <p:nvPr>
            <p:ph type="dt" sz="half" idx="10"/>
          </p:nvPr>
        </p:nvSpPr>
        <p:spPr/>
        <p:txBody>
          <a:bodyPr/>
          <a:lstStyle/>
          <a:p>
            <a:fld id="{CD5E3630-8809-44BA-AD14-25849FA86934}" type="datetime1">
              <a:rPr lang="da-DK" smtClean="0"/>
              <a:t>05-02-2020</a:t>
            </a:fld>
            <a:endParaRPr lang="da-DK"/>
          </a:p>
        </p:txBody>
      </p:sp>
      <p:sp>
        <p:nvSpPr>
          <p:cNvPr id="5" name="Pladsholder til sidefod 4">
            <a:extLst>
              <a:ext uri="{FF2B5EF4-FFF2-40B4-BE49-F238E27FC236}">
                <a16:creationId xmlns:a16="http://schemas.microsoft.com/office/drawing/2014/main" xmlns="" id="{BD2FDEFC-8516-439B-8822-0F264B099BCB}"/>
              </a:ext>
            </a:extLst>
          </p:cNvPr>
          <p:cNvSpPr>
            <a:spLocks noGrp="1"/>
          </p:cNvSpPr>
          <p:nvPr>
            <p:ph type="ftr" sz="quarter" idx="11"/>
          </p:nvPr>
        </p:nvSpPr>
        <p:spPr/>
        <p:txBody>
          <a:bodyPr/>
          <a:lstStyle/>
          <a:p>
            <a:r>
              <a:rPr lang="da-DK"/>
              <a:t>Puerperale infektioner 2020</a:t>
            </a:r>
          </a:p>
        </p:txBody>
      </p:sp>
      <p:sp>
        <p:nvSpPr>
          <p:cNvPr id="6" name="Pladsholder til slidenummer 5">
            <a:extLst>
              <a:ext uri="{FF2B5EF4-FFF2-40B4-BE49-F238E27FC236}">
                <a16:creationId xmlns:a16="http://schemas.microsoft.com/office/drawing/2014/main" xmlns="" id="{DB2B6466-8598-41A5-B200-12ED2D0C7B3A}"/>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337689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0C8EC-EA01-E948-BCCE-DB66567D100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xmlns="" id="{79610592-9BEC-6848-9C57-F7AA52B1F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xmlns="" id="{5EF6740F-BA3B-E548-808F-22D187A74FDE}"/>
              </a:ext>
            </a:extLst>
          </p:cNvPr>
          <p:cNvSpPr>
            <a:spLocks noGrp="1"/>
          </p:cNvSpPr>
          <p:nvPr>
            <p:ph type="dt" sz="half" idx="10"/>
          </p:nvPr>
        </p:nvSpPr>
        <p:spPr/>
        <p:txBody>
          <a:bodyPr/>
          <a:lstStyle/>
          <a:p>
            <a:fld id="{8B2327CF-9A15-4FFE-8F07-E7D572FD5CB8}" type="datetime1">
              <a:rPr lang="da-DK" smtClean="0"/>
              <a:t>05-02-2020</a:t>
            </a:fld>
            <a:endParaRPr lang="da-DK"/>
          </a:p>
        </p:txBody>
      </p:sp>
      <p:sp>
        <p:nvSpPr>
          <p:cNvPr id="5" name="Footer Placeholder 4">
            <a:extLst>
              <a:ext uri="{FF2B5EF4-FFF2-40B4-BE49-F238E27FC236}">
                <a16:creationId xmlns:a16="http://schemas.microsoft.com/office/drawing/2014/main" xmlns="" id="{928B9F11-DAD5-2F40-83D5-F7C663EBFA54}"/>
              </a:ext>
            </a:extLst>
          </p:cNvPr>
          <p:cNvSpPr>
            <a:spLocks noGrp="1"/>
          </p:cNvSpPr>
          <p:nvPr>
            <p:ph type="ftr" sz="quarter" idx="11"/>
          </p:nvPr>
        </p:nvSpPr>
        <p:spPr/>
        <p:txBody>
          <a:bodyPr/>
          <a:lstStyle/>
          <a:p>
            <a:r>
              <a:rPr lang="da-DK"/>
              <a:t>Puerperale infektioner 2020</a:t>
            </a:r>
          </a:p>
        </p:txBody>
      </p:sp>
      <p:sp>
        <p:nvSpPr>
          <p:cNvPr id="6" name="Slide Number Placeholder 5">
            <a:extLst>
              <a:ext uri="{FF2B5EF4-FFF2-40B4-BE49-F238E27FC236}">
                <a16:creationId xmlns:a16="http://schemas.microsoft.com/office/drawing/2014/main" xmlns="" id="{ACF1E873-D7C5-2C40-8D24-441B114A1D5B}"/>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129417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85C64-1D3A-FE44-A69F-0E4F839F2B00}"/>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xmlns="" id="{A6ADEA4D-1F0A-FB4E-9122-FC40C2ED5E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xmlns="" id="{20AEE496-AC4B-B941-8224-9023A3205757}"/>
              </a:ext>
            </a:extLst>
          </p:cNvPr>
          <p:cNvSpPr>
            <a:spLocks noGrp="1"/>
          </p:cNvSpPr>
          <p:nvPr>
            <p:ph type="dt" sz="half" idx="10"/>
          </p:nvPr>
        </p:nvSpPr>
        <p:spPr/>
        <p:txBody>
          <a:bodyPr/>
          <a:lstStyle/>
          <a:p>
            <a:fld id="{548B0BD5-8F10-476D-A60D-2D04E19634EC}" type="datetime1">
              <a:rPr lang="da-DK" smtClean="0"/>
              <a:t>05-02-2020</a:t>
            </a:fld>
            <a:endParaRPr lang="da-DK"/>
          </a:p>
        </p:txBody>
      </p:sp>
      <p:sp>
        <p:nvSpPr>
          <p:cNvPr id="5" name="Footer Placeholder 4">
            <a:extLst>
              <a:ext uri="{FF2B5EF4-FFF2-40B4-BE49-F238E27FC236}">
                <a16:creationId xmlns:a16="http://schemas.microsoft.com/office/drawing/2014/main" xmlns="" id="{508E28EE-AB1A-EF4A-A139-EACE91A31A7F}"/>
              </a:ext>
            </a:extLst>
          </p:cNvPr>
          <p:cNvSpPr>
            <a:spLocks noGrp="1"/>
          </p:cNvSpPr>
          <p:nvPr>
            <p:ph type="ftr" sz="quarter" idx="11"/>
          </p:nvPr>
        </p:nvSpPr>
        <p:spPr/>
        <p:txBody>
          <a:bodyPr/>
          <a:lstStyle/>
          <a:p>
            <a:r>
              <a:rPr lang="da-DK"/>
              <a:t>Puerperale infektioner 2020</a:t>
            </a:r>
          </a:p>
        </p:txBody>
      </p:sp>
      <p:sp>
        <p:nvSpPr>
          <p:cNvPr id="6" name="Slide Number Placeholder 5">
            <a:extLst>
              <a:ext uri="{FF2B5EF4-FFF2-40B4-BE49-F238E27FC236}">
                <a16:creationId xmlns:a16="http://schemas.microsoft.com/office/drawing/2014/main" xmlns="" id="{40D79C8F-C2C6-6949-B3AA-1E86966256CA}"/>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379508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B193C-1B6E-A64E-A24E-C772222194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xmlns="" id="{269994A7-9132-4E43-8F41-CBE0AD71C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2B982A-C9A5-7347-BFCE-E4D0581015A8}"/>
              </a:ext>
            </a:extLst>
          </p:cNvPr>
          <p:cNvSpPr>
            <a:spLocks noGrp="1"/>
          </p:cNvSpPr>
          <p:nvPr>
            <p:ph type="dt" sz="half" idx="10"/>
          </p:nvPr>
        </p:nvSpPr>
        <p:spPr/>
        <p:txBody>
          <a:bodyPr/>
          <a:lstStyle/>
          <a:p>
            <a:fld id="{8417E07A-2D7E-4027-8435-AA2683452DEF}" type="datetime1">
              <a:rPr lang="da-DK" smtClean="0"/>
              <a:t>05-02-2020</a:t>
            </a:fld>
            <a:endParaRPr lang="da-DK"/>
          </a:p>
        </p:txBody>
      </p:sp>
      <p:sp>
        <p:nvSpPr>
          <p:cNvPr id="5" name="Footer Placeholder 4">
            <a:extLst>
              <a:ext uri="{FF2B5EF4-FFF2-40B4-BE49-F238E27FC236}">
                <a16:creationId xmlns:a16="http://schemas.microsoft.com/office/drawing/2014/main" xmlns="" id="{D1C31B32-B420-E54B-9AB8-260C820037BA}"/>
              </a:ext>
            </a:extLst>
          </p:cNvPr>
          <p:cNvSpPr>
            <a:spLocks noGrp="1"/>
          </p:cNvSpPr>
          <p:nvPr>
            <p:ph type="ftr" sz="quarter" idx="11"/>
          </p:nvPr>
        </p:nvSpPr>
        <p:spPr/>
        <p:txBody>
          <a:bodyPr/>
          <a:lstStyle/>
          <a:p>
            <a:r>
              <a:rPr lang="da-DK"/>
              <a:t>Puerperale infektioner 2020</a:t>
            </a:r>
          </a:p>
        </p:txBody>
      </p:sp>
      <p:sp>
        <p:nvSpPr>
          <p:cNvPr id="6" name="Slide Number Placeholder 5">
            <a:extLst>
              <a:ext uri="{FF2B5EF4-FFF2-40B4-BE49-F238E27FC236}">
                <a16:creationId xmlns:a16="http://schemas.microsoft.com/office/drawing/2014/main" xmlns="" id="{360EAC0C-3379-0741-8A6B-F994F3BA186E}"/>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1329214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4FE03-09DC-4441-8830-35AA78BCDA09}"/>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xmlns="" id="{22046592-6B9E-3A46-A2A3-102F334ACB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xmlns="" id="{EFE0A58B-58A2-EA46-84C7-ECEDE8D480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xmlns="" id="{AD12BEC5-7E50-AE41-8E07-45D45BB8AB2B}"/>
              </a:ext>
            </a:extLst>
          </p:cNvPr>
          <p:cNvSpPr>
            <a:spLocks noGrp="1"/>
          </p:cNvSpPr>
          <p:nvPr>
            <p:ph type="dt" sz="half" idx="10"/>
          </p:nvPr>
        </p:nvSpPr>
        <p:spPr/>
        <p:txBody>
          <a:bodyPr/>
          <a:lstStyle/>
          <a:p>
            <a:fld id="{C0A7F902-FD62-4C88-BD3F-637CCE0EE0A5}" type="datetime1">
              <a:rPr lang="da-DK" smtClean="0"/>
              <a:t>05-02-2020</a:t>
            </a:fld>
            <a:endParaRPr lang="da-DK"/>
          </a:p>
        </p:txBody>
      </p:sp>
      <p:sp>
        <p:nvSpPr>
          <p:cNvPr id="6" name="Footer Placeholder 5">
            <a:extLst>
              <a:ext uri="{FF2B5EF4-FFF2-40B4-BE49-F238E27FC236}">
                <a16:creationId xmlns:a16="http://schemas.microsoft.com/office/drawing/2014/main" xmlns="" id="{1434E174-A82B-6340-ADEB-F01F90700E8E}"/>
              </a:ext>
            </a:extLst>
          </p:cNvPr>
          <p:cNvSpPr>
            <a:spLocks noGrp="1"/>
          </p:cNvSpPr>
          <p:nvPr>
            <p:ph type="ftr" sz="quarter" idx="11"/>
          </p:nvPr>
        </p:nvSpPr>
        <p:spPr/>
        <p:txBody>
          <a:bodyPr/>
          <a:lstStyle/>
          <a:p>
            <a:r>
              <a:rPr lang="da-DK"/>
              <a:t>Puerperale infektioner 2020</a:t>
            </a:r>
          </a:p>
        </p:txBody>
      </p:sp>
      <p:sp>
        <p:nvSpPr>
          <p:cNvPr id="7" name="Slide Number Placeholder 6">
            <a:extLst>
              <a:ext uri="{FF2B5EF4-FFF2-40B4-BE49-F238E27FC236}">
                <a16:creationId xmlns:a16="http://schemas.microsoft.com/office/drawing/2014/main" xmlns="" id="{85CF0C99-0910-DC4B-A5DD-D5FB641AFB68}"/>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94369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475AE-8533-F746-8723-466E9214154B}"/>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xmlns="" id="{53D6C1EF-0385-5242-A632-BC7795312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2DD581CC-CB4B-664C-833B-D0CC66C454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xmlns="" id="{6C97148B-7F95-0F4D-B81D-7C8B290DF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33F7966-A7D3-B346-8876-1C0719CCB8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xmlns="" id="{9A1B0313-9F7C-DE45-90ED-B8258B793EAE}"/>
              </a:ext>
            </a:extLst>
          </p:cNvPr>
          <p:cNvSpPr>
            <a:spLocks noGrp="1"/>
          </p:cNvSpPr>
          <p:nvPr>
            <p:ph type="dt" sz="half" idx="10"/>
          </p:nvPr>
        </p:nvSpPr>
        <p:spPr/>
        <p:txBody>
          <a:bodyPr/>
          <a:lstStyle/>
          <a:p>
            <a:fld id="{6C27CA77-EBE2-49BE-8C45-813EAD2FD54A}" type="datetime1">
              <a:rPr lang="da-DK" smtClean="0"/>
              <a:t>05-02-2020</a:t>
            </a:fld>
            <a:endParaRPr lang="da-DK"/>
          </a:p>
        </p:txBody>
      </p:sp>
      <p:sp>
        <p:nvSpPr>
          <p:cNvPr id="8" name="Footer Placeholder 7">
            <a:extLst>
              <a:ext uri="{FF2B5EF4-FFF2-40B4-BE49-F238E27FC236}">
                <a16:creationId xmlns:a16="http://schemas.microsoft.com/office/drawing/2014/main" xmlns="" id="{A8E49BF9-8948-0B44-9EC6-A72C79C3C1D0}"/>
              </a:ext>
            </a:extLst>
          </p:cNvPr>
          <p:cNvSpPr>
            <a:spLocks noGrp="1"/>
          </p:cNvSpPr>
          <p:nvPr>
            <p:ph type="ftr" sz="quarter" idx="11"/>
          </p:nvPr>
        </p:nvSpPr>
        <p:spPr/>
        <p:txBody>
          <a:bodyPr/>
          <a:lstStyle/>
          <a:p>
            <a:r>
              <a:rPr lang="da-DK"/>
              <a:t>Puerperale infektioner 2020</a:t>
            </a:r>
          </a:p>
        </p:txBody>
      </p:sp>
      <p:sp>
        <p:nvSpPr>
          <p:cNvPr id="9" name="Slide Number Placeholder 8">
            <a:extLst>
              <a:ext uri="{FF2B5EF4-FFF2-40B4-BE49-F238E27FC236}">
                <a16:creationId xmlns:a16="http://schemas.microsoft.com/office/drawing/2014/main" xmlns="" id="{B6E6A2F3-868C-E043-B0BB-6D4EBD945DAC}"/>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3328569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FADF1-3E19-4144-AD5C-8062E0E88F2C}"/>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xmlns="" id="{B59FB84D-C976-A340-88D9-5D130740AE98}"/>
              </a:ext>
            </a:extLst>
          </p:cNvPr>
          <p:cNvSpPr>
            <a:spLocks noGrp="1"/>
          </p:cNvSpPr>
          <p:nvPr>
            <p:ph type="dt" sz="half" idx="10"/>
          </p:nvPr>
        </p:nvSpPr>
        <p:spPr/>
        <p:txBody>
          <a:bodyPr/>
          <a:lstStyle/>
          <a:p>
            <a:fld id="{02EE2224-C634-46B6-B2C2-5CFF66084D14}" type="datetime1">
              <a:rPr lang="da-DK" smtClean="0"/>
              <a:t>05-02-2020</a:t>
            </a:fld>
            <a:endParaRPr lang="da-DK"/>
          </a:p>
        </p:txBody>
      </p:sp>
      <p:sp>
        <p:nvSpPr>
          <p:cNvPr id="4" name="Footer Placeholder 3">
            <a:extLst>
              <a:ext uri="{FF2B5EF4-FFF2-40B4-BE49-F238E27FC236}">
                <a16:creationId xmlns:a16="http://schemas.microsoft.com/office/drawing/2014/main" xmlns="" id="{3A3F7239-490C-DA46-BC71-5E90821FB279}"/>
              </a:ext>
            </a:extLst>
          </p:cNvPr>
          <p:cNvSpPr>
            <a:spLocks noGrp="1"/>
          </p:cNvSpPr>
          <p:nvPr>
            <p:ph type="ftr" sz="quarter" idx="11"/>
          </p:nvPr>
        </p:nvSpPr>
        <p:spPr/>
        <p:txBody>
          <a:bodyPr/>
          <a:lstStyle/>
          <a:p>
            <a:r>
              <a:rPr lang="da-DK"/>
              <a:t>Puerperale infektioner 2020</a:t>
            </a:r>
          </a:p>
        </p:txBody>
      </p:sp>
      <p:sp>
        <p:nvSpPr>
          <p:cNvPr id="5" name="Slide Number Placeholder 4">
            <a:extLst>
              <a:ext uri="{FF2B5EF4-FFF2-40B4-BE49-F238E27FC236}">
                <a16:creationId xmlns:a16="http://schemas.microsoft.com/office/drawing/2014/main" xmlns="" id="{5EB85D9E-D712-E446-8BAB-9BBFD4567735}"/>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38457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213C9D-0DB7-3E4B-9622-8E1C13789565}"/>
              </a:ext>
            </a:extLst>
          </p:cNvPr>
          <p:cNvSpPr>
            <a:spLocks noGrp="1"/>
          </p:cNvSpPr>
          <p:nvPr>
            <p:ph type="dt" sz="half" idx="10"/>
          </p:nvPr>
        </p:nvSpPr>
        <p:spPr/>
        <p:txBody>
          <a:bodyPr/>
          <a:lstStyle/>
          <a:p>
            <a:fld id="{B977A345-68C4-4C64-A624-AAC3C6D720DC}" type="datetime1">
              <a:rPr lang="da-DK" smtClean="0"/>
              <a:t>05-02-2020</a:t>
            </a:fld>
            <a:endParaRPr lang="da-DK"/>
          </a:p>
        </p:txBody>
      </p:sp>
      <p:sp>
        <p:nvSpPr>
          <p:cNvPr id="3" name="Footer Placeholder 2">
            <a:extLst>
              <a:ext uri="{FF2B5EF4-FFF2-40B4-BE49-F238E27FC236}">
                <a16:creationId xmlns:a16="http://schemas.microsoft.com/office/drawing/2014/main" xmlns="" id="{F860FFDC-2E8B-AA40-8187-65BC0916DEBA}"/>
              </a:ext>
            </a:extLst>
          </p:cNvPr>
          <p:cNvSpPr>
            <a:spLocks noGrp="1"/>
          </p:cNvSpPr>
          <p:nvPr>
            <p:ph type="ftr" sz="quarter" idx="11"/>
          </p:nvPr>
        </p:nvSpPr>
        <p:spPr/>
        <p:txBody>
          <a:bodyPr/>
          <a:lstStyle/>
          <a:p>
            <a:r>
              <a:rPr lang="da-DK"/>
              <a:t>Puerperale infektioner 2020</a:t>
            </a:r>
          </a:p>
        </p:txBody>
      </p:sp>
      <p:sp>
        <p:nvSpPr>
          <p:cNvPr id="4" name="Slide Number Placeholder 3">
            <a:extLst>
              <a:ext uri="{FF2B5EF4-FFF2-40B4-BE49-F238E27FC236}">
                <a16:creationId xmlns:a16="http://schemas.microsoft.com/office/drawing/2014/main" xmlns="" id="{A00491DC-E7A9-4A41-A712-DAD1BA833160}"/>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96446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EC84F-BA7B-3444-A19C-06FCAB967B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xmlns="" id="{252C7932-7606-5E4E-81A3-1A274EF4A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xmlns="" id="{19B2ABC6-3605-9B40-B7FF-75C635C8E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C89FF0C-063C-3246-B81F-E97ECCF08475}"/>
              </a:ext>
            </a:extLst>
          </p:cNvPr>
          <p:cNvSpPr>
            <a:spLocks noGrp="1"/>
          </p:cNvSpPr>
          <p:nvPr>
            <p:ph type="dt" sz="half" idx="10"/>
          </p:nvPr>
        </p:nvSpPr>
        <p:spPr/>
        <p:txBody>
          <a:bodyPr/>
          <a:lstStyle/>
          <a:p>
            <a:fld id="{37DDF4F8-7A8B-4B2B-9A2C-82963A62BC20}" type="datetime1">
              <a:rPr lang="da-DK" smtClean="0"/>
              <a:t>05-02-2020</a:t>
            </a:fld>
            <a:endParaRPr lang="da-DK"/>
          </a:p>
        </p:txBody>
      </p:sp>
      <p:sp>
        <p:nvSpPr>
          <p:cNvPr id="6" name="Footer Placeholder 5">
            <a:extLst>
              <a:ext uri="{FF2B5EF4-FFF2-40B4-BE49-F238E27FC236}">
                <a16:creationId xmlns:a16="http://schemas.microsoft.com/office/drawing/2014/main" xmlns="" id="{1AA773FC-B096-2D48-BCA5-B54F76656176}"/>
              </a:ext>
            </a:extLst>
          </p:cNvPr>
          <p:cNvSpPr>
            <a:spLocks noGrp="1"/>
          </p:cNvSpPr>
          <p:nvPr>
            <p:ph type="ftr" sz="quarter" idx="11"/>
          </p:nvPr>
        </p:nvSpPr>
        <p:spPr/>
        <p:txBody>
          <a:bodyPr/>
          <a:lstStyle/>
          <a:p>
            <a:r>
              <a:rPr lang="da-DK"/>
              <a:t>Puerperale infektioner 2020</a:t>
            </a:r>
          </a:p>
        </p:txBody>
      </p:sp>
      <p:sp>
        <p:nvSpPr>
          <p:cNvPr id="7" name="Slide Number Placeholder 6">
            <a:extLst>
              <a:ext uri="{FF2B5EF4-FFF2-40B4-BE49-F238E27FC236}">
                <a16:creationId xmlns:a16="http://schemas.microsoft.com/office/drawing/2014/main" xmlns="" id="{7D309271-DE8C-5348-A7C5-C753B1CBBE47}"/>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280517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EB4F2C-897F-4B69-B5CE-1DDD866B9C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FB175CCD-6AFE-48AA-807D-E4BC5269018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75316975-5822-448E-974F-BC95C98AA735}"/>
              </a:ext>
            </a:extLst>
          </p:cNvPr>
          <p:cNvSpPr>
            <a:spLocks noGrp="1"/>
          </p:cNvSpPr>
          <p:nvPr>
            <p:ph type="dt" sz="half" idx="10"/>
          </p:nvPr>
        </p:nvSpPr>
        <p:spPr/>
        <p:txBody>
          <a:bodyPr/>
          <a:lstStyle/>
          <a:p>
            <a:fld id="{6CD232B0-CD3C-4D4B-8D30-E386E82609B7}" type="datetime1">
              <a:rPr lang="da-DK" smtClean="0"/>
              <a:t>05-02-2020</a:t>
            </a:fld>
            <a:endParaRPr lang="da-DK"/>
          </a:p>
        </p:txBody>
      </p:sp>
      <p:sp>
        <p:nvSpPr>
          <p:cNvPr id="5" name="Pladsholder til sidefod 4">
            <a:extLst>
              <a:ext uri="{FF2B5EF4-FFF2-40B4-BE49-F238E27FC236}">
                <a16:creationId xmlns:a16="http://schemas.microsoft.com/office/drawing/2014/main" xmlns="" id="{E023F76C-562C-4977-ADF8-8FBFBEAF82A4}"/>
              </a:ext>
            </a:extLst>
          </p:cNvPr>
          <p:cNvSpPr>
            <a:spLocks noGrp="1"/>
          </p:cNvSpPr>
          <p:nvPr>
            <p:ph type="ftr" sz="quarter" idx="11"/>
          </p:nvPr>
        </p:nvSpPr>
        <p:spPr/>
        <p:txBody>
          <a:bodyPr/>
          <a:lstStyle/>
          <a:p>
            <a:r>
              <a:rPr lang="da-DK"/>
              <a:t>Puerperale infektioner 2020</a:t>
            </a:r>
          </a:p>
        </p:txBody>
      </p:sp>
      <p:sp>
        <p:nvSpPr>
          <p:cNvPr id="6" name="Pladsholder til slidenummer 5">
            <a:extLst>
              <a:ext uri="{FF2B5EF4-FFF2-40B4-BE49-F238E27FC236}">
                <a16:creationId xmlns:a16="http://schemas.microsoft.com/office/drawing/2014/main" xmlns="" id="{85DBB0FA-AB0B-49F2-BDF0-A46D2F5B4A2E}"/>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2802242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0715B-CC15-5940-BA0D-1A108F08D4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xmlns="" id="{B02C50CC-DCCB-8C43-A00D-916B7F75B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xmlns="" id="{B5D51624-00A0-AF4D-AAA2-BDC60BF0A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3958591-2532-424A-9DB0-B66D76A4B038}"/>
              </a:ext>
            </a:extLst>
          </p:cNvPr>
          <p:cNvSpPr>
            <a:spLocks noGrp="1"/>
          </p:cNvSpPr>
          <p:nvPr>
            <p:ph type="dt" sz="half" idx="10"/>
          </p:nvPr>
        </p:nvSpPr>
        <p:spPr/>
        <p:txBody>
          <a:bodyPr/>
          <a:lstStyle/>
          <a:p>
            <a:fld id="{FC460B82-A26E-4E0D-BDD0-6F1F64F81D06}" type="datetime1">
              <a:rPr lang="da-DK" smtClean="0"/>
              <a:t>05-02-2020</a:t>
            </a:fld>
            <a:endParaRPr lang="da-DK"/>
          </a:p>
        </p:txBody>
      </p:sp>
      <p:sp>
        <p:nvSpPr>
          <p:cNvPr id="6" name="Footer Placeholder 5">
            <a:extLst>
              <a:ext uri="{FF2B5EF4-FFF2-40B4-BE49-F238E27FC236}">
                <a16:creationId xmlns:a16="http://schemas.microsoft.com/office/drawing/2014/main" xmlns="" id="{94CB618F-8FAD-7846-A458-C63CDE706CF3}"/>
              </a:ext>
            </a:extLst>
          </p:cNvPr>
          <p:cNvSpPr>
            <a:spLocks noGrp="1"/>
          </p:cNvSpPr>
          <p:nvPr>
            <p:ph type="ftr" sz="quarter" idx="11"/>
          </p:nvPr>
        </p:nvSpPr>
        <p:spPr/>
        <p:txBody>
          <a:bodyPr/>
          <a:lstStyle/>
          <a:p>
            <a:r>
              <a:rPr lang="da-DK"/>
              <a:t>Puerperale infektioner 2020</a:t>
            </a:r>
          </a:p>
        </p:txBody>
      </p:sp>
      <p:sp>
        <p:nvSpPr>
          <p:cNvPr id="7" name="Slide Number Placeholder 6">
            <a:extLst>
              <a:ext uri="{FF2B5EF4-FFF2-40B4-BE49-F238E27FC236}">
                <a16:creationId xmlns:a16="http://schemas.microsoft.com/office/drawing/2014/main" xmlns="" id="{AAFE2D3F-CA5C-2E4E-81E1-0721FD8B5CE1}"/>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248391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DBF7C-5546-6148-B2F5-DC628A7CC441}"/>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xmlns="" id="{B4708061-62C1-3946-9A07-BA94E4D184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xmlns="" id="{E67DE3E1-8151-F947-B504-A5B42594D71D}"/>
              </a:ext>
            </a:extLst>
          </p:cNvPr>
          <p:cNvSpPr>
            <a:spLocks noGrp="1"/>
          </p:cNvSpPr>
          <p:nvPr>
            <p:ph type="dt" sz="half" idx="10"/>
          </p:nvPr>
        </p:nvSpPr>
        <p:spPr/>
        <p:txBody>
          <a:bodyPr/>
          <a:lstStyle/>
          <a:p>
            <a:fld id="{BEEF1934-3EE9-46D8-B597-A0264E21169B}" type="datetime1">
              <a:rPr lang="da-DK" smtClean="0"/>
              <a:t>05-02-2020</a:t>
            </a:fld>
            <a:endParaRPr lang="da-DK"/>
          </a:p>
        </p:txBody>
      </p:sp>
      <p:sp>
        <p:nvSpPr>
          <p:cNvPr id="5" name="Footer Placeholder 4">
            <a:extLst>
              <a:ext uri="{FF2B5EF4-FFF2-40B4-BE49-F238E27FC236}">
                <a16:creationId xmlns:a16="http://schemas.microsoft.com/office/drawing/2014/main" xmlns="" id="{078CFF0B-692B-414A-B480-D867286C4E01}"/>
              </a:ext>
            </a:extLst>
          </p:cNvPr>
          <p:cNvSpPr>
            <a:spLocks noGrp="1"/>
          </p:cNvSpPr>
          <p:nvPr>
            <p:ph type="ftr" sz="quarter" idx="11"/>
          </p:nvPr>
        </p:nvSpPr>
        <p:spPr/>
        <p:txBody>
          <a:bodyPr/>
          <a:lstStyle/>
          <a:p>
            <a:r>
              <a:rPr lang="da-DK"/>
              <a:t>Puerperale infektioner 2020</a:t>
            </a:r>
          </a:p>
        </p:txBody>
      </p:sp>
      <p:sp>
        <p:nvSpPr>
          <p:cNvPr id="6" name="Slide Number Placeholder 5">
            <a:extLst>
              <a:ext uri="{FF2B5EF4-FFF2-40B4-BE49-F238E27FC236}">
                <a16:creationId xmlns:a16="http://schemas.microsoft.com/office/drawing/2014/main" xmlns="" id="{EC2E1910-7166-5A47-A36C-CBCE6D2CA12C}"/>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4088361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855CF4-C641-E947-BEA3-5B6D0B1617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xmlns="" id="{3090101A-CE8A-DA4D-8F1B-EDBC60C9ED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xmlns="" id="{F2B07A33-7898-3049-B823-66A4CD74C269}"/>
              </a:ext>
            </a:extLst>
          </p:cNvPr>
          <p:cNvSpPr>
            <a:spLocks noGrp="1"/>
          </p:cNvSpPr>
          <p:nvPr>
            <p:ph type="dt" sz="half" idx="10"/>
          </p:nvPr>
        </p:nvSpPr>
        <p:spPr/>
        <p:txBody>
          <a:bodyPr/>
          <a:lstStyle/>
          <a:p>
            <a:fld id="{0E14778F-F9B5-4E93-AA32-33A8292DDE61}" type="datetime1">
              <a:rPr lang="da-DK" smtClean="0"/>
              <a:t>05-02-2020</a:t>
            </a:fld>
            <a:endParaRPr lang="da-DK"/>
          </a:p>
        </p:txBody>
      </p:sp>
      <p:sp>
        <p:nvSpPr>
          <p:cNvPr id="5" name="Footer Placeholder 4">
            <a:extLst>
              <a:ext uri="{FF2B5EF4-FFF2-40B4-BE49-F238E27FC236}">
                <a16:creationId xmlns:a16="http://schemas.microsoft.com/office/drawing/2014/main" xmlns="" id="{FEA6DBDA-87C0-FC4F-BB16-1B1FF225ECEA}"/>
              </a:ext>
            </a:extLst>
          </p:cNvPr>
          <p:cNvSpPr>
            <a:spLocks noGrp="1"/>
          </p:cNvSpPr>
          <p:nvPr>
            <p:ph type="ftr" sz="quarter" idx="11"/>
          </p:nvPr>
        </p:nvSpPr>
        <p:spPr/>
        <p:txBody>
          <a:bodyPr/>
          <a:lstStyle/>
          <a:p>
            <a:r>
              <a:rPr lang="da-DK"/>
              <a:t>Puerperale infektioner 2020</a:t>
            </a:r>
          </a:p>
        </p:txBody>
      </p:sp>
      <p:sp>
        <p:nvSpPr>
          <p:cNvPr id="6" name="Slide Number Placeholder 5">
            <a:extLst>
              <a:ext uri="{FF2B5EF4-FFF2-40B4-BE49-F238E27FC236}">
                <a16:creationId xmlns:a16="http://schemas.microsoft.com/office/drawing/2014/main" xmlns="" id="{D56F44E2-0F6E-B54B-94B0-9D16409E1369}"/>
              </a:ext>
            </a:extLst>
          </p:cNvPr>
          <p:cNvSpPr>
            <a:spLocks noGrp="1"/>
          </p:cNvSpPr>
          <p:nvPr>
            <p:ph type="sldNum" sz="quarter" idx="12"/>
          </p:nvPr>
        </p:nvSpPr>
        <p:spPr/>
        <p:txBody>
          <a:bodyPr/>
          <a:lstStyle/>
          <a:p>
            <a:fld id="{69E4CEF1-DC6A-D24F-BC0D-4C2E6D2F0710}" type="slidenum">
              <a:rPr lang="da-DK" smtClean="0"/>
              <a:t>‹nr.›</a:t>
            </a:fld>
            <a:endParaRPr lang="da-DK"/>
          </a:p>
        </p:txBody>
      </p:sp>
    </p:spTree>
    <p:extLst>
      <p:ext uri="{BB962C8B-B14F-4D97-AF65-F5344CB8AC3E}">
        <p14:creationId xmlns:p14="http://schemas.microsoft.com/office/powerpoint/2010/main" val="1615316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BA0D461-7DD5-40E4-B86C-DA467C9E132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41AD01D6-5F11-4A36-A615-EECC8BE08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19F775C7-94F1-415C-ADB0-109A8A859529}"/>
              </a:ext>
            </a:extLst>
          </p:cNvPr>
          <p:cNvSpPr>
            <a:spLocks noGrp="1"/>
          </p:cNvSpPr>
          <p:nvPr>
            <p:ph type="dt" sz="half" idx="10"/>
          </p:nvPr>
        </p:nvSpPr>
        <p:spPr/>
        <p:txBody>
          <a:bodyPr/>
          <a:lstStyle/>
          <a:p>
            <a:fld id="{DC9159A2-D0C3-41BA-AD6F-68396535A5B9}" type="datetime1">
              <a:rPr lang="da-DK" smtClean="0"/>
              <a:t>05-02-2020</a:t>
            </a:fld>
            <a:endParaRPr lang="en-US" dirty="0"/>
          </a:p>
        </p:txBody>
      </p:sp>
      <p:sp>
        <p:nvSpPr>
          <p:cNvPr id="5" name="Pladsholder til sidefod 4">
            <a:extLst>
              <a:ext uri="{FF2B5EF4-FFF2-40B4-BE49-F238E27FC236}">
                <a16:creationId xmlns:a16="http://schemas.microsoft.com/office/drawing/2014/main" xmlns="" id="{5B245E74-F389-485D-A364-837B0BFA04A4}"/>
              </a:ext>
            </a:extLst>
          </p:cNvPr>
          <p:cNvSpPr>
            <a:spLocks noGrp="1"/>
          </p:cNvSpPr>
          <p:nvPr>
            <p:ph type="ftr" sz="quarter" idx="11"/>
          </p:nvPr>
        </p:nvSpPr>
        <p:spPr/>
        <p:txBody>
          <a:body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7DDD7072-0B7D-46B2-925D-700E9D3109C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0105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FCF957-695C-462E-8DE6-2DD5090F59F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2600ABFF-2ECC-470E-B526-1D462F194F7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0409082F-77BB-4418-AFC0-E407D17A2DC4}"/>
              </a:ext>
            </a:extLst>
          </p:cNvPr>
          <p:cNvSpPr>
            <a:spLocks noGrp="1"/>
          </p:cNvSpPr>
          <p:nvPr>
            <p:ph type="dt" sz="half" idx="10"/>
          </p:nvPr>
        </p:nvSpPr>
        <p:spPr/>
        <p:txBody>
          <a:bodyPr/>
          <a:lstStyle/>
          <a:p>
            <a:fld id="{7F1998FF-127D-44A1-8605-8C7D7A27B777}" type="datetime1">
              <a:rPr lang="da-DK" smtClean="0"/>
              <a:t>05-02-2020</a:t>
            </a:fld>
            <a:endParaRPr lang="en-US" dirty="0"/>
          </a:p>
        </p:txBody>
      </p:sp>
      <p:sp>
        <p:nvSpPr>
          <p:cNvPr id="5" name="Pladsholder til sidefod 4">
            <a:extLst>
              <a:ext uri="{FF2B5EF4-FFF2-40B4-BE49-F238E27FC236}">
                <a16:creationId xmlns:a16="http://schemas.microsoft.com/office/drawing/2014/main" xmlns="" id="{0F7FD772-29F5-4936-9E86-403CB860C2A2}"/>
              </a:ext>
            </a:extLst>
          </p:cNvPr>
          <p:cNvSpPr>
            <a:spLocks noGrp="1"/>
          </p:cNvSpPr>
          <p:nvPr>
            <p:ph type="ftr" sz="quarter" idx="11"/>
          </p:nvPr>
        </p:nvSpPr>
        <p:spPr/>
        <p:txBody>
          <a:body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B5479A20-3A2C-426C-8F9E-A9B237BEC69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07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D9E13A9-4A83-4BFE-B008-5460AD8E22D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4F18B7BD-07EF-4F9E-ABAB-5EA08CB59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xmlns="" id="{986ABC02-545A-4D2E-A2C6-9323F7088097}"/>
              </a:ext>
            </a:extLst>
          </p:cNvPr>
          <p:cNvSpPr>
            <a:spLocks noGrp="1"/>
          </p:cNvSpPr>
          <p:nvPr>
            <p:ph type="dt" sz="half" idx="10"/>
          </p:nvPr>
        </p:nvSpPr>
        <p:spPr/>
        <p:txBody>
          <a:bodyPr/>
          <a:lstStyle/>
          <a:p>
            <a:fld id="{0DC37100-3182-43D6-9101-68BA73AA0CA5}" type="datetime1">
              <a:rPr lang="da-DK" smtClean="0"/>
              <a:t>05-02-2020</a:t>
            </a:fld>
            <a:endParaRPr lang="en-US" dirty="0"/>
          </a:p>
        </p:txBody>
      </p:sp>
      <p:sp>
        <p:nvSpPr>
          <p:cNvPr id="5" name="Pladsholder til sidefod 4">
            <a:extLst>
              <a:ext uri="{FF2B5EF4-FFF2-40B4-BE49-F238E27FC236}">
                <a16:creationId xmlns:a16="http://schemas.microsoft.com/office/drawing/2014/main" xmlns="" id="{BD6B8741-A515-4A89-817A-CED706063109}"/>
              </a:ext>
            </a:extLst>
          </p:cNvPr>
          <p:cNvSpPr>
            <a:spLocks noGrp="1"/>
          </p:cNvSpPr>
          <p:nvPr>
            <p:ph type="ftr" sz="quarter" idx="11"/>
          </p:nvPr>
        </p:nvSpPr>
        <p:spPr/>
        <p:txBody>
          <a:body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BF2A7482-71F7-4C41-8311-626BC898555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9977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228676F-696E-47EA-9B17-45C49056461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52BE9845-F5B5-44F3-9691-0A4034A152B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4AEC2748-4CC8-4E80-B758-D5B88B1334B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138A3EFB-D384-4D44-A706-BDDD4B385697}"/>
              </a:ext>
            </a:extLst>
          </p:cNvPr>
          <p:cNvSpPr>
            <a:spLocks noGrp="1"/>
          </p:cNvSpPr>
          <p:nvPr>
            <p:ph type="dt" sz="half" idx="10"/>
          </p:nvPr>
        </p:nvSpPr>
        <p:spPr/>
        <p:txBody>
          <a:bodyPr/>
          <a:lstStyle/>
          <a:p>
            <a:fld id="{7C1B803E-75B5-45A2-AE38-1743F0252F3D}" type="datetime1">
              <a:rPr lang="da-DK" smtClean="0"/>
              <a:t>05-02-2020</a:t>
            </a:fld>
            <a:endParaRPr lang="en-US" dirty="0"/>
          </a:p>
        </p:txBody>
      </p:sp>
      <p:sp>
        <p:nvSpPr>
          <p:cNvPr id="6" name="Pladsholder til sidefod 5">
            <a:extLst>
              <a:ext uri="{FF2B5EF4-FFF2-40B4-BE49-F238E27FC236}">
                <a16:creationId xmlns:a16="http://schemas.microsoft.com/office/drawing/2014/main" xmlns="" id="{2058C5E6-F418-4B82-95C8-30747EDA9E3C}"/>
              </a:ext>
            </a:extLst>
          </p:cNvPr>
          <p:cNvSpPr>
            <a:spLocks noGrp="1"/>
          </p:cNvSpPr>
          <p:nvPr>
            <p:ph type="ftr" sz="quarter" idx="11"/>
          </p:nvPr>
        </p:nvSpPr>
        <p:spPr/>
        <p:txBody>
          <a:bodyPr/>
          <a:lstStyle/>
          <a:p>
            <a:r>
              <a:rPr lang="en-US"/>
              <a:t>Puerperale infektioner 2020</a:t>
            </a:r>
            <a:endParaRPr lang="en-US" dirty="0"/>
          </a:p>
        </p:txBody>
      </p:sp>
      <p:sp>
        <p:nvSpPr>
          <p:cNvPr id="7" name="Pladsholder til slidenummer 6">
            <a:extLst>
              <a:ext uri="{FF2B5EF4-FFF2-40B4-BE49-F238E27FC236}">
                <a16:creationId xmlns:a16="http://schemas.microsoft.com/office/drawing/2014/main" xmlns="" id="{771280EF-6559-42C3-AEBC-75E5DC57BA1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72963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8304389-5E66-4834-8220-9A8111ABDA7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AB3A45C6-C8B2-4BCA-9922-0B422BA40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xmlns="" id="{6A3D678D-1290-49C6-AA3C-196C5829930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C2912876-82F4-4D88-8827-38E1484C2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xmlns="" id="{D712FAB5-D010-4177-B921-5757E8BC9AE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4AB970EF-2226-4CCC-BFAE-4502CE13C761}"/>
              </a:ext>
            </a:extLst>
          </p:cNvPr>
          <p:cNvSpPr>
            <a:spLocks noGrp="1"/>
          </p:cNvSpPr>
          <p:nvPr>
            <p:ph type="dt" sz="half" idx="10"/>
          </p:nvPr>
        </p:nvSpPr>
        <p:spPr/>
        <p:txBody>
          <a:bodyPr/>
          <a:lstStyle/>
          <a:p>
            <a:fld id="{C676DF28-7593-4485-AEB7-4D4E0D2F71BF}" type="datetime1">
              <a:rPr lang="da-DK" smtClean="0"/>
              <a:t>05-02-2020</a:t>
            </a:fld>
            <a:endParaRPr lang="en-US" dirty="0"/>
          </a:p>
        </p:txBody>
      </p:sp>
      <p:sp>
        <p:nvSpPr>
          <p:cNvPr id="8" name="Pladsholder til sidefod 7">
            <a:extLst>
              <a:ext uri="{FF2B5EF4-FFF2-40B4-BE49-F238E27FC236}">
                <a16:creationId xmlns:a16="http://schemas.microsoft.com/office/drawing/2014/main" xmlns="" id="{AD02AD3F-2F23-4F8D-B6D0-83365FE2CB8F}"/>
              </a:ext>
            </a:extLst>
          </p:cNvPr>
          <p:cNvSpPr>
            <a:spLocks noGrp="1"/>
          </p:cNvSpPr>
          <p:nvPr>
            <p:ph type="ftr" sz="quarter" idx="11"/>
          </p:nvPr>
        </p:nvSpPr>
        <p:spPr/>
        <p:txBody>
          <a:bodyPr/>
          <a:lstStyle/>
          <a:p>
            <a:r>
              <a:rPr lang="en-US"/>
              <a:t>Puerperale infektioner 2020</a:t>
            </a:r>
            <a:endParaRPr lang="en-US" dirty="0"/>
          </a:p>
        </p:txBody>
      </p:sp>
      <p:sp>
        <p:nvSpPr>
          <p:cNvPr id="9" name="Pladsholder til slidenummer 8">
            <a:extLst>
              <a:ext uri="{FF2B5EF4-FFF2-40B4-BE49-F238E27FC236}">
                <a16:creationId xmlns:a16="http://schemas.microsoft.com/office/drawing/2014/main" xmlns="" id="{05DFC578-8F6F-4047-971A-EC6BA3E9E318}"/>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22391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77BE1C-B205-470C-844D-4AC3F815A5F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9C11C276-917D-473A-98BF-7EC28D243551}"/>
              </a:ext>
            </a:extLst>
          </p:cNvPr>
          <p:cNvSpPr>
            <a:spLocks noGrp="1"/>
          </p:cNvSpPr>
          <p:nvPr>
            <p:ph type="dt" sz="half" idx="10"/>
          </p:nvPr>
        </p:nvSpPr>
        <p:spPr/>
        <p:txBody>
          <a:bodyPr/>
          <a:lstStyle/>
          <a:p>
            <a:fld id="{7A5D15A1-DD5B-4D5D-9195-32BABD4FCB8E}" type="datetime1">
              <a:rPr lang="da-DK" smtClean="0"/>
              <a:t>05-02-2020</a:t>
            </a:fld>
            <a:endParaRPr lang="en-US" dirty="0"/>
          </a:p>
        </p:txBody>
      </p:sp>
      <p:sp>
        <p:nvSpPr>
          <p:cNvPr id="4" name="Pladsholder til sidefod 3">
            <a:extLst>
              <a:ext uri="{FF2B5EF4-FFF2-40B4-BE49-F238E27FC236}">
                <a16:creationId xmlns:a16="http://schemas.microsoft.com/office/drawing/2014/main" xmlns="" id="{22407B0F-93CA-4656-BA3C-4FCB19CE4BF0}"/>
              </a:ext>
            </a:extLst>
          </p:cNvPr>
          <p:cNvSpPr>
            <a:spLocks noGrp="1"/>
          </p:cNvSpPr>
          <p:nvPr>
            <p:ph type="ftr" sz="quarter" idx="11"/>
          </p:nvPr>
        </p:nvSpPr>
        <p:spPr/>
        <p:txBody>
          <a:bodyPr/>
          <a:lstStyle/>
          <a:p>
            <a:r>
              <a:rPr lang="en-US"/>
              <a:t>Puerperale infektioner 2020</a:t>
            </a:r>
            <a:endParaRPr lang="en-US" dirty="0"/>
          </a:p>
        </p:txBody>
      </p:sp>
      <p:sp>
        <p:nvSpPr>
          <p:cNvPr id="5" name="Pladsholder til slidenummer 4">
            <a:extLst>
              <a:ext uri="{FF2B5EF4-FFF2-40B4-BE49-F238E27FC236}">
                <a16:creationId xmlns:a16="http://schemas.microsoft.com/office/drawing/2014/main" xmlns="" id="{4D0A55E8-E192-44EB-BF64-59A2E1C9CC3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06263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278A1FE9-8D2D-4570-966F-C2DA86A19FC4}"/>
              </a:ext>
            </a:extLst>
          </p:cNvPr>
          <p:cNvSpPr>
            <a:spLocks noGrp="1"/>
          </p:cNvSpPr>
          <p:nvPr>
            <p:ph type="dt" sz="half" idx="10"/>
          </p:nvPr>
        </p:nvSpPr>
        <p:spPr/>
        <p:txBody>
          <a:bodyPr/>
          <a:lstStyle/>
          <a:p>
            <a:fld id="{45387DCA-5C44-435A-A746-CD9F9E07BEF1}" type="datetime1">
              <a:rPr lang="da-DK" smtClean="0"/>
              <a:t>05-02-2020</a:t>
            </a:fld>
            <a:endParaRPr lang="en-US" dirty="0"/>
          </a:p>
        </p:txBody>
      </p:sp>
      <p:sp>
        <p:nvSpPr>
          <p:cNvPr id="3" name="Pladsholder til sidefod 2">
            <a:extLst>
              <a:ext uri="{FF2B5EF4-FFF2-40B4-BE49-F238E27FC236}">
                <a16:creationId xmlns:a16="http://schemas.microsoft.com/office/drawing/2014/main" xmlns="" id="{B8F28911-A0E8-4310-9093-75DAFC8A7BBA}"/>
              </a:ext>
            </a:extLst>
          </p:cNvPr>
          <p:cNvSpPr>
            <a:spLocks noGrp="1"/>
          </p:cNvSpPr>
          <p:nvPr>
            <p:ph type="ftr" sz="quarter" idx="11"/>
          </p:nvPr>
        </p:nvSpPr>
        <p:spPr/>
        <p:txBody>
          <a:bodyPr/>
          <a:lstStyle/>
          <a:p>
            <a:r>
              <a:rPr lang="en-US"/>
              <a:t>Puerperale infektioner 2020</a:t>
            </a:r>
            <a:endParaRPr lang="en-US" dirty="0"/>
          </a:p>
        </p:txBody>
      </p:sp>
      <p:sp>
        <p:nvSpPr>
          <p:cNvPr id="4" name="Pladsholder til slidenummer 3">
            <a:extLst>
              <a:ext uri="{FF2B5EF4-FFF2-40B4-BE49-F238E27FC236}">
                <a16:creationId xmlns:a16="http://schemas.microsoft.com/office/drawing/2014/main" xmlns="" id="{260A4FE2-9535-482B-B11A-3A52685C4365}"/>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9698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FDBFEE-5873-46F6-8481-5728B105F0D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F3844608-7C00-4F02-9DBB-183597871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xmlns="" id="{7034E1BE-C587-4B7A-9AAA-DE7A1D56D26F}"/>
              </a:ext>
            </a:extLst>
          </p:cNvPr>
          <p:cNvSpPr>
            <a:spLocks noGrp="1"/>
          </p:cNvSpPr>
          <p:nvPr>
            <p:ph type="dt" sz="half" idx="10"/>
          </p:nvPr>
        </p:nvSpPr>
        <p:spPr/>
        <p:txBody>
          <a:bodyPr/>
          <a:lstStyle/>
          <a:p>
            <a:fld id="{33A34E2F-4AB7-411C-8C3D-D6A63C374BBC}" type="datetime1">
              <a:rPr lang="da-DK" smtClean="0"/>
              <a:t>05-02-2020</a:t>
            </a:fld>
            <a:endParaRPr lang="da-DK"/>
          </a:p>
        </p:txBody>
      </p:sp>
      <p:sp>
        <p:nvSpPr>
          <p:cNvPr id="5" name="Pladsholder til sidefod 4">
            <a:extLst>
              <a:ext uri="{FF2B5EF4-FFF2-40B4-BE49-F238E27FC236}">
                <a16:creationId xmlns:a16="http://schemas.microsoft.com/office/drawing/2014/main" xmlns="" id="{652E7001-1F74-4BA7-BAED-35A21C9DA09E}"/>
              </a:ext>
            </a:extLst>
          </p:cNvPr>
          <p:cNvSpPr>
            <a:spLocks noGrp="1"/>
          </p:cNvSpPr>
          <p:nvPr>
            <p:ph type="ftr" sz="quarter" idx="11"/>
          </p:nvPr>
        </p:nvSpPr>
        <p:spPr/>
        <p:txBody>
          <a:bodyPr/>
          <a:lstStyle/>
          <a:p>
            <a:r>
              <a:rPr lang="da-DK"/>
              <a:t>Puerperale infektioner 2020</a:t>
            </a:r>
          </a:p>
        </p:txBody>
      </p:sp>
      <p:sp>
        <p:nvSpPr>
          <p:cNvPr id="6" name="Pladsholder til slidenummer 5">
            <a:extLst>
              <a:ext uri="{FF2B5EF4-FFF2-40B4-BE49-F238E27FC236}">
                <a16:creationId xmlns:a16="http://schemas.microsoft.com/office/drawing/2014/main" xmlns="" id="{D1665A7E-FA3C-4013-B3B3-1CE188C26EBC}"/>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3541344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0F3C22-A394-4257-B125-DAB58CA500B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BD4D274C-F75A-4D08-8775-379B7979D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A9A9EA05-7EAE-433E-A4BC-9FFD56644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7264457B-DEE5-41D9-855C-A7DB37AC7A3E}"/>
              </a:ext>
            </a:extLst>
          </p:cNvPr>
          <p:cNvSpPr>
            <a:spLocks noGrp="1"/>
          </p:cNvSpPr>
          <p:nvPr>
            <p:ph type="dt" sz="half" idx="10"/>
          </p:nvPr>
        </p:nvSpPr>
        <p:spPr/>
        <p:txBody>
          <a:bodyPr/>
          <a:lstStyle/>
          <a:p>
            <a:fld id="{F7A06C06-C037-4FDB-A4CD-8FB53563201C}" type="datetime1">
              <a:rPr lang="da-DK" smtClean="0"/>
              <a:t>05-02-2020</a:t>
            </a:fld>
            <a:endParaRPr lang="en-US" dirty="0"/>
          </a:p>
        </p:txBody>
      </p:sp>
      <p:sp>
        <p:nvSpPr>
          <p:cNvPr id="6" name="Pladsholder til sidefod 5">
            <a:extLst>
              <a:ext uri="{FF2B5EF4-FFF2-40B4-BE49-F238E27FC236}">
                <a16:creationId xmlns:a16="http://schemas.microsoft.com/office/drawing/2014/main" xmlns="" id="{C0FCBF84-55CE-4D9A-962A-85A47181CA02}"/>
              </a:ext>
            </a:extLst>
          </p:cNvPr>
          <p:cNvSpPr>
            <a:spLocks noGrp="1"/>
          </p:cNvSpPr>
          <p:nvPr>
            <p:ph type="ftr" sz="quarter" idx="11"/>
          </p:nvPr>
        </p:nvSpPr>
        <p:spPr/>
        <p:txBody>
          <a:bodyPr/>
          <a:lstStyle/>
          <a:p>
            <a:r>
              <a:rPr lang="en-US"/>
              <a:t>Puerperale infektioner 2020</a:t>
            </a:r>
            <a:endParaRPr lang="en-US" dirty="0"/>
          </a:p>
        </p:txBody>
      </p:sp>
      <p:sp>
        <p:nvSpPr>
          <p:cNvPr id="7" name="Pladsholder til slidenummer 6">
            <a:extLst>
              <a:ext uri="{FF2B5EF4-FFF2-40B4-BE49-F238E27FC236}">
                <a16:creationId xmlns:a16="http://schemas.microsoft.com/office/drawing/2014/main" xmlns="" id="{3BA340B2-A374-457A-8A6B-33393F90202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35739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6617BE-E4CF-4584-9095-05C7BC65B41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5E801E11-A314-4E66-B3DA-5F212D74F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8E800D51-B9A1-4826-80D1-0A13050B7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EA718C0F-8C30-4FC0-894C-3F9766A6DCB9}"/>
              </a:ext>
            </a:extLst>
          </p:cNvPr>
          <p:cNvSpPr>
            <a:spLocks noGrp="1"/>
          </p:cNvSpPr>
          <p:nvPr>
            <p:ph type="dt" sz="half" idx="10"/>
          </p:nvPr>
        </p:nvSpPr>
        <p:spPr/>
        <p:txBody>
          <a:bodyPr/>
          <a:lstStyle/>
          <a:p>
            <a:fld id="{B5046BA7-3ED2-409B-B481-96BB19656E8D}" type="datetime1">
              <a:rPr lang="da-DK" smtClean="0"/>
              <a:t>05-02-2020</a:t>
            </a:fld>
            <a:endParaRPr lang="en-US" dirty="0"/>
          </a:p>
        </p:txBody>
      </p:sp>
      <p:sp>
        <p:nvSpPr>
          <p:cNvPr id="6" name="Pladsholder til sidefod 5">
            <a:extLst>
              <a:ext uri="{FF2B5EF4-FFF2-40B4-BE49-F238E27FC236}">
                <a16:creationId xmlns:a16="http://schemas.microsoft.com/office/drawing/2014/main" xmlns="" id="{EF8BD879-30E3-4B31-A762-01A5D943EC82}"/>
              </a:ext>
            </a:extLst>
          </p:cNvPr>
          <p:cNvSpPr>
            <a:spLocks noGrp="1"/>
          </p:cNvSpPr>
          <p:nvPr>
            <p:ph type="ftr" sz="quarter" idx="11"/>
          </p:nvPr>
        </p:nvSpPr>
        <p:spPr/>
        <p:txBody>
          <a:bodyPr/>
          <a:lstStyle/>
          <a:p>
            <a:r>
              <a:rPr lang="en-US"/>
              <a:t>Puerperale infektioner 2020</a:t>
            </a:r>
            <a:endParaRPr lang="en-US" dirty="0"/>
          </a:p>
        </p:txBody>
      </p:sp>
      <p:sp>
        <p:nvSpPr>
          <p:cNvPr id="7" name="Pladsholder til slidenummer 6">
            <a:extLst>
              <a:ext uri="{FF2B5EF4-FFF2-40B4-BE49-F238E27FC236}">
                <a16:creationId xmlns:a16="http://schemas.microsoft.com/office/drawing/2014/main" xmlns="" id="{3F797807-E45E-40E3-9AB5-0F174D74E4B2}"/>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7099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E4A821-D432-4A84-A9EB-61F220F2F53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DF5DF6F0-892F-4D4C-B194-505CC5038BD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AB6869AF-AC3B-4F76-A349-09D18FF1706A}"/>
              </a:ext>
            </a:extLst>
          </p:cNvPr>
          <p:cNvSpPr>
            <a:spLocks noGrp="1"/>
          </p:cNvSpPr>
          <p:nvPr>
            <p:ph type="dt" sz="half" idx="10"/>
          </p:nvPr>
        </p:nvSpPr>
        <p:spPr/>
        <p:txBody>
          <a:bodyPr/>
          <a:lstStyle/>
          <a:p>
            <a:fld id="{39108D9C-84C5-4F65-B32A-C1FE5A643E65}" type="datetime1">
              <a:rPr lang="da-DK" smtClean="0"/>
              <a:t>05-02-2020</a:t>
            </a:fld>
            <a:endParaRPr lang="en-US" dirty="0"/>
          </a:p>
        </p:txBody>
      </p:sp>
      <p:sp>
        <p:nvSpPr>
          <p:cNvPr id="5" name="Pladsholder til sidefod 4">
            <a:extLst>
              <a:ext uri="{FF2B5EF4-FFF2-40B4-BE49-F238E27FC236}">
                <a16:creationId xmlns:a16="http://schemas.microsoft.com/office/drawing/2014/main" xmlns="" id="{CD0E8D34-177E-4DC4-B978-D45B81201AEE}"/>
              </a:ext>
            </a:extLst>
          </p:cNvPr>
          <p:cNvSpPr>
            <a:spLocks noGrp="1"/>
          </p:cNvSpPr>
          <p:nvPr>
            <p:ph type="ftr" sz="quarter" idx="11"/>
          </p:nvPr>
        </p:nvSpPr>
        <p:spPr/>
        <p:txBody>
          <a:body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3CA106A4-D859-498A-9199-CC7D8B5A1840}"/>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77490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20BB3096-CD3E-4B87-ABEE-3BAEAD43CDF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6DF5E1F3-0259-457A-B22B-A8C88A37A3D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2590CAD8-8DD2-4F4B-A87F-878BFB5DC393}"/>
              </a:ext>
            </a:extLst>
          </p:cNvPr>
          <p:cNvSpPr>
            <a:spLocks noGrp="1"/>
          </p:cNvSpPr>
          <p:nvPr>
            <p:ph type="dt" sz="half" idx="10"/>
          </p:nvPr>
        </p:nvSpPr>
        <p:spPr/>
        <p:txBody>
          <a:bodyPr/>
          <a:lstStyle/>
          <a:p>
            <a:fld id="{3220E1CD-BBFD-4FBB-9C6A-C170F3608CD3}" type="datetime1">
              <a:rPr lang="da-DK" smtClean="0"/>
              <a:t>05-02-2020</a:t>
            </a:fld>
            <a:endParaRPr lang="en-US" dirty="0"/>
          </a:p>
        </p:txBody>
      </p:sp>
      <p:sp>
        <p:nvSpPr>
          <p:cNvPr id="5" name="Pladsholder til sidefod 4">
            <a:extLst>
              <a:ext uri="{FF2B5EF4-FFF2-40B4-BE49-F238E27FC236}">
                <a16:creationId xmlns:a16="http://schemas.microsoft.com/office/drawing/2014/main" xmlns="" id="{32683EC1-5391-44E0-B715-992327CEA125}"/>
              </a:ext>
            </a:extLst>
          </p:cNvPr>
          <p:cNvSpPr>
            <a:spLocks noGrp="1"/>
          </p:cNvSpPr>
          <p:nvPr>
            <p:ph type="ftr" sz="quarter" idx="11"/>
          </p:nvPr>
        </p:nvSpPr>
        <p:spPr/>
        <p:txBody>
          <a:body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745591F1-FD11-4AF4-B19E-ACCFF22D5772}"/>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5738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F1709D-CD91-4F11-B754-C36AE0CF502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11C8C17B-CC19-4360-ADA8-E349C1BD36E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D61FC04D-6F3E-4E84-8C9B-68203D07ECD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6A1C9213-ED0E-49F4-9828-B7F7DBF0AE17}"/>
              </a:ext>
            </a:extLst>
          </p:cNvPr>
          <p:cNvSpPr>
            <a:spLocks noGrp="1"/>
          </p:cNvSpPr>
          <p:nvPr>
            <p:ph type="dt" sz="half" idx="10"/>
          </p:nvPr>
        </p:nvSpPr>
        <p:spPr/>
        <p:txBody>
          <a:bodyPr/>
          <a:lstStyle/>
          <a:p>
            <a:fld id="{166600FC-EF0E-4D66-AC15-CEC97A9CE8AE}" type="datetime1">
              <a:rPr lang="da-DK" smtClean="0"/>
              <a:t>05-02-2020</a:t>
            </a:fld>
            <a:endParaRPr lang="da-DK"/>
          </a:p>
        </p:txBody>
      </p:sp>
      <p:sp>
        <p:nvSpPr>
          <p:cNvPr id="6" name="Pladsholder til sidefod 5">
            <a:extLst>
              <a:ext uri="{FF2B5EF4-FFF2-40B4-BE49-F238E27FC236}">
                <a16:creationId xmlns:a16="http://schemas.microsoft.com/office/drawing/2014/main" xmlns="" id="{CD54C9C8-B4FD-4B83-9A40-18D68023EB79}"/>
              </a:ext>
            </a:extLst>
          </p:cNvPr>
          <p:cNvSpPr>
            <a:spLocks noGrp="1"/>
          </p:cNvSpPr>
          <p:nvPr>
            <p:ph type="ftr" sz="quarter" idx="11"/>
          </p:nvPr>
        </p:nvSpPr>
        <p:spPr/>
        <p:txBody>
          <a:bodyPr/>
          <a:lstStyle/>
          <a:p>
            <a:r>
              <a:rPr lang="da-DK"/>
              <a:t>Puerperale infektioner 2020</a:t>
            </a:r>
          </a:p>
        </p:txBody>
      </p:sp>
      <p:sp>
        <p:nvSpPr>
          <p:cNvPr id="7" name="Pladsholder til slidenummer 6">
            <a:extLst>
              <a:ext uri="{FF2B5EF4-FFF2-40B4-BE49-F238E27FC236}">
                <a16:creationId xmlns:a16="http://schemas.microsoft.com/office/drawing/2014/main" xmlns="" id="{C652BD56-540A-480B-A4A6-7412D142E948}"/>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232832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CBD021-A686-4766-81A9-1BC5B8F6AB6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0854A5C7-ECB4-4046-B44E-27AF591B0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xmlns="" id="{C606F0D1-08D5-4BC5-9DF2-2AB1D08A911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CFC46FEA-FCE1-4741-A2CE-9C09E74312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xmlns="" id="{44F92201-0422-4DB3-83F9-6BCA0B9D435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991567E5-BB15-467E-A6E3-8E14BEA67803}"/>
              </a:ext>
            </a:extLst>
          </p:cNvPr>
          <p:cNvSpPr>
            <a:spLocks noGrp="1"/>
          </p:cNvSpPr>
          <p:nvPr>
            <p:ph type="dt" sz="half" idx="10"/>
          </p:nvPr>
        </p:nvSpPr>
        <p:spPr/>
        <p:txBody>
          <a:bodyPr/>
          <a:lstStyle/>
          <a:p>
            <a:fld id="{B47730B8-02E7-47DC-8379-3C05CC85D9F6}" type="datetime1">
              <a:rPr lang="da-DK" smtClean="0"/>
              <a:t>05-02-2020</a:t>
            </a:fld>
            <a:endParaRPr lang="da-DK"/>
          </a:p>
        </p:txBody>
      </p:sp>
      <p:sp>
        <p:nvSpPr>
          <p:cNvPr id="8" name="Pladsholder til sidefod 7">
            <a:extLst>
              <a:ext uri="{FF2B5EF4-FFF2-40B4-BE49-F238E27FC236}">
                <a16:creationId xmlns:a16="http://schemas.microsoft.com/office/drawing/2014/main" xmlns="" id="{CA6F3E92-903E-453C-B3B9-89D12661CEB3}"/>
              </a:ext>
            </a:extLst>
          </p:cNvPr>
          <p:cNvSpPr>
            <a:spLocks noGrp="1"/>
          </p:cNvSpPr>
          <p:nvPr>
            <p:ph type="ftr" sz="quarter" idx="11"/>
          </p:nvPr>
        </p:nvSpPr>
        <p:spPr/>
        <p:txBody>
          <a:bodyPr/>
          <a:lstStyle/>
          <a:p>
            <a:r>
              <a:rPr lang="da-DK"/>
              <a:t>Puerperale infektioner 2020</a:t>
            </a:r>
          </a:p>
        </p:txBody>
      </p:sp>
      <p:sp>
        <p:nvSpPr>
          <p:cNvPr id="9" name="Pladsholder til slidenummer 8">
            <a:extLst>
              <a:ext uri="{FF2B5EF4-FFF2-40B4-BE49-F238E27FC236}">
                <a16:creationId xmlns:a16="http://schemas.microsoft.com/office/drawing/2014/main" xmlns="" id="{37797E01-A0CD-4FA7-932A-4AAA9544DC0F}"/>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6944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4C85DE-2E1E-4B47-A8D5-C3A4408E762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13006E38-80DC-4F7F-8241-6DC64D5980B0}"/>
              </a:ext>
            </a:extLst>
          </p:cNvPr>
          <p:cNvSpPr>
            <a:spLocks noGrp="1"/>
          </p:cNvSpPr>
          <p:nvPr>
            <p:ph type="dt" sz="half" idx="10"/>
          </p:nvPr>
        </p:nvSpPr>
        <p:spPr/>
        <p:txBody>
          <a:bodyPr/>
          <a:lstStyle/>
          <a:p>
            <a:fld id="{DCFF0757-7C67-49EF-B33D-19E68B8BE1C3}" type="datetime1">
              <a:rPr lang="da-DK" smtClean="0"/>
              <a:t>05-02-2020</a:t>
            </a:fld>
            <a:endParaRPr lang="da-DK"/>
          </a:p>
        </p:txBody>
      </p:sp>
      <p:sp>
        <p:nvSpPr>
          <p:cNvPr id="4" name="Pladsholder til sidefod 3">
            <a:extLst>
              <a:ext uri="{FF2B5EF4-FFF2-40B4-BE49-F238E27FC236}">
                <a16:creationId xmlns:a16="http://schemas.microsoft.com/office/drawing/2014/main" xmlns="" id="{6DC6F31A-D2F9-4EB0-BC1E-16580A0152FD}"/>
              </a:ext>
            </a:extLst>
          </p:cNvPr>
          <p:cNvSpPr>
            <a:spLocks noGrp="1"/>
          </p:cNvSpPr>
          <p:nvPr>
            <p:ph type="ftr" sz="quarter" idx="11"/>
          </p:nvPr>
        </p:nvSpPr>
        <p:spPr/>
        <p:txBody>
          <a:bodyPr/>
          <a:lstStyle/>
          <a:p>
            <a:r>
              <a:rPr lang="da-DK"/>
              <a:t>Puerperale infektioner 2020</a:t>
            </a:r>
          </a:p>
        </p:txBody>
      </p:sp>
      <p:sp>
        <p:nvSpPr>
          <p:cNvPr id="5" name="Pladsholder til slidenummer 4">
            <a:extLst>
              <a:ext uri="{FF2B5EF4-FFF2-40B4-BE49-F238E27FC236}">
                <a16:creationId xmlns:a16="http://schemas.microsoft.com/office/drawing/2014/main" xmlns="" id="{9F00CD34-3F5E-4F4A-9982-1470058AC2D4}"/>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209095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2BFAF8D6-6DFA-4A6F-A6E3-CDACA16244AC}"/>
              </a:ext>
            </a:extLst>
          </p:cNvPr>
          <p:cNvSpPr>
            <a:spLocks noGrp="1"/>
          </p:cNvSpPr>
          <p:nvPr>
            <p:ph type="dt" sz="half" idx="10"/>
          </p:nvPr>
        </p:nvSpPr>
        <p:spPr/>
        <p:txBody>
          <a:bodyPr/>
          <a:lstStyle/>
          <a:p>
            <a:fld id="{25C9E41C-2F1B-4EB7-9D7E-66D5D7DACB3E}" type="datetime1">
              <a:rPr lang="da-DK" smtClean="0"/>
              <a:t>05-02-2020</a:t>
            </a:fld>
            <a:endParaRPr lang="da-DK"/>
          </a:p>
        </p:txBody>
      </p:sp>
      <p:sp>
        <p:nvSpPr>
          <p:cNvPr id="3" name="Pladsholder til sidefod 2">
            <a:extLst>
              <a:ext uri="{FF2B5EF4-FFF2-40B4-BE49-F238E27FC236}">
                <a16:creationId xmlns:a16="http://schemas.microsoft.com/office/drawing/2014/main" xmlns="" id="{EA9CD446-7B6C-4DA6-8BB2-33FCF8026AFA}"/>
              </a:ext>
            </a:extLst>
          </p:cNvPr>
          <p:cNvSpPr>
            <a:spLocks noGrp="1"/>
          </p:cNvSpPr>
          <p:nvPr>
            <p:ph type="ftr" sz="quarter" idx="11"/>
          </p:nvPr>
        </p:nvSpPr>
        <p:spPr/>
        <p:txBody>
          <a:bodyPr/>
          <a:lstStyle/>
          <a:p>
            <a:r>
              <a:rPr lang="da-DK"/>
              <a:t>Puerperale infektioner 2020</a:t>
            </a:r>
          </a:p>
        </p:txBody>
      </p:sp>
      <p:sp>
        <p:nvSpPr>
          <p:cNvPr id="4" name="Pladsholder til slidenummer 3">
            <a:extLst>
              <a:ext uri="{FF2B5EF4-FFF2-40B4-BE49-F238E27FC236}">
                <a16:creationId xmlns:a16="http://schemas.microsoft.com/office/drawing/2014/main" xmlns="" id="{7EF9FA1A-AD6F-4DB3-AA85-F83A4F6B99B9}"/>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53784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8C1915-4C04-4435-899E-6BFFC867819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92E3F37F-C5B1-482C-A8E8-808F9FF8E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66439809-3A44-483F-8EE1-263A1D71B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A778ADDE-081D-46C5-8AB3-A58BBE4AF1CC}"/>
              </a:ext>
            </a:extLst>
          </p:cNvPr>
          <p:cNvSpPr>
            <a:spLocks noGrp="1"/>
          </p:cNvSpPr>
          <p:nvPr>
            <p:ph type="dt" sz="half" idx="10"/>
          </p:nvPr>
        </p:nvSpPr>
        <p:spPr/>
        <p:txBody>
          <a:bodyPr/>
          <a:lstStyle/>
          <a:p>
            <a:fld id="{A2BC2CDA-82CB-4A52-8610-FA649708A2F6}" type="datetime1">
              <a:rPr lang="da-DK" smtClean="0"/>
              <a:t>05-02-2020</a:t>
            </a:fld>
            <a:endParaRPr lang="da-DK"/>
          </a:p>
        </p:txBody>
      </p:sp>
      <p:sp>
        <p:nvSpPr>
          <p:cNvPr id="6" name="Pladsholder til sidefod 5">
            <a:extLst>
              <a:ext uri="{FF2B5EF4-FFF2-40B4-BE49-F238E27FC236}">
                <a16:creationId xmlns:a16="http://schemas.microsoft.com/office/drawing/2014/main" xmlns="" id="{787F3F18-2F6B-4478-8FA5-CB5525222E23}"/>
              </a:ext>
            </a:extLst>
          </p:cNvPr>
          <p:cNvSpPr>
            <a:spLocks noGrp="1"/>
          </p:cNvSpPr>
          <p:nvPr>
            <p:ph type="ftr" sz="quarter" idx="11"/>
          </p:nvPr>
        </p:nvSpPr>
        <p:spPr/>
        <p:txBody>
          <a:bodyPr/>
          <a:lstStyle/>
          <a:p>
            <a:r>
              <a:rPr lang="da-DK"/>
              <a:t>Puerperale infektioner 2020</a:t>
            </a:r>
          </a:p>
        </p:txBody>
      </p:sp>
      <p:sp>
        <p:nvSpPr>
          <p:cNvPr id="7" name="Pladsholder til slidenummer 6">
            <a:extLst>
              <a:ext uri="{FF2B5EF4-FFF2-40B4-BE49-F238E27FC236}">
                <a16:creationId xmlns:a16="http://schemas.microsoft.com/office/drawing/2014/main" xmlns="" id="{E4547142-A920-467A-925E-102CA8E05BA9}"/>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401274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97FCDF-3A8C-458A-A8C5-1EAA6DC6C37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B043F056-BB7A-42EF-B108-10BC774DF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93D19F0D-86B9-4515-9910-A7C6DB213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09AECDB9-BA1A-45FF-AFF6-0D81CCF2A8AE}"/>
              </a:ext>
            </a:extLst>
          </p:cNvPr>
          <p:cNvSpPr>
            <a:spLocks noGrp="1"/>
          </p:cNvSpPr>
          <p:nvPr>
            <p:ph type="dt" sz="half" idx="10"/>
          </p:nvPr>
        </p:nvSpPr>
        <p:spPr/>
        <p:txBody>
          <a:bodyPr/>
          <a:lstStyle/>
          <a:p>
            <a:fld id="{964D8E82-258C-4F2E-A10D-D986DDA607A1}" type="datetime1">
              <a:rPr lang="da-DK" smtClean="0"/>
              <a:t>05-02-2020</a:t>
            </a:fld>
            <a:endParaRPr lang="da-DK"/>
          </a:p>
        </p:txBody>
      </p:sp>
      <p:sp>
        <p:nvSpPr>
          <p:cNvPr id="6" name="Pladsholder til sidefod 5">
            <a:extLst>
              <a:ext uri="{FF2B5EF4-FFF2-40B4-BE49-F238E27FC236}">
                <a16:creationId xmlns:a16="http://schemas.microsoft.com/office/drawing/2014/main" xmlns="" id="{12C97956-872A-417F-9CDC-21981094665D}"/>
              </a:ext>
            </a:extLst>
          </p:cNvPr>
          <p:cNvSpPr>
            <a:spLocks noGrp="1"/>
          </p:cNvSpPr>
          <p:nvPr>
            <p:ph type="ftr" sz="quarter" idx="11"/>
          </p:nvPr>
        </p:nvSpPr>
        <p:spPr/>
        <p:txBody>
          <a:bodyPr/>
          <a:lstStyle/>
          <a:p>
            <a:r>
              <a:rPr lang="da-DK"/>
              <a:t>Puerperale infektioner 2020</a:t>
            </a:r>
          </a:p>
        </p:txBody>
      </p:sp>
      <p:sp>
        <p:nvSpPr>
          <p:cNvPr id="7" name="Pladsholder til slidenummer 6">
            <a:extLst>
              <a:ext uri="{FF2B5EF4-FFF2-40B4-BE49-F238E27FC236}">
                <a16:creationId xmlns:a16="http://schemas.microsoft.com/office/drawing/2014/main" xmlns="" id="{4569CBAF-5E33-4AAC-883C-F109334440FC}"/>
              </a:ext>
            </a:extLst>
          </p:cNvPr>
          <p:cNvSpPr>
            <a:spLocks noGrp="1"/>
          </p:cNvSpPr>
          <p:nvPr>
            <p:ph type="sldNum" sz="quarter" idx="12"/>
          </p:nvPr>
        </p:nvSpPr>
        <p:spPr/>
        <p:txBody>
          <a:bodyPr/>
          <a:lstStyle/>
          <a:p>
            <a:fld id="{669CCAAF-29C9-40CA-94BB-8735304D7519}" type="slidenum">
              <a:rPr lang="da-DK" smtClean="0"/>
              <a:t>‹nr.›</a:t>
            </a:fld>
            <a:endParaRPr lang="da-DK"/>
          </a:p>
        </p:txBody>
      </p:sp>
    </p:spTree>
    <p:extLst>
      <p:ext uri="{BB962C8B-B14F-4D97-AF65-F5344CB8AC3E}">
        <p14:creationId xmlns:p14="http://schemas.microsoft.com/office/powerpoint/2010/main" val="333982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482EC292-97C3-4CB5-9817-E637979E7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A9F75E17-7B4C-490E-908B-1A6270887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0BFAD5CE-9F48-441B-811F-719B0D831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140CA-8E30-4509-BBE4-7F91E5DF50F5}" type="datetime1">
              <a:rPr lang="da-DK" smtClean="0"/>
              <a:t>05-02-2020</a:t>
            </a:fld>
            <a:endParaRPr lang="da-DK"/>
          </a:p>
        </p:txBody>
      </p:sp>
      <p:sp>
        <p:nvSpPr>
          <p:cNvPr id="5" name="Pladsholder til sidefod 4">
            <a:extLst>
              <a:ext uri="{FF2B5EF4-FFF2-40B4-BE49-F238E27FC236}">
                <a16:creationId xmlns:a16="http://schemas.microsoft.com/office/drawing/2014/main" xmlns="" id="{4CB1D792-46AA-43DE-95E4-D04C44847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Puerperale infektioner 2020</a:t>
            </a:r>
          </a:p>
        </p:txBody>
      </p:sp>
      <p:sp>
        <p:nvSpPr>
          <p:cNvPr id="6" name="Pladsholder til slidenummer 5">
            <a:extLst>
              <a:ext uri="{FF2B5EF4-FFF2-40B4-BE49-F238E27FC236}">
                <a16:creationId xmlns:a16="http://schemas.microsoft.com/office/drawing/2014/main" xmlns="" id="{20B67867-2384-4893-B65B-C5F3A8D3D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CAAF-29C9-40CA-94BB-8735304D7519}" type="slidenum">
              <a:rPr lang="da-DK" smtClean="0"/>
              <a:t>‹nr.›</a:t>
            </a:fld>
            <a:endParaRPr lang="da-DK"/>
          </a:p>
        </p:txBody>
      </p:sp>
    </p:spTree>
    <p:extLst>
      <p:ext uri="{BB962C8B-B14F-4D97-AF65-F5344CB8AC3E}">
        <p14:creationId xmlns:p14="http://schemas.microsoft.com/office/powerpoint/2010/main" val="150924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770411-BDFC-4040-9D7A-9F333517F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xmlns="" id="{FEFA7B14-52B6-C04B-A848-97708D72F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xmlns="" id="{51F3CA6E-8E11-8E4C-AC4B-2C1F708E7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F6D8E-06E1-4A05-B6B1-BC72DE17950C}" type="datetime1">
              <a:rPr lang="da-DK" smtClean="0"/>
              <a:t>05-02-2020</a:t>
            </a:fld>
            <a:endParaRPr lang="da-DK"/>
          </a:p>
        </p:txBody>
      </p:sp>
      <p:sp>
        <p:nvSpPr>
          <p:cNvPr id="5" name="Footer Placeholder 4">
            <a:extLst>
              <a:ext uri="{FF2B5EF4-FFF2-40B4-BE49-F238E27FC236}">
                <a16:creationId xmlns:a16="http://schemas.microsoft.com/office/drawing/2014/main" xmlns="" id="{A5F42B5C-3501-6E42-A6A7-E63AB5BCE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Puerperale infektioner 2020</a:t>
            </a:r>
          </a:p>
        </p:txBody>
      </p:sp>
      <p:sp>
        <p:nvSpPr>
          <p:cNvPr id="6" name="Slide Number Placeholder 5">
            <a:extLst>
              <a:ext uri="{FF2B5EF4-FFF2-40B4-BE49-F238E27FC236}">
                <a16:creationId xmlns:a16="http://schemas.microsoft.com/office/drawing/2014/main" xmlns="" id="{E9DF9F71-98AF-1F45-BAAF-8A62FFDC6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4CEF1-DC6A-D24F-BC0D-4C2E6D2F0710}" type="slidenum">
              <a:rPr lang="da-DK" smtClean="0"/>
              <a:t>‹nr.›</a:t>
            </a:fld>
            <a:endParaRPr lang="da-DK"/>
          </a:p>
        </p:txBody>
      </p:sp>
    </p:spTree>
    <p:extLst>
      <p:ext uri="{BB962C8B-B14F-4D97-AF65-F5344CB8AC3E}">
        <p14:creationId xmlns:p14="http://schemas.microsoft.com/office/powerpoint/2010/main" val="12791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F4EBEE3B-9C67-4383-B3B2-783EF1370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78A3A461-06EF-4D84-8985-EF74CB89B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7CC8E9F6-0112-4FF5-BCFD-85150164D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9DA38-9405-4A9A-8F1A-4AE4DC443EBE}" type="datetime1">
              <a:rPr lang="da-DK" smtClean="0"/>
              <a:t>05-02-2020</a:t>
            </a:fld>
            <a:endParaRPr lang="en-US" dirty="0"/>
          </a:p>
        </p:txBody>
      </p:sp>
      <p:sp>
        <p:nvSpPr>
          <p:cNvPr id="5" name="Pladsholder til sidefod 4">
            <a:extLst>
              <a:ext uri="{FF2B5EF4-FFF2-40B4-BE49-F238E27FC236}">
                <a16:creationId xmlns:a16="http://schemas.microsoft.com/office/drawing/2014/main" xmlns="" id="{501B1BD5-3740-4859-84C2-1D300B533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Puerperale infektioner 2020</a:t>
            </a:r>
            <a:endParaRPr lang="en-US" dirty="0"/>
          </a:p>
        </p:txBody>
      </p:sp>
      <p:sp>
        <p:nvSpPr>
          <p:cNvPr id="6" name="Pladsholder til slidenummer 5">
            <a:extLst>
              <a:ext uri="{FF2B5EF4-FFF2-40B4-BE49-F238E27FC236}">
                <a16:creationId xmlns:a16="http://schemas.microsoft.com/office/drawing/2014/main" xmlns="" id="{89E88118-8C56-41F3-ACFF-30AD33114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10225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nfmed.dk/guidelines#sepsis_flowchart_final4.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A80FA9-A1B0-4D8D-9F4D-CB32B6383AA7}"/>
              </a:ext>
            </a:extLst>
          </p:cNvPr>
          <p:cNvSpPr>
            <a:spLocks noGrp="1"/>
          </p:cNvSpPr>
          <p:nvPr>
            <p:ph type="ctrTitle"/>
          </p:nvPr>
        </p:nvSpPr>
        <p:spPr/>
        <p:txBody>
          <a:bodyPr/>
          <a:lstStyle/>
          <a:p>
            <a:r>
              <a:rPr lang="da-DK" b="1" dirty="0" err="1"/>
              <a:t>Puerperale</a:t>
            </a:r>
            <a:r>
              <a:rPr lang="da-DK" b="1" dirty="0"/>
              <a:t> Infektioner</a:t>
            </a:r>
            <a:r>
              <a:rPr lang="da-DK" dirty="0"/>
              <a:t/>
            </a:r>
            <a:br>
              <a:rPr lang="da-DK" dirty="0"/>
            </a:br>
            <a:r>
              <a:rPr lang="da-DK" sz="3200" dirty="0"/>
              <a:t>Obstetrisk guideline møde 2020</a:t>
            </a:r>
            <a:endParaRPr lang="da-DK" dirty="0"/>
          </a:p>
        </p:txBody>
      </p:sp>
      <p:sp>
        <p:nvSpPr>
          <p:cNvPr id="3" name="Undertitel 2">
            <a:extLst>
              <a:ext uri="{FF2B5EF4-FFF2-40B4-BE49-F238E27FC236}">
                <a16:creationId xmlns:a16="http://schemas.microsoft.com/office/drawing/2014/main" xmlns="" id="{A169E79D-49CD-4A2E-ABE1-DAF67D80B614}"/>
              </a:ext>
            </a:extLst>
          </p:cNvPr>
          <p:cNvSpPr>
            <a:spLocks noGrp="1"/>
          </p:cNvSpPr>
          <p:nvPr>
            <p:ph type="subTitle" idx="1"/>
          </p:nvPr>
        </p:nvSpPr>
        <p:spPr>
          <a:xfrm>
            <a:off x="1524000" y="3602038"/>
            <a:ext cx="9144000" cy="2303812"/>
          </a:xfrm>
        </p:spPr>
        <p:txBody>
          <a:bodyPr>
            <a:normAutofit lnSpcReduction="10000"/>
          </a:bodyPr>
          <a:lstStyle/>
          <a:p>
            <a:r>
              <a:rPr lang="da-DK" dirty="0"/>
              <a:t>Linn Håkonsen Arendt (YV), Rasmus Weber Melchior Egholm (YØ), Merete Hein (ÆV) Rikke Bek Helmig (ÆV)(tovholder) Caroline Kann (YØ)  Louise Marie Kofod (YV), Anne Ostenfeld (YØ), Malene Nymann Pedersen (YN), Thanusha </a:t>
            </a:r>
            <a:r>
              <a:rPr lang="da-DK" dirty="0" err="1"/>
              <a:t>Sellaswamy</a:t>
            </a:r>
            <a:r>
              <a:rPr lang="da-DK" dirty="0"/>
              <a:t> (YV), Gitte </a:t>
            </a:r>
            <a:r>
              <a:rPr lang="da-DK" dirty="0" err="1"/>
              <a:t>Øskov</a:t>
            </a:r>
            <a:r>
              <a:rPr lang="da-DK" dirty="0"/>
              <a:t> </a:t>
            </a:r>
            <a:r>
              <a:rPr lang="da-DK" dirty="0" err="1"/>
              <a:t>Skajaa</a:t>
            </a:r>
            <a:r>
              <a:rPr lang="da-DK" dirty="0"/>
              <a:t> (YV),  Bo Schneider </a:t>
            </a:r>
            <a:r>
              <a:rPr lang="da-DK" dirty="0" err="1"/>
              <a:t>Vohra</a:t>
            </a:r>
            <a:r>
              <a:rPr lang="da-DK" dirty="0"/>
              <a:t> Thomsen (YØ)</a:t>
            </a:r>
          </a:p>
          <a:p>
            <a:r>
              <a:rPr lang="da-DK" dirty="0"/>
              <a:t> Jette Bangsborg (ÆØ), Stine Yde Nielsen (YV), Marianne Kragh Thomsen (ÆV)</a:t>
            </a:r>
          </a:p>
        </p:txBody>
      </p:sp>
    </p:spTree>
    <p:extLst>
      <p:ext uri="{BB962C8B-B14F-4D97-AF65-F5344CB8AC3E}">
        <p14:creationId xmlns:p14="http://schemas.microsoft.com/office/powerpoint/2010/main" val="338181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0004C1-5713-4FA5-9062-CFE118115215}"/>
              </a:ext>
            </a:extLst>
          </p:cNvPr>
          <p:cNvSpPr>
            <a:spLocks noGrp="1"/>
          </p:cNvSpPr>
          <p:nvPr>
            <p:ph type="title"/>
          </p:nvPr>
        </p:nvSpPr>
        <p:spPr/>
        <p:txBody>
          <a:bodyPr/>
          <a:lstStyle/>
          <a:p>
            <a:r>
              <a:rPr lang="da-DK" dirty="0"/>
              <a:t>Risikofaktorer</a:t>
            </a:r>
          </a:p>
        </p:txBody>
      </p:sp>
      <p:sp>
        <p:nvSpPr>
          <p:cNvPr id="3" name="Pladsholder til indhold 2">
            <a:extLst>
              <a:ext uri="{FF2B5EF4-FFF2-40B4-BE49-F238E27FC236}">
                <a16:creationId xmlns:a16="http://schemas.microsoft.com/office/drawing/2014/main" xmlns="" id="{11EA2A3E-D4FB-4625-B476-459E6D7D096D}"/>
              </a:ext>
            </a:extLst>
          </p:cNvPr>
          <p:cNvSpPr>
            <a:spLocks noGrp="1"/>
          </p:cNvSpPr>
          <p:nvPr>
            <p:ph idx="1"/>
          </p:nvPr>
        </p:nvSpPr>
        <p:spPr/>
        <p:txBody>
          <a:bodyPr/>
          <a:lstStyle/>
          <a:p>
            <a:endParaRPr lang="da-DK" dirty="0"/>
          </a:p>
          <a:p>
            <a:r>
              <a:rPr lang="da-DK" dirty="0"/>
              <a:t>Præterm fødsel</a:t>
            </a:r>
          </a:p>
          <a:p>
            <a:r>
              <a:rPr lang="da-DK" dirty="0"/>
              <a:t>Post </a:t>
            </a:r>
            <a:r>
              <a:rPr lang="da-DK" dirty="0" err="1"/>
              <a:t>partum</a:t>
            </a:r>
            <a:r>
              <a:rPr lang="da-DK" dirty="0"/>
              <a:t> blødning og intrauterin </a:t>
            </a:r>
            <a:r>
              <a:rPr lang="da-DK" dirty="0" err="1"/>
              <a:t>palpation</a:t>
            </a:r>
            <a:endParaRPr lang="da-DK" dirty="0"/>
          </a:p>
          <a:p>
            <a:r>
              <a:rPr lang="da-DK" dirty="0"/>
              <a:t>Svær </a:t>
            </a:r>
            <a:r>
              <a:rPr lang="da-DK" dirty="0" err="1"/>
              <a:t>Præeklampsi</a:t>
            </a:r>
            <a:endParaRPr lang="da-DK" dirty="0"/>
          </a:p>
          <a:p>
            <a:r>
              <a:rPr lang="da-DK" dirty="0"/>
              <a:t>Prægravid kronisk sygdom</a:t>
            </a:r>
          </a:p>
          <a:p>
            <a:r>
              <a:rPr lang="da-DK" dirty="0"/>
              <a:t>Kejsersnit</a:t>
            </a:r>
          </a:p>
          <a:p>
            <a:r>
              <a:rPr lang="da-DK" dirty="0" err="1"/>
              <a:t>Maternel</a:t>
            </a:r>
            <a:r>
              <a:rPr lang="da-DK" dirty="0"/>
              <a:t> alder &lt;25 og &gt;35 år</a:t>
            </a:r>
          </a:p>
          <a:p>
            <a:endParaRPr lang="da-DK" dirty="0"/>
          </a:p>
        </p:txBody>
      </p:sp>
      <p:sp>
        <p:nvSpPr>
          <p:cNvPr id="4" name="Pladsholder til sidefod 3">
            <a:extLst>
              <a:ext uri="{FF2B5EF4-FFF2-40B4-BE49-F238E27FC236}">
                <a16:creationId xmlns:a16="http://schemas.microsoft.com/office/drawing/2014/main" xmlns="" id="{E517C6FA-4EE9-4126-BFD8-602AB8CD429E}"/>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52485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5E65EB0-F2CF-44A9-9015-BDA1948E413D}"/>
              </a:ext>
            </a:extLst>
          </p:cNvPr>
          <p:cNvSpPr>
            <a:spLocks noGrp="1"/>
          </p:cNvSpPr>
          <p:nvPr>
            <p:ph type="title"/>
          </p:nvPr>
        </p:nvSpPr>
        <p:spPr/>
        <p:txBody>
          <a:bodyPr/>
          <a:lstStyle/>
          <a:p>
            <a:r>
              <a:rPr lang="da-DK" dirty="0" err="1"/>
              <a:t>Foci</a:t>
            </a:r>
            <a:r>
              <a:rPr lang="da-DK" dirty="0"/>
              <a:t> og agens</a:t>
            </a:r>
          </a:p>
        </p:txBody>
      </p:sp>
      <p:sp>
        <p:nvSpPr>
          <p:cNvPr id="3" name="Pladsholder til indhold 2">
            <a:extLst>
              <a:ext uri="{FF2B5EF4-FFF2-40B4-BE49-F238E27FC236}">
                <a16:creationId xmlns:a16="http://schemas.microsoft.com/office/drawing/2014/main" xmlns="" id="{2F51581E-68B6-4659-8A56-FACD512ADA16}"/>
              </a:ext>
            </a:extLst>
          </p:cNvPr>
          <p:cNvSpPr>
            <a:spLocks noGrp="1"/>
          </p:cNvSpPr>
          <p:nvPr>
            <p:ph idx="1"/>
          </p:nvPr>
        </p:nvSpPr>
        <p:spPr/>
        <p:txBody>
          <a:bodyPr/>
          <a:lstStyle/>
          <a:p>
            <a:r>
              <a:rPr lang="da-DK" dirty="0"/>
              <a:t>Infektionerne oftest udgået fra </a:t>
            </a:r>
          </a:p>
          <a:p>
            <a:pPr lvl="1"/>
            <a:r>
              <a:rPr lang="da-DK" dirty="0"/>
              <a:t>Fødselsvejen, urinvejene og operationssår</a:t>
            </a:r>
          </a:p>
          <a:p>
            <a:endParaRPr lang="da-DK" dirty="0"/>
          </a:p>
          <a:p>
            <a:r>
              <a:rPr lang="da-DK" dirty="0"/>
              <a:t>Hyppigste agens </a:t>
            </a:r>
          </a:p>
          <a:p>
            <a:pPr lvl="1"/>
            <a:r>
              <a:rPr lang="da-DK" dirty="0" err="1"/>
              <a:t>E.coli</a:t>
            </a:r>
            <a:r>
              <a:rPr lang="da-DK" dirty="0"/>
              <a:t>, gruppe A og B streptokokker, stafylokokker og </a:t>
            </a:r>
            <a:r>
              <a:rPr lang="da-DK" dirty="0" err="1"/>
              <a:t>anærobe</a:t>
            </a:r>
            <a:r>
              <a:rPr lang="da-DK" dirty="0"/>
              <a:t> bakterier</a:t>
            </a:r>
          </a:p>
          <a:p>
            <a:pPr marL="0" indent="0">
              <a:buNone/>
            </a:pPr>
            <a:endParaRPr lang="da-DK" dirty="0"/>
          </a:p>
          <a:p>
            <a:r>
              <a:rPr lang="da-DK" dirty="0"/>
              <a:t>Gruppe A streptokokker står for mellem 40-50% af dødsfaldene af sepsis i UK og Japan</a:t>
            </a:r>
          </a:p>
        </p:txBody>
      </p:sp>
      <p:sp>
        <p:nvSpPr>
          <p:cNvPr id="4" name="Pladsholder til sidefod 3">
            <a:extLst>
              <a:ext uri="{FF2B5EF4-FFF2-40B4-BE49-F238E27FC236}">
                <a16:creationId xmlns:a16="http://schemas.microsoft.com/office/drawing/2014/main" xmlns="" id="{93EBD13A-DA5C-4DF3-84B2-56B00381D82D}"/>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60035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AD94A03-F42A-4519-8ED1-3ECB597570C7}"/>
              </a:ext>
            </a:extLst>
          </p:cNvPr>
          <p:cNvSpPr>
            <a:spLocks noGrp="1"/>
          </p:cNvSpPr>
          <p:nvPr>
            <p:ph type="title"/>
          </p:nvPr>
        </p:nvSpPr>
        <p:spPr/>
        <p:txBody>
          <a:bodyPr/>
          <a:lstStyle/>
          <a:p>
            <a:r>
              <a:rPr lang="da-DK" dirty="0"/>
              <a:t>Diagnose af sepsis</a:t>
            </a:r>
          </a:p>
        </p:txBody>
      </p:sp>
      <p:sp>
        <p:nvSpPr>
          <p:cNvPr id="3" name="Pladsholder til indhold 2">
            <a:extLst>
              <a:ext uri="{FF2B5EF4-FFF2-40B4-BE49-F238E27FC236}">
                <a16:creationId xmlns:a16="http://schemas.microsoft.com/office/drawing/2014/main" xmlns="" id="{CEE70441-967D-4102-B1F9-CE2EDE7379B4}"/>
              </a:ext>
            </a:extLst>
          </p:cNvPr>
          <p:cNvSpPr>
            <a:spLocks noGrp="1"/>
          </p:cNvSpPr>
          <p:nvPr>
            <p:ph idx="1"/>
          </p:nvPr>
        </p:nvSpPr>
        <p:spPr/>
        <p:txBody>
          <a:bodyPr/>
          <a:lstStyle/>
          <a:p>
            <a:r>
              <a:rPr lang="da-DK" dirty="0"/>
              <a:t>Mistanke om infektion + organpåvirkning</a:t>
            </a:r>
          </a:p>
          <a:p>
            <a:endParaRPr lang="da-DK" dirty="0"/>
          </a:p>
          <a:p>
            <a:r>
              <a:rPr lang="da-DK" dirty="0"/>
              <a:t>Det anbefales ikke at bruge SIRS kriterierne</a:t>
            </a:r>
          </a:p>
          <a:p>
            <a:pPr lvl="1"/>
            <a:r>
              <a:rPr lang="da-DK" dirty="0"/>
              <a:t>Stor overestimering af antallet med sepsis. </a:t>
            </a:r>
          </a:p>
          <a:p>
            <a:pPr lvl="1"/>
            <a:r>
              <a:rPr lang="da-DK" dirty="0"/>
              <a:t>&gt;70% af raske kvinder post </a:t>
            </a:r>
            <a:r>
              <a:rPr lang="da-DK" dirty="0" err="1"/>
              <a:t>partum</a:t>
            </a:r>
            <a:r>
              <a:rPr lang="da-DK" dirty="0"/>
              <a:t> vil være SIRS positive</a:t>
            </a:r>
          </a:p>
          <a:p>
            <a:pPr lvl="1"/>
            <a:endParaRPr lang="da-DK" dirty="0"/>
          </a:p>
          <a:p>
            <a:r>
              <a:rPr lang="da-DK" dirty="0"/>
              <a:t>Efter SEPSIS-3 rapporten er man gået over til SOFA kriterierne</a:t>
            </a:r>
          </a:p>
          <a:p>
            <a:pPr marL="457200" lvl="1" indent="0">
              <a:buNone/>
            </a:pPr>
            <a:endParaRPr lang="da-DK" dirty="0"/>
          </a:p>
          <a:p>
            <a:endParaRPr lang="da-DK" dirty="0"/>
          </a:p>
        </p:txBody>
      </p:sp>
      <p:sp>
        <p:nvSpPr>
          <p:cNvPr id="4" name="Pladsholder til sidefod 3">
            <a:extLst>
              <a:ext uri="{FF2B5EF4-FFF2-40B4-BE49-F238E27FC236}">
                <a16:creationId xmlns:a16="http://schemas.microsoft.com/office/drawing/2014/main" xmlns="" id="{A37BE383-A071-4559-9696-36E81465942F}"/>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6219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6A4778-2E6C-471A-A01B-9B83D506DC80}"/>
              </a:ext>
            </a:extLst>
          </p:cNvPr>
          <p:cNvSpPr>
            <a:spLocks noGrp="1"/>
          </p:cNvSpPr>
          <p:nvPr>
            <p:ph type="title"/>
          </p:nvPr>
        </p:nvSpPr>
        <p:spPr/>
        <p:txBody>
          <a:bodyPr/>
          <a:lstStyle/>
          <a:p>
            <a:r>
              <a:rPr lang="da-DK" dirty="0"/>
              <a:t>SOFA score</a:t>
            </a:r>
          </a:p>
        </p:txBody>
      </p:sp>
      <p:sp>
        <p:nvSpPr>
          <p:cNvPr id="3" name="Pladsholder til indhold 2">
            <a:extLst>
              <a:ext uri="{FF2B5EF4-FFF2-40B4-BE49-F238E27FC236}">
                <a16:creationId xmlns:a16="http://schemas.microsoft.com/office/drawing/2014/main" xmlns="" id="{16D6159E-69C8-4723-9E26-2572FA2DC88B}"/>
              </a:ext>
            </a:extLst>
          </p:cNvPr>
          <p:cNvSpPr>
            <a:spLocks noGrp="1"/>
          </p:cNvSpPr>
          <p:nvPr>
            <p:ph idx="1"/>
          </p:nvPr>
        </p:nvSpPr>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pic>
        <p:nvPicPr>
          <p:cNvPr id="4" name="Billede 3">
            <a:extLst>
              <a:ext uri="{FF2B5EF4-FFF2-40B4-BE49-F238E27FC236}">
                <a16:creationId xmlns:a16="http://schemas.microsoft.com/office/drawing/2014/main" xmlns="" id="{08644EDF-A9E6-429F-A0FF-DE30DD918D80}"/>
              </a:ext>
            </a:extLst>
          </p:cNvPr>
          <p:cNvPicPr>
            <a:picLocks noChangeAspect="1"/>
          </p:cNvPicPr>
          <p:nvPr/>
        </p:nvPicPr>
        <p:blipFill>
          <a:blip r:embed="rId2"/>
          <a:stretch>
            <a:fillRect/>
          </a:stretch>
        </p:blipFill>
        <p:spPr>
          <a:xfrm>
            <a:off x="838200" y="1889633"/>
            <a:ext cx="10706100" cy="2400300"/>
          </a:xfrm>
          <a:prstGeom prst="rect">
            <a:avLst/>
          </a:prstGeom>
        </p:spPr>
      </p:pic>
      <p:sp>
        <p:nvSpPr>
          <p:cNvPr id="5" name="Pladsholder til sidefod 4">
            <a:extLst>
              <a:ext uri="{FF2B5EF4-FFF2-40B4-BE49-F238E27FC236}">
                <a16:creationId xmlns:a16="http://schemas.microsoft.com/office/drawing/2014/main" xmlns="" id="{C3EAF800-8372-4DA4-BFC9-99B0E4AC526D}"/>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425506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D8C70F-5E67-4AB2-B192-FCA48B60AC14}"/>
              </a:ext>
            </a:extLst>
          </p:cNvPr>
          <p:cNvSpPr>
            <a:spLocks noGrp="1"/>
          </p:cNvSpPr>
          <p:nvPr>
            <p:ph type="title"/>
          </p:nvPr>
        </p:nvSpPr>
        <p:spPr>
          <a:xfrm>
            <a:off x="838200" y="138702"/>
            <a:ext cx="10515600" cy="888909"/>
          </a:xfrm>
        </p:spPr>
        <p:txBody>
          <a:bodyPr/>
          <a:lstStyle/>
          <a:p>
            <a:r>
              <a:rPr lang="da-DK" dirty="0"/>
              <a:t>SOFA score</a:t>
            </a:r>
          </a:p>
        </p:txBody>
      </p:sp>
      <p:sp>
        <p:nvSpPr>
          <p:cNvPr id="3" name="Pladsholder til indhold 2">
            <a:extLst>
              <a:ext uri="{FF2B5EF4-FFF2-40B4-BE49-F238E27FC236}">
                <a16:creationId xmlns:a16="http://schemas.microsoft.com/office/drawing/2014/main" xmlns="" id="{CF443533-DB46-49CD-8CF0-5657B5134030}"/>
              </a:ext>
            </a:extLst>
          </p:cNvPr>
          <p:cNvSpPr>
            <a:spLocks noGrp="1"/>
          </p:cNvSpPr>
          <p:nvPr>
            <p:ph idx="1"/>
          </p:nvPr>
        </p:nvSpPr>
        <p:spPr>
          <a:xfrm>
            <a:off x="838200" y="893251"/>
            <a:ext cx="10515600" cy="4796032"/>
          </a:xfrm>
        </p:spPr>
        <p:txBody>
          <a:bodyPr/>
          <a:lstStyle/>
          <a:p>
            <a:r>
              <a:rPr lang="da-DK" dirty="0"/>
              <a:t> </a:t>
            </a:r>
            <a:r>
              <a:rPr lang="da-DK" dirty="0" err="1"/>
              <a:t>Sequential</a:t>
            </a:r>
            <a:r>
              <a:rPr lang="da-DK" dirty="0"/>
              <a:t> (sepsis-</a:t>
            </a:r>
            <a:r>
              <a:rPr lang="da-DK" dirty="0" err="1"/>
              <a:t>related</a:t>
            </a:r>
            <a:r>
              <a:rPr lang="da-DK" dirty="0"/>
              <a:t>) Organ </a:t>
            </a:r>
            <a:r>
              <a:rPr lang="da-DK" dirty="0" err="1"/>
              <a:t>Failure</a:t>
            </a:r>
            <a:r>
              <a:rPr lang="da-DK" dirty="0"/>
              <a:t> </a:t>
            </a:r>
            <a:r>
              <a:rPr lang="da-DK" dirty="0" err="1"/>
              <a:t>Assessment</a:t>
            </a:r>
            <a:r>
              <a:rPr lang="da-DK" dirty="0"/>
              <a:t> (SOFA)</a:t>
            </a:r>
          </a:p>
          <a:p>
            <a:endParaRPr lang="da-DK" dirty="0"/>
          </a:p>
          <a:p>
            <a:endParaRPr lang="da-DK" dirty="0"/>
          </a:p>
        </p:txBody>
      </p:sp>
      <p:pic>
        <p:nvPicPr>
          <p:cNvPr id="4" name="Billede 3">
            <a:extLst>
              <a:ext uri="{FF2B5EF4-FFF2-40B4-BE49-F238E27FC236}">
                <a16:creationId xmlns:a16="http://schemas.microsoft.com/office/drawing/2014/main" xmlns="" id="{796888DD-05E7-4428-A003-BE869790A82B}"/>
              </a:ext>
            </a:extLst>
          </p:cNvPr>
          <p:cNvPicPr>
            <a:picLocks noChangeAspect="1"/>
          </p:cNvPicPr>
          <p:nvPr/>
        </p:nvPicPr>
        <p:blipFill>
          <a:blip r:embed="rId2"/>
          <a:stretch>
            <a:fillRect/>
          </a:stretch>
        </p:blipFill>
        <p:spPr>
          <a:xfrm>
            <a:off x="838200" y="1375658"/>
            <a:ext cx="9470740" cy="4313625"/>
          </a:xfrm>
          <a:prstGeom prst="rect">
            <a:avLst/>
          </a:prstGeom>
        </p:spPr>
      </p:pic>
      <p:sp>
        <p:nvSpPr>
          <p:cNvPr id="5" name="Pladsholder til sidefod 4">
            <a:extLst>
              <a:ext uri="{FF2B5EF4-FFF2-40B4-BE49-F238E27FC236}">
                <a16:creationId xmlns:a16="http://schemas.microsoft.com/office/drawing/2014/main" xmlns="" id="{191F9FD0-575D-476B-BBFF-BCF4BC9CBD87}"/>
              </a:ext>
            </a:extLst>
          </p:cNvPr>
          <p:cNvSpPr>
            <a:spLocks noGrp="1"/>
          </p:cNvSpPr>
          <p:nvPr>
            <p:ph type="ftr" sz="quarter" idx="11"/>
          </p:nvPr>
        </p:nvSpPr>
        <p:spPr/>
        <p:txBody>
          <a:bodyPr/>
          <a:lstStyle/>
          <a:p>
            <a:r>
              <a:rPr lang="da-DK"/>
              <a:t>Puerperale infektioner 2020</a:t>
            </a:r>
          </a:p>
        </p:txBody>
      </p:sp>
      <p:sp>
        <p:nvSpPr>
          <p:cNvPr id="6" name="Tekstfelt 5"/>
          <p:cNvSpPr txBox="1"/>
          <p:nvPr/>
        </p:nvSpPr>
        <p:spPr>
          <a:xfrm>
            <a:off x="949234" y="6026331"/>
            <a:ext cx="5294812" cy="369332"/>
          </a:xfrm>
          <a:prstGeom prst="rect">
            <a:avLst/>
          </a:prstGeom>
          <a:noFill/>
        </p:spPr>
        <p:txBody>
          <a:bodyPr wrap="square" rtlCol="0">
            <a:spAutoFit/>
          </a:bodyPr>
          <a:lstStyle/>
          <a:p>
            <a:r>
              <a:rPr lang="da-DK" dirty="0"/>
              <a:t> ændring 2 point fra ”basis </a:t>
            </a:r>
            <a:r>
              <a:rPr lang="da-DK" dirty="0" err="1"/>
              <a:t>linie</a:t>
            </a:r>
            <a:r>
              <a:rPr lang="da-DK" dirty="0"/>
              <a:t>”</a:t>
            </a:r>
          </a:p>
        </p:txBody>
      </p:sp>
    </p:spTree>
    <p:extLst>
      <p:ext uri="{BB962C8B-B14F-4D97-AF65-F5344CB8AC3E}">
        <p14:creationId xmlns:p14="http://schemas.microsoft.com/office/powerpoint/2010/main" val="271507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9FF893-9874-4C6D-9518-EBB1857E8F80}"/>
              </a:ext>
            </a:extLst>
          </p:cNvPr>
          <p:cNvSpPr>
            <a:spLocks noGrp="1"/>
          </p:cNvSpPr>
          <p:nvPr>
            <p:ph type="title"/>
          </p:nvPr>
        </p:nvSpPr>
        <p:spPr/>
        <p:txBody>
          <a:bodyPr/>
          <a:lstStyle/>
          <a:p>
            <a:r>
              <a:rPr lang="da-DK" dirty="0"/>
              <a:t>SOFA score</a:t>
            </a:r>
          </a:p>
        </p:txBody>
      </p:sp>
      <p:sp>
        <p:nvSpPr>
          <p:cNvPr id="3" name="Pladsholder til indhold 2">
            <a:extLst>
              <a:ext uri="{FF2B5EF4-FFF2-40B4-BE49-F238E27FC236}">
                <a16:creationId xmlns:a16="http://schemas.microsoft.com/office/drawing/2014/main" xmlns="" id="{A0B5713E-6591-41E5-9BA0-A4663F1485C3}"/>
              </a:ext>
            </a:extLst>
          </p:cNvPr>
          <p:cNvSpPr>
            <a:spLocks noGrp="1"/>
          </p:cNvSpPr>
          <p:nvPr>
            <p:ph idx="1"/>
          </p:nvPr>
        </p:nvSpPr>
        <p:spPr/>
        <p:txBody>
          <a:bodyPr/>
          <a:lstStyle/>
          <a:p>
            <a:r>
              <a:rPr lang="da-DK" dirty="0"/>
              <a:t>SOFA score er vist at kunne detektere organpåvirkning i en blandet population af gravide og kvinder post-</a:t>
            </a:r>
            <a:r>
              <a:rPr lang="da-DK" dirty="0" err="1"/>
              <a:t>partum</a:t>
            </a:r>
            <a:r>
              <a:rPr lang="da-DK" dirty="0"/>
              <a:t> med sepsis</a:t>
            </a:r>
          </a:p>
          <a:p>
            <a:endParaRPr lang="da-DK" dirty="0"/>
          </a:p>
          <a:p>
            <a:r>
              <a:rPr lang="da-DK" dirty="0"/>
              <a:t>Fordelen ved SOFA er, at den ser på ændringen i værdierne og ikke de absolutte tal.</a:t>
            </a:r>
          </a:p>
          <a:p>
            <a:endParaRPr lang="da-DK" dirty="0"/>
          </a:p>
          <a:p>
            <a:r>
              <a:rPr lang="da-DK" dirty="0" err="1"/>
              <a:t>qSOFA</a:t>
            </a:r>
            <a:r>
              <a:rPr lang="da-DK" dirty="0"/>
              <a:t> vil formentlig også overestimere antallet af kvinder med sepsis</a:t>
            </a:r>
          </a:p>
          <a:p>
            <a:pPr lvl="1"/>
            <a:endParaRPr lang="da-DK" dirty="0"/>
          </a:p>
        </p:txBody>
      </p:sp>
      <p:sp>
        <p:nvSpPr>
          <p:cNvPr id="4" name="Pladsholder til sidefod 3">
            <a:extLst>
              <a:ext uri="{FF2B5EF4-FFF2-40B4-BE49-F238E27FC236}">
                <a16:creationId xmlns:a16="http://schemas.microsoft.com/office/drawing/2014/main" xmlns="" id="{FEE6CA04-834D-4B48-88ED-373070B3E9C8}"/>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17329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F19ACA8-4E97-4FB8-9081-C8D65F4857EA}"/>
              </a:ext>
            </a:extLst>
          </p:cNvPr>
          <p:cNvSpPr>
            <a:spLocks noGrp="1"/>
          </p:cNvSpPr>
          <p:nvPr>
            <p:ph type="title"/>
          </p:nvPr>
        </p:nvSpPr>
        <p:spPr/>
        <p:txBody>
          <a:bodyPr/>
          <a:lstStyle/>
          <a:p>
            <a:r>
              <a:rPr lang="da-DK" dirty="0"/>
              <a:t>Udredning og behandling</a:t>
            </a:r>
          </a:p>
        </p:txBody>
      </p:sp>
      <p:sp>
        <p:nvSpPr>
          <p:cNvPr id="3" name="Pladsholder til indhold 2">
            <a:extLst>
              <a:ext uri="{FF2B5EF4-FFF2-40B4-BE49-F238E27FC236}">
                <a16:creationId xmlns:a16="http://schemas.microsoft.com/office/drawing/2014/main" xmlns="" id="{80600CDD-3FEA-49F8-9C68-990006CB47F7}"/>
              </a:ext>
            </a:extLst>
          </p:cNvPr>
          <p:cNvSpPr>
            <a:spLocks noGrp="1"/>
          </p:cNvSpPr>
          <p:nvPr>
            <p:ph idx="1"/>
          </p:nvPr>
        </p:nvSpPr>
        <p:spPr/>
        <p:txBody>
          <a:bodyPr/>
          <a:lstStyle/>
          <a:p>
            <a:r>
              <a:rPr lang="da-DK" dirty="0"/>
              <a:t>Efter Dansk Selskab for Infektionsmedicin vejledning</a:t>
            </a:r>
          </a:p>
          <a:p>
            <a:endParaRPr lang="da-DK" dirty="0"/>
          </a:p>
          <a:p>
            <a:r>
              <a:rPr lang="da-DK" dirty="0"/>
              <a:t>Udredning: </a:t>
            </a:r>
          </a:p>
          <a:p>
            <a:pPr lvl="1"/>
            <a:r>
              <a:rPr lang="da-DK" dirty="0"/>
              <a:t>Blodprøver </a:t>
            </a:r>
            <a:r>
              <a:rPr lang="da-DK" dirty="0" err="1"/>
              <a:t>inkl</a:t>
            </a:r>
            <a:r>
              <a:rPr lang="da-DK" dirty="0"/>
              <a:t> </a:t>
            </a:r>
            <a:r>
              <a:rPr lang="da-DK" dirty="0" err="1"/>
              <a:t>a-gas</a:t>
            </a:r>
            <a:r>
              <a:rPr lang="da-DK" dirty="0"/>
              <a:t>, vital-værdier, </a:t>
            </a:r>
            <a:r>
              <a:rPr lang="da-DK" dirty="0" err="1"/>
              <a:t>dyrkninger</a:t>
            </a:r>
            <a:r>
              <a:rPr lang="da-DK" dirty="0"/>
              <a:t> (blod + relevante </a:t>
            </a:r>
            <a:r>
              <a:rPr lang="da-DK" dirty="0" err="1"/>
              <a:t>foci</a:t>
            </a:r>
            <a:r>
              <a:rPr lang="da-DK" dirty="0"/>
              <a:t>)</a:t>
            </a:r>
          </a:p>
          <a:p>
            <a:endParaRPr lang="da-DK" dirty="0"/>
          </a:p>
          <a:p>
            <a:r>
              <a:rPr lang="da-DK" dirty="0"/>
              <a:t>Behandling: </a:t>
            </a:r>
          </a:p>
          <a:p>
            <a:pPr lvl="1"/>
            <a:r>
              <a:rPr lang="da-DK" dirty="0"/>
              <a:t>Antibiotika efter afdelingens instruks +</a:t>
            </a:r>
          </a:p>
          <a:p>
            <a:pPr lvl="1"/>
            <a:r>
              <a:rPr lang="da-DK" dirty="0"/>
              <a:t>væsketerapi min 30 </a:t>
            </a:r>
            <a:r>
              <a:rPr lang="da-DK" dirty="0" err="1"/>
              <a:t>mL</a:t>
            </a:r>
            <a:r>
              <a:rPr lang="da-DK" dirty="0"/>
              <a:t>/kg NaCl eller Ringer over de første 3 timer</a:t>
            </a:r>
          </a:p>
        </p:txBody>
      </p:sp>
    </p:spTree>
    <p:extLst>
      <p:ext uri="{BB962C8B-B14F-4D97-AF65-F5344CB8AC3E}">
        <p14:creationId xmlns:p14="http://schemas.microsoft.com/office/powerpoint/2010/main" val="180198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BA232E-17C9-411A-9B74-3C25CEEBD329}"/>
              </a:ext>
            </a:extLst>
          </p:cNvPr>
          <p:cNvSpPr>
            <a:spLocks noGrp="1"/>
          </p:cNvSpPr>
          <p:nvPr>
            <p:ph type="title"/>
          </p:nvPr>
        </p:nvSpPr>
        <p:spPr/>
        <p:txBody>
          <a:bodyPr/>
          <a:lstStyle/>
          <a:p>
            <a:endParaRPr lang="da-DK"/>
          </a:p>
        </p:txBody>
      </p:sp>
      <p:pic>
        <p:nvPicPr>
          <p:cNvPr id="6" name="Pladsholder til indhold 5">
            <a:extLst>
              <a:ext uri="{FF2B5EF4-FFF2-40B4-BE49-F238E27FC236}">
                <a16:creationId xmlns:a16="http://schemas.microsoft.com/office/drawing/2014/main" xmlns="" id="{BC605D72-5A52-458C-A7AF-A99251D2813D}"/>
              </a:ext>
            </a:extLst>
          </p:cNvPr>
          <p:cNvPicPr>
            <a:picLocks noGrp="1" noChangeAspect="1"/>
          </p:cNvPicPr>
          <p:nvPr>
            <p:ph idx="1"/>
          </p:nvPr>
        </p:nvPicPr>
        <p:blipFill>
          <a:blip r:embed="rId2"/>
          <a:stretch>
            <a:fillRect/>
          </a:stretch>
        </p:blipFill>
        <p:spPr>
          <a:xfrm>
            <a:off x="2217757" y="717461"/>
            <a:ext cx="7303747" cy="5171185"/>
          </a:xfrm>
          <a:prstGeom prst="rect">
            <a:avLst/>
          </a:prstGeom>
        </p:spPr>
      </p:pic>
      <p:sp>
        <p:nvSpPr>
          <p:cNvPr id="4" name="Pladsholder til sidefod 3">
            <a:extLst>
              <a:ext uri="{FF2B5EF4-FFF2-40B4-BE49-F238E27FC236}">
                <a16:creationId xmlns:a16="http://schemas.microsoft.com/office/drawing/2014/main" xmlns="" id="{96442B7C-F48B-4B56-9138-BE366F591B70}"/>
              </a:ext>
            </a:extLst>
          </p:cNvPr>
          <p:cNvSpPr>
            <a:spLocks noGrp="1"/>
          </p:cNvSpPr>
          <p:nvPr>
            <p:ph type="ftr" sz="quarter" idx="11"/>
          </p:nvPr>
        </p:nvSpPr>
        <p:spPr/>
        <p:txBody>
          <a:bodyPr/>
          <a:lstStyle/>
          <a:p>
            <a:r>
              <a:rPr lang="da-DK"/>
              <a:t>Puerperale infektioner 2020</a:t>
            </a:r>
          </a:p>
        </p:txBody>
      </p:sp>
      <p:sp>
        <p:nvSpPr>
          <p:cNvPr id="7" name="Tekstfelt 6">
            <a:extLst>
              <a:ext uri="{FF2B5EF4-FFF2-40B4-BE49-F238E27FC236}">
                <a16:creationId xmlns:a16="http://schemas.microsoft.com/office/drawing/2014/main" xmlns="" id="{4A385753-B4F2-440F-8CA8-3EDE42EAD67F}"/>
              </a:ext>
            </a:extLst>
          </p:cNvPr>
          <p:cNvSpPr txBox="1"/>
          <p:nvPr/>
        </p:nvSpPr>
        <p:spPr>
          <a:xfrm>
            <a:off x="10300981" y="6079351"/>
            <a:ext cx="2105638" cy="276999"/>
          </a:xfrm>
          <a:prstGeom prst="rect">
            <a:avLst/>
          </a:prstGeom>
          <a:noFill/>
        </p:spPr>
        <p:txBody>
          <a:bodyPr wrap="square" rtlCol="0">
            <a:spAutoFit/>
          </a:bodyPr>
          <a:lstStyle/>
          <a:p>
            <a:r>
              <a:rPr lang="da-DK" sz="1200" dirty="0" err="1"/>
              <a:t>Kilde:Kumar</a:t>
            </a:r>
            <a:r>
              <a:rPr lang="da-DK" sz="1200" dirty="0"/>
              <a:t> et al 2006</a:t>
            </a:r>
          </a:p>
        </p:txBody>
      </p:sp>
    </p:spTree>
    <p:extLst>
      <p:ext uri="{BB962C8B-B14F-4D97-AF65-F5344CB8AC3E}">
        <p14:creationId xmlns:p14="http://schemas.microsoft.com/office/powerpoint/2010/main" val="247337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927D8DE3-A535-45E6-9147-C2A0C0C8BF63}"/>
              </a:ext>
            </a:extLst>
          </p:cNvPr>
          <p:cNvSpPr>
            <a:spLocks noGrp="1"/>
          </p:cNvSpPr>
          <p:nvPr>
            <p:ph type="title"/>
          </p:nvPr>
        </p:nvSpPr>
        <p:spPr/>
        <p:txBody>
          <a:bodyPr/>
          <a:lstStyle/>
          <a:p>
            <a:r>
              <a:rPr lang="da-DK" dirty="0"/>
              <a:t>Dansk selskab for infektionsmedicin</a:t>
            </a:r>
          </a:p>
        </p:txBody>
      </p:sp>
      <p:sp>
        <p:nvSpPr>
          <p:cNvPr id="6" name="Pladsholder til indhold 5">
            <a:extLst>
              <a:ext uri="{FF2B5EF4-FFF2-40B4-BE49-F238E27FC236}">
                <a16:creationId xmlns:a16="http://schemas.microsoft.com/office/drawing/2014/main" xmlns="" id="{60A967DA-E659-4C25-8A96-97763E1BD8E8}"/>
              </a:ext>
            </a:extLst>
          </p:cNvPr>
          <p:cNvSpPr>
            <a:spLocks noGrp="1"/>
          </p:cNvSpPr>
          <p:nvPr>
            <p:ph idx="1"/>
          </p:nvPr>
        </p:nvSpPr>
        <p:spPr/>
        <p:txBody>
          <a:bodyPr/>
          <a:lstStyle/>
          <a:p>
            <a:r>
              <a:rPr lang="da-DK" u="sng" dirty="0">
                <a:hlinkClick r:id="rId2"/>
              </a:rPr>
              <a:t>http://www.infmed.dk/guidelines#sepsis_flowchart_final4.pdf</a:t>
            </a:r>
            <a:endParaRPr lang="da-DK" dirty="0"/>
          </a:p>
          <a:p>
            <a:endParaRPr lang="da-DK" dirty="0"/>
          </a:p>
        </p:txBody>
      </p:sp>
      <p:sp>
        <p:nvSpPr>
          <p:cNvPr id="4" name="Pladsholder til sidefod 3">
            <a:extLst>
              <a:ext uri="{FF2B5EF4-FFF2-40B4-BE49-F238E27FC236}">
                <a16:creationId xmlns:a16="http://schemas.microsoft.com/office/drawing/2014/main" xmlns="" id="{CCC596DD-2938-40C6-9464-C41BF33B50CE}"/>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58008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A72FE5-98F2-4F09-9C91-879349603F08}"/>
              </a:ext>
            </a:extLst>
          </p:cNvPr>
          <p:cNvSpPr>
            <a:spLocks noGrp="1"/>
          </p:cNvSpPr>
          <p:nvPr>
            <p:ph type="title"/>
          </p:nvPr>
        </p:nvSpPr>
        <p:spPr/>
        <p:txBody>
          <a:bodyPr/>
          <a:lstStyle/>
          <a:p>
            <a:r>
              <a:rPr lang="da-DK" dirty="0"/>
              <a:t>Behandlingsmål</a:t>
            </a:r>
          </a:p>
        </p:txBody>
      </p:sp>
      <p:sp>
        <p:nvSpPr>
          <p:cNvPr id="3" name="Pladsholder til indhold 2">
            <a:extLst>
              <a:ext uri="{FF2B5EF4-FFF2-40B4-BE49-F238E27FC236}">
                <a16:creationId xmlns:a16="http://schemas.microsoft.com/office/drawing/2014/main" xmlns="" id="{3D4090ED-FBFF-4AE4-A15E-1DFFC2DE6479}"/>
              </a:ext>
            </a:extLst>
          </p:cNvPr>
          <p:cNvSpPr>
            <a:spLocks noGrp="1"/>
          </p:cNvSpPr>
          <p:nvPr>
            <p:ph idx="1"/>
          </p:nvPr>
        </p:nvSpPr>
        <p:spPr/>
        <p:txBody>
          <a:bodyPr/>
          <a:lstStyle/>
          <a:p>
            <a:r>
              <a:rPr lang="da-DK" dirty="0"/>
              <a:t>Systolisk BT &gt; 100 </a:t>
            </a:r>
            <a:r>
              <a:rPr lang="da-DK" dirty="0" err="1"/>
              <a:t>mmHg</a:t>
            </a:r>
            <a:r>
              <a:rPr lang="da-DK" dirty="0"/>
              <a:t>. </a:t>
            </a:r>
          </a:p>
          <a:p>
            <a:r>
              <a:rPr lang="da-DK" dirty="0"/>
              <a:t>Normalisering af metabolisk </a:t>
            </a:r>
            <a:r>
              <a:rPr lang="da-DK" dirty="0" err="1"/>
              <a:t>acidose</a:t>
            </a:r>
            <a:r>
              <a:rPr lang="da-DK" dirty="0"/>
              <a:t> (BE -2 til +2). </a:t>
            </a:r>
          </a:p>
          <a:p>
            <a:r>
              <a:rPr lang="da-DK" dirty="0"/>
              <a:t>Laktat ≤2,0 mmol/l. </a:t>
            </a:r>
          </a:p>
          <a:p>
            <a:r>
              <a:rPr lang="da-DK" dirty="0"/>
              <a:t>PaO2 &gt; 9 kPa, </a:t>
            </a:r>
            <a:r>
              <a:rPr lang="da-DK" dirty="0" err="1"/>
              <a:t>saturation</a:t>
            </a:r>
            <a:r>
              <a:rPr lang="da-DK" dirty="0"/>
              <a:t> &gt;92 %. </a:t>
            </a:r>
          </a:p>
          <a:p>
            <a:r>
              <a:rPr lang="da-DK" dirty="0"/>
              <a:t>Bedring i den cerebral tilstand </a:t>
            </a:r>
          </a:p>
          <a:p>
            <a:r>
              <a:rPr lang="da-DK" dirty="0"/>
              <a:t>Timediurese &gt; 0,5 ml/kg/time.</a:t>
            </a:r>
          </a:p>
          <a:p>
            <a:endParaRPr lang="da-DK" dirty="0"/>
          </a:p>
          <a:p>
            <a:pPr marL="0" indent="0">
              <a:buNone/>
            </a:pPr>
            <a:endParaRPr lang="da-DK" dirty="0"/>
          </a:p>
        </p:txBody>
      </p:sp>
      <p:sp>
        <p:nvSpPr>
          <p:cNvPr id="4" name="Pladsholder til sidefod 3">
            <a:extLst>
              <a:ext uri="{FF2B5EF4-FFF2-40B4-BE49-F238E27FC236}">
                <a16:creationId xmlns:a16="http://schemas.microsoft.com/office/drawing/2014/main" xmlns="" id="{68121BBF-EEF1-4AD1-88F8-BCBE1D37EF20}"/>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4037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CE192F-0D8D-4675-91A9-D39150FA4F78}"/>
              </a:ext>
            </a:extLst>
          </p:cNvPr>
          <p:cNvSpPr>
            <a:spLocks noGrp="1"/>
          </p:cNvSpPr>
          <p:nvPr>
            <p:ph type="title"/>
          </p:nvPr>
        </p:nvSpPr>
        <p:spPr/>
        <p:txBody>
          <a:bodyPr/>
          <a:lstStyle/>
          <a:p>
            <a:r>
              <a:rPr lang="da-DK" dirty="0"/>
              <a:t>Agenda</a:t>
            </a:r>
          </a:p>
        </p:txBody>
      </p:sp>
      <p:sp>
        <p:nvSpPr>
          <p:cNvPr id="3" name="Pladsholder til indhold 2">
            <a:extLst>
              <a:ext uri="{FF2B5EF4-FFF2-40B4-BE49-F238E27FC236}">
                <a16:creationId xmlns:a16="http://schemas.microsoft.com/office/drawing/2014/main" xmlns="" id="{D6F4100E-8E44-4384-B37B-D67298B2D137}"/>
              </a:ext>
            </a:extLst>
          </p:cNvPr>
          <p:cNvSpPr>
            <a:spLocks noGrp="1"/>
          </p:cNvSpPr>
          <p:nvPr>
            <p:ph idx="1"/>
          </p:nvPr>
        </p:nvSpPr>
        <p:spPr/>
        <p:txBody>
          <a:bodyPr/>
          <a:lstStyle/>
          <a:p>
            <a:r>
              <a:rPr lang="da-DK" dirty="0"/>
              <a:t>Indledning og case (Rikke)</a:t>
            </a:r>
          </a:p>
          <a:p>
            <a:r>
              <a:rPr lang="da-DK" dirty="0"/>
              <a:t>Sepsis (Bo)</a:t>
            </a:r>
          </a:p>
          <a:p>
            <a:r>
              <a:rPr lang="da-DK" dirty="0" err="1"/>
              <a:t>Mastitis</a:t>
            </a:r>
            <a:r>
              <a:rPr lang="da-DK" dirty="0"/>
              <a:t> (Anne)</a:t>
            </a:r>
          </a:p>
          <a:p>
            <a:r>
              <a:rPr lang="da-DK" dirty="0" err="1"/>
              <a:t>Endometritis</a:t>
            </a:r>
            <a:r>
              <a:rPr lang="da-DK" dirty="0"/>
              <a:t> (Caroline)</a:t>
            </a:r>
          </a:p>
          <a:p>
            <a:r>
              <a:rPr lang="da-DK" dirty="0"/>
              <a:t>Sårinfektion (Linn)</a:t>
            </a:r>
          </a:p>
          <a:p>
            <a:r>
              <a:rPr lang="da-DK" dirty="0"/>
              <a:t>Anbefalinger for antibiotika behandling (Rikke)</a:t>
            </a:r>
          </a:p>
          <a:p>
            <a:r>
              <a:rPr lang="da-DK" dirty="0"/>
              <a:t>Diskussion</a:t>
            </a:r>
          </a:p>
          <a:p>
            <a:endParaRPr lang="da-DK" dirty="0"/>
          </a:p>
        </p:txBody>
      </p:sp>
      <p:sp>
        <p:nvSpPr>
          <p:cNvPr id="4" name="Pladsholder til sidefod 3">
            <a:extLst>
              <a:ext uri="{FF2B5EF4-FFF2-40B4-BE49-F238E27FC236}">
                <a16:creationId xmlns:a16="http://schemas.microsoft.com/office/drawing/2014/main" xmlns="" id="{E892345D-CFA2-4F3C-85E1-D2F7A0FC869D}"/>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96392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8E07B-D62B-4B40-8C71-14416056DD58}"/>
              </a:ext>
            </a:extLst>
          </p:cNvPr>
          <p:cNvSpPr>
            <a:spLocks noGrp="1"/>
          </p:cNvSpPr>
          <p:nvPr>
            <p:ph type="ctrTitle"/>
          </p:nvPr>
        </p:nvSpPr>
        <p:spPr/>
        <p:txBody>
          <a:bodyPr/>
          <a:lstStyle/>
          <a:p>
            <a:r>
              <a:rPr lang="da-DK" dirty="0"/>
              <a:t>Mastitis og mamma absces</a:t>
            </a:r>
          </a:p>
        </p:txBody>
      </p:sp>
      <p:sp>
        <p:nvSpPr>
          <p:cNvPr id="3" name="Subtitle 2">
            <a:extLst>
              <a:ext uri="{FF2B5EF4-FFF2-40B4-BE49-F238E27FC236}">
                <a16:creationId xmlns:a16="http://schemas.microsoft.com/office/drawing/2014/main" xmlns="" id="{259EAFBA-335C-D647-B1FA-16A95825D926}"/>
              </a:ext>
            </a:extLst>
          </p:cNvPr>
          <p:cNvSpPr>
            <a:spLocks noGrp="1"/>
          </p:cNvSpPr>
          <p:nvPr>
            <p:ph type="subTitle" idx="1"/>
          </p:nvPr>
        </p:nvSpPr>
        <p:spPr/>
        <p:txBody>
          <a:bodyPr/>
          <a:lstStyle/>
          <a:p>
            <a:r>
              <a:rPr lang="da-DK" dirty="0"/>
              <a:t>Puerperale infektioner - DSOG guideline 2020</a:t>
            </a:r>
          </a:p>
        </p:txBody>
      </p:sp>
    </p:spTree>
    <p:extLst>
      <p:ext uri="{BB962C8B-B14F-4D97-AF65-F5344CB8AC3E}">
        <p14:creationId xmlns:p14="http://schemas.microsoft.com/office/powerpoint/2010/main" val="417350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693D53-FA3B-3D49-BF15-8C25321B8879}"/>
              </a:ext>
            </a:extLst>
          </p:cNvPr>
          <p:cNvSpPr>
            <a:spLocks noGrp="1"/>
          </p:cNvSpPr>
          <p:nvPr>
            <p:ph idx="1"/>
          </p:nvPr>
        </p:nvSpPr>
        <p:spPr>
          <a:xfrm>
            <a:off x="838199" y="1144702"/>
            <a:ext cx="10515600" cy="5055375"/>
          </a:xfrm>
        </p:spPr>
        <p:txBody>
          <a:bodyPr>
            <a:normAutofit/>
          </a:bodyPr>
          <a:lstStyle/>
          <a:p>
            <a:r>
              <a:rPr lang="da-DK" dirty="0"/>
              <a:t>Hyppig(ste) puerperale infektion (dog ikke altid bakteriel)</a:t>
            </a:r>
          </a:p>
          <a:p>
            <a:r>
              <a:rPr lang="da-DK" dirty="0"/>
              <a:t>Dækker over mælkestase, non-infektiøs og infektiøs </a:t>
            </a:r>
            <a:r>
              <a:rPr lang="da-DK" dirty="0" err="1"/>
              <a:t>mastitis</a:t>
            </a:r>
            <a:r>
              <a:rPr lang="da-DK" dirty="0"/>
              <a:t> (trinvis udvikling)</a:t>
            </a:r>
          </a:p>
          <a:p>
            <a:r>
              <a:rPr lang="da-DK" dirty="0"/>
              <a:t>Prævalens 4.5-12% (</a:t>
            </a:r>
            <a:r>
              <a:rPr lang="da-DK" dirty="0" err="1"/>
              <a:t>Cochrane</a:t>
            </a:r>
            <a:r>
              <a:rPr lang="da-DK" dirty="0"/>
              <a:t> </a:t>
            </a:r>
            <a:r>
              <a:rPr lang="da-DK" dirty="0" err="1"/>
              <a:t>review</a:t>
            </a:r>
            <a:r>
              <a:rPr lang="da-DK" dirty="0"/>
              <a:t>, 2018: 33%)</a:t>
            </a:r>
          </a:p>
          <a:p>
            <a:r>
              <a:rPr lang="da-DK" dirty="0"/>
              <a:t>Talrige disponerende faktorer</a:t>
            </a:r>
          </a:p>
          <a:p>
            <a:r>
              <a:rPr lang="da-DK" dirty="0" err="1"/>
              <a:t>Staph</a:t>
            </a:r>
            <a:r>
              <a:rPr lang="da-DK" dirty="0"/>
              <a:t>. </a:t>
            </a:r>
            <a:r>
              <a:rPr lang="da-DK" dirty="0" err="1"/>
              <a:t>Aureus</a:t>
            </a:r>
            <a:r>
              <a:rPr lang="da-DK" dirty="0"/>
              <a:t> er hyppigste bakterielle agens</a:t>
            </a:r>
          </a:p>
          <a:p>
            <a:r>
              <a:rPr lang="da-DK" dirty="0" err="1"/>
              <a:t>Candidiasis</a:t>
            </a:r>
            <a:r>
              <a:rPr lang="da-DK" dirty="0"/>
              <a:t> ikke betydende årsag til </a:t>
            </a:r>
            <a:r>
              <a:rPr lang="da-DK" dirty="0" err="1"/>
              <a:t>mastitis</a:t>
            </a:r>
            <a:endParaRPr lang="da-DK" dirty="0"/>
          </a:p>
          <a:p>
            <a:r>
              <a:rPr lang="da-DK" dirty="0"/>
              <a:t>I høj grad klinisk diagnose</a:t>
            </a:r>
          </a:p>
          <a:p>
            <a:r>
              <a:rPr lang="da-DK" dirty="0"/>
              <a:t>Anslået at 3-11% af kvinder med </a:t>
            </a:r>
            <a:r>
              <a:rPr lang="da-DK" dirty="0" err="1"/>
              <a:t>mastitis</a:t>
            </a:r>
            <a:r>
              <a:rPr lang="da-DK" dirty="0"/>
              <a:t> udvikler mamma absces</a:t>
            </a:r>
          </a:p>
          <a:p>
            <a:pPr marL="0" indent="0">
              <a:buNone/>
            </a:pPr>
            <a:endParaRPr lang="da-DK" dirty="0"/>
          </a:p>
        </p:txBody>
      </p:sp>
      <p:sp>
        <p:nvSpPr>
          <p:cNvPr id="4" name="Rektangel 8">
            <a:extLst>
              <a:ext uri="{FF2B5EF4-FFF2-40B4-BE49-F238E27FC236}">
                <a16:creationId xmlns:a16="http://schemas.microsoft.com/office/drawing/2014/main" xmlns="" id="{467C980D-6506-BF43-9B17-E3847CB4C1C9}"/>
              </a:ext>
            </a:extLst>
          </p:cNvPr>
          <p:cNvSpPr/>
          <p:nvPr/>
        </p:nvSpPr>
        <p:spPr>
          <a:xfrm>
            <a:off x="375385" y="496157"/>
            <a:ext cx="11473314" cy="60524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7417792A-DACC-8347-A95C-6E39D8922C24}"/>
              </a:ext>
            </a:extLst>
          </p:cNvPr>
          <p:cNvSpPr txBox="1">
            <a:spLocks/>
          </p:cNvSpPr>
          <p:nvPr/>
        </p:nvSpPr>
        <p:spPr>
          <a:xfrm>
            <a:off x="4662036" y="85762"/>
            <a:ext cx="2867927" cy="84880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err="1">
                <a:ln>
                  <a:noFill/>
                </a:ln>
                <a:solidFill>
                  <a:prstClr val="black"/>
                </a:solidFill>
                <a:effectLst/>
                <a:uLnTx/>
                <a:uFillTx/>
                <a:latin typeface="Calibri Light" panose="020F0302020204030204"/>
                <a:ea typeface="+mj-ea"/>
                <a:cs typeface="+mj-cs"/>
              </a:rPr>
              <a:t>Mastitis</a:t>
            </a: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Pladsholder til sidefod 1">
            <a:extLst>
              <a:ext uri="{FF2B5EF4-FFF2-40B4-BE49-F238E27FC236}">
                <a16:creationId xmlns:a16="http://schemas.microsoft.com/office/drawing/2014/main" xmlns="" id="{CE15216D-5091-451A-9D1C-C9BA3E136018}"/>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69032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CAD03FBA-741A-E842-BEDF-6B937795DF49}"/>
              </a:ext>
            </a:extLst>
          </p:cNvPr>
          <p:cNvSpPr>
            <a:spLocks noGrp="1"/>
          </p:cNvSpPr>
          <p:nvPr>
            <p:ph idx="1"/>
          </p:nvPr>
        </p:nvSpPr>
        <p:spPr>
          <a:xfrm>
            <a:off x="835938" y="795637"/>
            <a:ext cx="2521625" cy="671332"/>
          </a:xfrm>
          <a:ln>
            <a:solidFill>
              <a:schemeClr val="accent1"/>
            </a:solidFill>
          </a:ln>
        </p:spPr>
        <p:txBody>
          <a:bodyPr anchor="ctr"/>
          <a:lstStyle/>
          <a:p>
            <a:pPr marL="0" indent="0" algn="ctr">
              <a:buNone/>
            </a:pPr>
            <a:r>
              <a:rPr lang="da-DK" dirty="0"/>
              <a:t>Mælkestase</a:t>
            </a:r>
          </a:p>
        </p:txBody>
      </p:sp>
      <p:sp>
        <p:nvSpPr>
          <p:cNvPr id="7" name="Pladsholder til indhold 2">
            <a:extLst>
              <a:ext uri="{FF2B5EF4-FFF2-40B4-BE49-F238E27FC236}">
                <a16:creationId xmlns:a16="http://schemas.microsoft.com/office/drawing/2014/main" xmlns="" id="{A411CF54-B92C-ED43-B95F-B23F36591E30}"/>
              </a:ext>
            </a:extLst>
          </p:cNvPr>
          <p:cNvSpPr txBox="1">
            <a:spLocks/>
          </p:cNvSpPr>
          <p:nvPr/>
        </p:nvSpPr>
        <p:spPr>
          <a:xfrm>
            <a:off x="3501188" y="803657"/>
            <a:ext cx="2521625" cy="671332"/>
          </a:xfrm>
          <a:prstGeom prst="rect">
            <a:avLst/>
          </a:prstGeom>
          <a:ln>
            <a:solidFill>
              <a:schemeClr val="accent1"/>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Non-infektiøs </a:t>
            </a: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mastit</a:t>
            </a:r>
            <a:endPar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Pladsholder til indhold 2">
            <a:extLst>
              <a:ext uri="{FF2B5EF4-FFF2-40B4-BE49-F238E27FC236}">
                <a16:creationId xmlns:a16="http://schemas.microsoft.com/office/drawing/2014/main" xmlns="" id="{41308076-E21E-B24F-A9A4-6B15F1B92B7E}"/>
              </a:ext>
            </a:extLst>
          </p:cNvPr>
          <p:cNvSpPr txBox="1">
            <a:spLocks/>
          </p:cNvSpPr>
          <p:nvPr/>
        </p:nvSpPr>
        <p:spPr>
          <a:xfrm>
            <a:off x="6166438" y="803657"/>
            <a:ext cx="2519363" cy="67133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Infektøs</a:t>
            </a: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mastit</a:t>
            </a:r>
            <a:endPar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ladsholder til indhold 2">
            <a:extLst>
              <a:ext uri="{FF2B5EF4-FFF2-40B4-BE49-F238E27FC236}">
                <a16:creationId xmlns:a16="http://schemas.microsoft.com/office/drawing/2014/main" xmlns="" id="{DB993EE9-66B3-E54F-A5B3-7C6D303A8E74}"/>
              </a:ext>
            </a:extLst>
          </p:cNvPr>
          <p:cNvSpPr txBox="1">
            <a:spLocks/>
          </p:cNvSpPr>
          <p:nvPr/>
        </p:nvSpPr>
        <p:spPr>
          <a:xfrm>
            <a:off x="835938" y="2074795"/>
            <a:ext cx="2521625" cy="2162876"/>
          </a:xfrm>
          <a:prstGeom prst="rect">
            <a:avLst/>
          </a:prstGeom>
          <a:ln>
            <a:solidFill>
              <a:schemeClr val="accent1"/>
            </a:solidFill>
          </a:ln>
        </p:spPr>
        <p:txBody>
          <a:bodyPr vert="horz" lIns="144000" tIns="45720" rIns="5400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Hele/dele af brystet hårdt, hævet, varmt, ømt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Temp</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&lt;38,5</a:t>
            </a:r>
          </a:p>
        </p:txBody>
      </p:sp>
      <p:sp>
        <p:nvSpPr>
          <p:cNvPr id="10" name="Pladsholder til indhold 2">
            <a:extLst>
              <a:ext uri="{FF2B5EF4-FFF2-40B4-BE49-F238E27FC236}">
                <a16:creationId xmlns:a16="http://schemas.microsoft.com/office/drawing/2014/main" xmlns="" id="{ACB9BDBF-363E-9146-A0C8-84B2546AC9AE}"/>
              </a:ext>
            </a:extLst>
          </p:cNvPr>
          <p:cNvSpPr txBox="1">
            <a:spLocks/>
          </p:cNvSpPr>
          <p:nvPr/>
        </p:nvSpPr>
        <p:spPr>
          <a:xfrm>
            <a:off x="838200" y="1474989"/>
            <a:ext cx="10515600" cy="420544"/>
          </a:xfrm>
          <a:prstGeom prst="rect">
            <a:avLst/>
          </a:prstGeom>
          <a:ln>
            <a:solidFill>
              <a:schemeClr val="accent1"/>
            </a:solidFill>
          </a:ln>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øget tryk =&gt; inflammation =&gt; ændring i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mikrobiota</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=&gt;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oportunistiske</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bakterier =&gt; absces</a:t>
            </a:r>
          </a:p>
        </p:txBody>
      </p:sp>
      <p:sp>
        <p:nvSpPr>
          <p:cNvPr id="16" name="Pil ned 15">
            <a:extLst>
              <a:ext uri="{FF2B5EF4-FFF2-40B4-BE49-F238E27FC236}">
                <a16:creationId xmlns:a16="http://schemas.microsoft.com/office/drawing/2014/main" xmlns="" id="{B996BFFD-01FF-A54D-8930-31AF9C7478DF}"/>
              </a:ext>
            </a:extLst>
          </p:cNvPr>
          <p:cNvSpPr/>
          <p:nvPr/>
        </p:nvSpPr>
        <p:spPr>
          <a:xfrm>
            <a:off x="1854434" y="4260394"/>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l ned 16">
            <a:extLst>
              <a:ext uri="{FF2B5EF4-FFF2-40B4-BE49-F238E27FC236}">
                <a16:creationId xmlns:a16="http://schemas.microsoft.com/office/drawing/2014/main" xmlns="" id="{67AE3463-35ED-F647-AF30-C7FD1F869717}"/>
              </a:ext>
            </a:extLst>
          </p:cNvPr>
          <p:cNvSpPr/>
          <p:nvPr/>
        </p:nvSpPr>
        <p:spPr>
          <a:xfrm>
            <a:off x="7599759" y="4273358"/>
            <a:ext cx="484632" cy="7219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Pil ned 17">
            <a:extLst>
              <a:ext uri="{FF2B5EF4-FFF2-40B4-BE49-F238E27FC236}">
                <a16:creationId xmlns:a16="http://schemas.microsoft.com/office/drawing/2014/main" xmlns="" id="{4198D8B6-9ED6-A14D-B173-30119EB6FE67}"/>
              </a:ext>
            </a:extLst>
          </p:cNvPr>
          <p:cNvSpPr/>
          <p:nvPr/>
        </p:nvSpPr>
        <p:spPr>
          <a:xfrm>
            <a:off x="4519684" y="4270640"/>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ladsholder til indhold 2">
            <a:extLst>
              <a:ext uri="{FF2B5EF4-FFF2-40B4-BE49-F238E27FC236}">
                <a16:creationId xmlns:a16="http://schemas.microsoft.com/office/drawing/2014/main" xmlns="" id="{92A34FDE-212D-0D4F-A06B-D5D98CB03B6F}"/>
              </a:ext>
            </a:extLst>
          </p:cNvPr>
          <p:cNvSpPr txBox="1">
            <a:spLocks/>
          </p:cNvSpPr>
          <p:nvPr/>
        </p:nvSpPr>
        <p:spPr>
          <a:xfrm>
            <a:off x="838200" y="4584965"/>
            <a:ext cx="10515600" cy="420544"/>
          </a:xfrm>
          <a:prstGeom prst="rect">
            <a:avLst/>
          </a:prstGeom>
          <a:ln>
            <a:solidFill>
              <a:schemeClr val="accent1"/>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Klinisk undersøgelse af mammae og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aksil</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inkl</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temp</a:t>
            </a: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Pil ned 19">
            <a:extLst>
              <a:ext uri="{FF2B5EF4-FFF2-40B4-BE49-F238E27FC236}">
                <a16:creationId xmlns:a16="http://schemas.microsoft.com/office/drawing/2014/main" xmlns="" id="{602E4632-6468-234B-8758-EE44387127A0}"/>
              </a:ext>
            </a:extLst>
          </p:cNvPr>
          <p:cNvSpPr/>
          <p:nvPr/>
        </p:nvSpPr>
        <p:spPr>
          <a:xfrm>
            <a:off x="9850670" y="4260394"/>
            <a:ext cx="484632" cy="734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Pladsholder til indhold 2">
            <a:extLst>
              <a:ext uri="{FF2B5EF4-FFF2-40B4-BE49-F238E27FC236}">
                <a16:creationId xmlns:a16="http://schemas.microsoft.com/office/drawing/2014/main" xmlns="" id="{14733AAA-57B6-F347-9B1B-7EF5486905EC}"/>
              </a:ext>
            </a:extLst>
          </p:cNvPr>
          <p:cNvSpPr txBox="1">
            <a:spLocks/>
          </p:cNvSpPr>
          <p:nvPr/>
        </p:nvSpPr>
        <p:spPr>
          <a:xfrm>
            <a:off x="6166438" y="5015131"/>
            <a:ext cx="5186230" cy="1071344"/>
          </a:xfrm>
          <a:prstGeom prst="rect">
            <a:avLst/>
          </a:prstGeom>
          <a:ln>
            <a:solidFill>
              <a:schemeClr val="accent1"/>
            </a:solidFill>
          </a:ln>
        </p:spPr>
        <p:txBody>
          <a:bodyPr vert="horz" lIns="144000" tIns="108000" rIns="5400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Infektionstal,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Venyler</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ved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temp</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&gt;39,0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Evt</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mælk til D+R, podning fra sår</a:t>
            </a:r>
          </a:p>
        </p:txBody>
      </p:sp>
      <p:sp>
        <p:nvSpPr>
          <p:cNvPr id="15" name="Pladsholder til indhold 2">
            <a:extLst>
              <a:ext uri="{FF2B5EF4-FFF2-40B4-BE49-F238E27FC236}">
                <a16:creationId xmlns:a16="http://schemas.microsoft.com/office/drawing/2014/main" xmlns="" id="{EF3BBE4E-FEEA-244B-9459-1AC7DACC5E54}"/>
              </a:ext>
            </a:extLst>
          </p:cNvPr>
          <p:cNvSpPr txBox="1">
            <a:spLocks/>
          </p:cNvSpPr>
          <p:nvPr/>
        </p:nvSpPr>
        <p:spPr>
          <a:xfrm>
            <a:off x="8832175" y="2074484"/>
            <a:ext cx="2521625" cy="2162876"/>
          </a:xfrm>
          <a:prstGeom prst="rect">
            <a:avLst/>
          </a:prstGeom>
          <a:ln>
            <a:solidFill>
              <a:schemeClr val="accent1"/>
            </a:solidFill>
          </a:ln>
        </p:spPr>
        <p:txBody>
          <a:bodyPr vert="horz" lIns="144000" tIns="45720" rIns="5400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Som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mastitis</a:t>
            </a: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Fluktuation</a:t>
            </a:r>
          </a:p>
        </p:txBody>
      </p:sp>
      <p:sp>
        <p:nvSpPr>
          <p:cNvPr id="22" name="Pladsholder til indhold 2">
            <a:extLst>
              <a:ext uri="{FF2B5EF4-FFF2-40B4-BE49-F238E27FC236}">
                <a16:creationId xmlns:a16="http://schemas.microsoft.com/office/drawing/2014/main" xmlns="" id="{BEF40144-72FD-E64B-9141-7D6E70612AF8}"/>
              </a:ext>
            </a:extLst>
          </p:cNvPr>
          <p:cNvSpPr txBox="1">
            <a:spLocks/>
          </p:cNvSpPr>
          <p:nvPr/>
        </p:nvSpPr>
        <p:spPr>
          <a:xfrm>
            <a:off x="6166925" y="2088520"/>
            <a:ext cx="2521625" cy="2162876"/>
          </a:xfrm>
          <a:prstGeom prst="rect">
            <a:avLst/>
          </a:prstGeom>
          <a:ln>
            <a:solidFill>
              <a:schemeClr val="accent1"/>
            </a:solidFill>
          </a:ln>
        </p:spPr>
        <p:txBody>
          <a:bodyPr vert="horz" lIns="144000" tIns="45720" rIns="5400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Ofte </a:t>
            </a:r>
            <a:r>
              <a:rPr kumimoji="0" lang="da-DK" sz="1800" b="0" i="0" u="none" strike="noStrike" kern="1200" cap="none" spc="0" normalizeH="0" baseline="0" noProof="0" dirty="0" err="1">
                <a:ln>
                  <a:noFill/>
                </a:ln>
                <a:solidFill>
                  <a:prstClr val="black"/>
                </a:solidFill>
                <a:effectLst/>
                <a:uLnTx/>
                <a:uFillTx/>
                <a:latin typeface="Calibri" panose="020F0502020204030204"/>
                <a:ea typeface="+mn-ea"/>
                <a:cs typeface="+mn-cs"/>
              </a:rPr>
              <a:t>syst</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symptomer og påvirket almentilstand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800" b="0" i="0" u="none" strike="noStrike" kern="1200" cap="none" spc="0" normalizeH="0" baseline="0" noProof="0" dirty="0" err="1">
                <a:ln>
                  <a:noFill/>
                </a:ln>
                <a:solidFill>
                  <a:prstClr val="black"/>
                </a:solidFill>
                <a:effectLst/>
                <a:uLnTx/>
                <a:uFillTx/>
                <a:latin typeface="Calibri" panose="020F0502020204030204"/>
                <a:ea typeface="+mn-ea"/>
                <a:cs typeface="+mn-cs"/>
              </a:rPr>
              <a:t>Temp</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&gt;38,5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800" b="0" i="0" u="none" strike="noStrike" kern="1200" cap="none" spc="0" normalizeH="0" baseline="0" noProof="0" dirty="0" err="1">
                <a:ln>
                  <a:noFill/>
                </a:ln>
                <a:solidFill>
                  <a:prstClr val="black"/>
                </a:solidFill>
                <a:effectLst/>
                <a:uLnTx/>
                <a:uFillTx/>
                <a:latin typeface="Calibri" panose="020F0502020204030204"/>
                <a:ea typeface="+mn-ea"/>
                <a:cs typeface="+mn-cs"/>
              </a:rPr>
              <a:t>Evt</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glandler i </a:t>
            </a:r>
            <a:r>
              <a:rPr kumimoji="0" lang="da-DK" sz="1800" b="0" i="0" u="none" strike="noStrike" kern="1200" cap="none" spc="0" normalizeH="0" baseline="0" noProof="0" dirty="0" err="1">
                <a:ln>
                  <a:noFill/>
                </a:ln>
                <a:solidFill>
                  <a:prstClr val="black"/>
                </a:solidFill>
                <a:effectLst/>
                <a:uLnTx/>
                <a:uFillTx/>
                <a:latin typeface="Calibri" panose="020F0502020204030204"/>
                <a:ea typeface="+mn-ea"/>
                <a:cs typeface="+mn-cs"/>
              </a:rPr>
              <a:t>aksillen</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og røde striber til armhulen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Sår på papillen øger sandsynligheden</a:t>
            </a:r>
          </a:p>
        </p:txBody>
      </p:sp>
      <p:sp>
        <p:nvSpPr>
          <p:cNvPr id="23" name="Pladsholder til indhold 2">
            <a:extLst>
              <a:ext uri="{FF2B5EF4-FFF2-40B4-BE49-F238E27FC236}">
                <a16:creationId xmlns:a16="http://schemas.microsoft.com/office/drawing/2014/main" xmlns="" id="{35284C40-F964-C546-91F1-25F6DF3B37D4}"/>
              </a:ext>
            </a:extLst>
          </p:cNvPr>
          <p:cNvSpPr txBox="1">
            <a:spLocks/>
          </p:cNvSpPr>
          <p:nvPr/>
        </p:nvSpPr>
        <p:spPr>
          <a:xfrm>
            <a:off x="3501188" y="2088520"/>
            <a:ext cx="2521625" cy="2162876"/>
          </a:xfrm>
          <a:prstGeom prst="rect">
            <a:avLst/>
          </a:prstGeom>
          <a:ln>
            <a:solidFill>
              <a:schemeClr val="accent1"/>
            </a:solidFill>
          </a:ln>
        </p:spPr>
        <p:txBody>
          <a:bodyPr vert="horz" lIns="144000" tIns="45720" rIns="5400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Intens ømhed, rødme, varme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Temp</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&gt;38,5</a:t>
            </a:r>
          </a:p>
        </p:txBody>
      </p:sp>
      <p:sp>
        <p:nvSpPr>
          <p:cNvPr id="24" name="Pladsholder til indhold 2">
            <a:extLst>
              <a:ext uri="{FF2B5EF4-FFF2-40B4-BE49-F238E27FC236}">
                <a16:creationId xmlns:a16="http://schemas.microsoft.com/office/drawing/2014/main" xmlns="" id="{951990E9-E55B-774A-B2CA-FCBB38E757E5}"/>
              </a:ext>
            </a:extLst>
          </p:cNvPr>
          <p:cNvSpPr txBox="1">
            <a:spLocks/>
          </p:cNvSpPr>
          <p:nvPr/>
        </p:nvSpPr>
        <p:spPr>
          <a:xfrm>
            <a:off x="8833305" y="803657"/>
            <a:ext cx="2519363" cy="67133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Mamma absces</a:t>
            </a:r>
          </a:p>
        </p:txBody>
      </p:sp>
      <p:sp>
        <p:nvSpPr>
          <p:cNvPr id="25" name="Pil ned 24">
            <a:extLst>
              <a:ext uri="{FF2B5EF4-FFF2-40B4-BE49-F238E27FC236}">
                <a16:creationId xmlns:a16="http://schemas.microsoft.com/office/drawing/2014/main" xmlns="" id="{0EC859D3-40A1-EA4F-B4C3-7DFDCA9159D7}"/>
              </a:ext>
            </a:extLst>
          </p:cNvPr>
          <p:cNvSpPr/>
          <p:nvPr/>
        </p:nvSpPr>
        <p:spPr>
          <a:xfrm>
            <a:off x="9087057" y="4254000"/>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Pil ned 25">
            <a:extLst>
              <a:ext uri="{FF2B5EF4-FFF2-40B4-BE49-F238E27FC236}">
                <a16:creationId xmlns:a16="http://schemas.microsoft.com/office/drawing/2014/main" xmlns="" id="{DA4441A6-79A5-6346-B82B-C9A8791C67CF}"/>
              </a:ext>
            </a:extLst>
          </p:cNvPr>
          <p:cNvSpPr/>
          <p:nvPr/>
        </p:nvSpPr>
        <p:spPr>
          <a:xfrm>
            <a:off x="6812305" y="4274802"/>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Pil ned 27">
            <a:extLst>
              <a:ext uri="{FF2B5EF4-FFF2-40B4-BE49-F238E27FC236}">
                <a16:creationId xmlns:a16="http://schemas.microsoft.com/office/drawing/2014/main" xmlns="" id="{FABEA9A8-0BCB-7B49-9D23-C153A27CF371}"/>
              </a:ext>
            </a:extLst>
          </p:cNvPr>
          <p:cNvSpPr/>
          <p:nvPr/>
        </p:nvSpPr>
        <p:spPr>
          <a:xfrm>
            <a:off x="10600715" y="4260394"/>
            <a:ext cx="484632" cy="1835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Pladsholder til indhold 2">
            <a:extLst>
              <a:ext uri="{FF2B5EF4-FFF2-40B4-BE49-F238E27FC236}">
                <a16:creationId xmlns:a16="http://schemas.microsoft.com/office/drawing/2014/main" xmlns="" id="{7892B99E-F049-8743-BFC5-0496EDBEFF93}"/>
              </a:ext>
            </a:extLst>
          </p:cNvPr>
          <p:cNvSpPr txBox="1">
            <a:spLocks/>
          </p:cNvSpPr>
          <p:nvPr/>
        </p:nvSpPr>
        <p:spPr>
          <a:xfrm>
            <a:off x="8833305" y="6096097"/>
            <a:ext cx="2519363" cy="671332"/>
          </a:xfrm>
          <a:prstGeom prst="rect">
            <a:avLst/>
          </a:prstGeom>
          <a:ln>
            <a:solidFill>
              <a:schemeClr val="accent1"/>
            </a:solidFill>
          </a:ln>
        </p:spPr>
        <p:txBody>
          <a:bodyPr vert="horz" lIns="91440" tIns="108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UL</a:t>
            </a:r>
          </a:p>
        </p:txBody>
      </p:sp>
      <p:sp>
        <p:nvSpPr>
          <p:cNvPr id="2" name="Pladsholder til sidefod 1">
            <a:extLst>
              <a:ext uri="{FF2B5EF4-FFF2-40B4-BE49-F238E27FC236}">
                <a16:creationId xmlns:a16="http://schemas.microsoft.com/office/drawing/2014/main" xmlns="" id="{FCE76106-9A89-4FE6-8C58-C4E230D4EEF4}"/>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248500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CAD03FBA-741A-E842-BEDF-6B937795DF49}"/>
              </a:ext>
            </a:extLst>
          </p:cNvPr>
          <p:cNvSpPr>
            <a:spLocks noGrp="1"/>
          </p:cNvSpPr>
          <p:nvPr>
            <p:ph idx="1"/>
          </p:nvPr>
        </p:nvSpPr>
        <p:spPr>
          <a:xfrm>
            <a:off x="835938" y="795637"/>
            <a:ext cx="2521625" cy="671332"/>
          </a:xfrm>
          <a:ln>
            <a:solidFill>
              <a:schemeClr val="accent1"/>
            </a:solidFill>
          </a:ln>
        </p:spPr>
        <p:txBody>
          <a:bodyPr anchor="ctr"/>
          <a:lstStyle/>
          <a:p>
            <a:pPr marL="0" indent="0" algn="ctr">
              <a:buNone/>
            </a:pPr>
            <a:r>
              <a:rPr lang="da-DK" dirty="0"/>
              <a:t>Mælkestase</a:t>
            </a:r>
          </a:p>
        </p:txBody>
      </p:sp>
      <p:sp>
        <p:nvSpPr>
          <p:cNvPr id="7" name="Pladsholder til indhold 2">
            <a:extLst>
              <a:ext uri="{FF2B5EF4-FFF2-40B4-BE49-F238E27FC236}">
                <a16:creationId xmlns:a16="http://schemas.microsoft.com/office/drawing/2014/main" xmlns="" id="{A411CF54-B92C-ED43-B95F-B23F36591E30}"/>
              </a:ext>
            </a:extLst>
          </p:cNvPr>
          <p:cNvSpPr txBox="1">
            <a:spLocks/>
          </p:cNvSpPr>
          <p:nvPr/>
        </p:nvSpPr>
        <p:spPr>
          <a:xfrm>
            <a:off x="3501188" y="803657"/>
            <a:ext cx="2521625" cy="671332"/>
          </a:xfrm>
          <a:prstGeom prst="rect">
            <a:avLst/>
          </a:prstGeom>
          <a:ln>
            <a:solidFill>
              <a:schemeClr val="accent1"/>
            </a:solid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Non-infektiøs </a:t>
            </a: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mastit</a:t>
            </a:r>
            <a:endPar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Pladsholder til indhold 2">
            <a:extLst>
              <a:ext uri="{FF2B5EF4-FFF2-40B4-BE49-F238E27FC236}">
                <a16:creationId xmlns:a16="http://schemas.microsoft.com/office/drawing/2014/main" xmlns="" id="{41308076-E21E-B24F-A9A4-6B15F1B92B7E}"/>
              </a:ext>
            </a:extLst>
          </p:cNvPr>
          <p:cNvSpPr txBox="1">
            <a:spLocks/>
          </p:cNvSpPr>
          <p:nvPr/>
        </p:nvSpPr>
        <p:spPr>
          <a:xfrm>
            <a:off x="6166438" y="803657"/>
            <a:ext cx="2519363" cy="67133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Infektøs</a:t>
            </a: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800" b="0" i="0" u="none" strike="noStrike" kern="1200" cap="none" spc="0" normalizeH="0" baseline="0" noProof="0" dirty="0" err="1">
                <a:ln>
                  <a:noFill/>
                </a:ln>
                <a:solidFill>
                  <a:prstClr val="black"/>
                </a:solidFill>
                <a:effectLst/>
                <a:uLnTx/>
                <a:uFillTx/>
                <a:latin typeface="Calibri" panose="020F0502020204030204"/>
                <a:ea typeface="+mn-ea"/>
                <a:cs typeface="+mn-cs"/>
              </a:rPr>
              <a:t>mastit</a:t>
            </a:r>
            <a:endPar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Pil ned 15">
            <a:extLst>
              <a:ext uri="{FF2B5EF4-FFF2-40B4-BE49-F238E27FC236}">
                <a16:creationId xmlns:a16="http://schemas.microsoft.com/office/drawing/2014/main" xmlns="" id="{B996BFFD-01FF-A54D-8930-31AF9C7478DF}"/>
              </a:ext>
            </a:extLst>
          </p:cNvPr>
          <p:cNvSpPr/>
          <p:nvPr/>
        </p:nvSpPr>
        <p:spPr>
          <a:xfrm>
            <a:off x="1854434" y="1483609"/>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l ned 16">
            <a:extLst>
              <a:ext uri="{FF2B5EF4-FFF2-40B4-BE49-F238E27FC236}">
                <a16:creationId xmlns:a16="http://schemas.microsoft.com/office/drawing/2014/main" xmlns="" id="{67AE3463-35ED-F647-AF30-C7FD1F869717}"/>
              </a:ext>
            </a:extLst>
          </p:cNvPr>
          <p:cNvSpPr/>
          <p:nvPr/>
        </p:nvSpPr>
        <p:spPr>
          <a:xfrm>
            <a:off x="7670052" y="1488521"/>
            <a:ext cx="484632" cy="2005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Pil ned 17">
            <a:extLst>
              <a:ext uri="{FF2B5EF4-FFF2-40B4-BE49-F238E27FC236}">
                <a16:creationId xmlns:a16="http://schemas.microsoft.com/office/drawing/2014/main" xmlns="" id="{4198D8B6-9ED6-A14D-B173-30119EB6FE67}"/>
              </a:ext>
            </a:extLst>
          </p:cNvPr>
          <p:cNvSpPr/>
          <p:nvPr/>
        </p:nvSpPr>
        <p:spPr>
          <a:xfrm>
            <a:off x="4519684" y="1491629"/>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ladsholder til indhold 2">
            <a:extLst>
              <a:ext uri="{FF2B5EF4-FFF2-40B4-BE49-F238E27FC236}">
                <a16:creationId xmlns:a16="http://schemas.microsoft.com/office/drawing/2014/main" xmlns="" id="{92A34FDE-212D-0D4F-A06B-D5D98CB03B6F}"/>
              </a:ext>
            </a:extLst>
          </p:cNvPr>
          <p:cNvSpPr txBox="1">
            <a:spLocks/>
          </p:cNvSpPr>
          <p:nvPr/>
        </p:nvSpPr>
        <p:spPr>
          <a:xfrm>
            <a:off x="835938" y="1814571"/>
            <a:ext cx="10515600" cy="1679181"/>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Brysttømning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inkl</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amning hver 2.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Paracetamol</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/NSAID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Varme/is</a:t>
            </a:r>
          </a:p>
        </p:txBody>
      </p:sp>
      <p:sp>
        <p:nvSpPr>
          <p:cNvPr id="20" name="Pil ned 19">
            <a:extLst>
              <a:ext uri="{FF2B5EF4-FFF2-40B4-BE49-F238E27FC236}">
                <a16:creationId xmlns:a16="http://schemas.microsoft.com/office/drawing/2014/main" xmlns="" id="{602E4632-6468-234B-8758-EE44387127A0}"/>
              </a:ext>
            </a:extLst>
          </p:cNvPr>
          <p:cNvSpPr/>
          <p:nvPr/>
        </p:nvSpPr>
        <p:spPr>
          <a:xfrm>
            <a:off x="9850670" y="1491628"/>
            <a:ext cx="484632" cy="2002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Pladsholder til indhold 2">
            <a:extLst>
              <a:ext uri="{FF2B5EF4-FFF2-40B4-BE49-F238E27FC236}">
                <a16:creationId xmlns:a16="http://schemas.microsoft.com/office/drawing/2014/main" xmlns="" id="{14733AAA-57B6-F347-9B1B-7EF5486905EC}"/>
              </a:ext>
            </a:extLst>
          </p:cNvPr>
          <p:cNvSpPr txBox="1">
            <a:spLocks/>
          </p:cNvSpPr>
          <p:nvPr/>
        </p:nvSpPr>
        <p:spPr>
          <a:xfrm>
            <a:off x="6165308" y="3502369"/>
            <a:ext cx="5186230" cy="1694962"/>
          </a:xfrm>
          <a:prstGeom prst="rect">
            <a:avLst/>
          </a:prstGeom>
          <a:ln>
            <a:solidFill>
              <a:schemeClr val="accent1"/>
            </a:solidFill>
          </a:ln>
        </p:spPr>
        <p:txBody>
          <a:bodyPr vert="horz" lIns="144000" tIns="108000" rIns="5400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Empirisk </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dicloxacillin</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flucloxacillin</a:t>
            </a: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1 g x 4, justeres efter dyrkningssvar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Lactobaciller</a:t>
            </a: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Pladsholder til indhold 2">
            <a:extLst>
              <a:ext uri="{FF2B5EF4-FFF2-40B4-BE49-F238E27FC236}">
                <a16:creationId xmlns:a16="http://schemas.microsoft.com/office/drawing/2014/main" xmlns="" id="{951990E9-E55B-774A-B2CA-FCBB38E757E5}"/>
              </a:ext>
            </a:extLst>
          </p:cNvPr>
          <p:cNvSpPr txBox="1">
            <a:spLocks/>
          </p:cNvSpPr>
          <p:nvPr/>
        </p:nvSpPr>
        <p:spPr>
          <a:xfrm>
            <a:off x="8833305" y="803657"/>
            <a:ext cx="2519363" cy="671332"/>
          </a:xfrm>
          <a:prstGeom prst="rect">
            <a:avLst/>
          </a:prstGeom>
          <a:ln>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Mamma absces</a:t>
            </a:r>
          </a:p>
        </p:txBody>
      </p:sp>
      <p:sp>
        <p:nvSpPr>
          <p:cNvPr id="25" name="Pil ned 24">
            <a:extLst>
              <a:ext uri="{FF2B5EF4-FFF2-40B4-BE49-F238E27FC236}">
                <a16:creationId xmlns:a16="http://schemas.microsoft.com/office/drawing/2014/main" xmlns="" id="{0EC859D3-40A1-EA4F-B4C3-7DFDCA9159D7}"/>
              </a:ext>
            </a:extLst>
          </p:cNvPr>
          <p:cNvSpPr/>
          <p:nvPr/>
        </p:nvSpPr>
        <p:spPr>
          <a:xfrm>
            <a:off x="9123236" y="1483608"/>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Pil ned 25">
            <a:extLst>
              <a:ext uri="{FF2B5EF4-FFF2-40B4-BE49-F238E27FC236}">
                <a16:creationId xmlns:a16="http://schemas.microsoft.com/office/drawing/2014/main" xmlns="" id="{DA4441A6-79A5-6346-B82B-C9A8791C67CF}"/>
              </a:ext>
            </a:extLst>
          </p:cNvPr>
          <p:cNvSpPr/>
          <p:nvPr/>
        </p:nvSpPr>
        <p:spPr>
          <a:xfrm>
            <a:off x="6700302" y="1491628"/>
            <a:ext cx="484632"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Pil ned 27">
            <a:extLst>
              <a:ext uri="{FF2B5EF4-FFF2-40B4-BE49-F238E27FC236}">
                <a16:creationId xmlns:a16="http://schemas.microsoft.com/office/drawing/2014/main" xmlns="" id="{FABEA9A8-0BCB-7B49-9D23-C153A27CF371}"/>
              </a:ext>
            </a:extLst>
          </p:cNvPr>
          <p:cNvSpPr/>
          <p:nvPr/>
        </p:nvSpPr>
        <p:spPr>
          <a:xfrm>
            <a:off x="10578104" y="1491628"/>
            <a:ext cx="484632" cy="3705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Pladsholder til indhold 2">
            <a:extLst>
              <a:ext uri="{FF2B5EF4-FFF2-40B4-BE49-F238E27FC236}">
                <a16:creationId xmlns:a16="http://schemas.microsoft.com/office/drawing/2014/main" xmlns="" id="{7892B99E-F049-8743-BFC5-0496EDBEFF93}"/>
              </a:ext>
            </a:extLst>
          </p:cNvPr>
          <p:cNvSpPr txBox="1">
            <a:spLocks/>
          </p:cNvSpPr>
          <p:nvPr/>
        </p:nvSpPr>
        <p:spPr>
          <a:xfrm>
            <a:off x="8833305" y="5197331"/>
            <a:ext cx="2519363" cy="1462995"/>
          </a:xfrm>
          <a:prstGeom prst="rect">
            <a:avLst/>
          </a:prstGeom>
          <a:ln>
            <a:solidFill>
              <a:schemeClr val="accent1"/>
            </a:solidFill>
          </a:ln>
        </p:spPr>
        <p:txBody>
          <a:bodyPr vert="horz" lIns="91440" tIns="108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rPr>
              <a:t>Drænage: nåleaspiration/ dræn/</a:t>
            </a:r>
            <a:r>
              <a:rPr kumimoji="0" lang="da-DK" sz="2400" b="0" i="0" u="none" strike="noStrike" kern="1200" cap="none" spc="0" normalizeH="0" baseline="0" noProof="0" dirty="0" err="1">
                <a:ln>
                  <a:noFill/>
                </a:ln>
                <a:solidFill>
                  <a:prstClr val="black"/>
                </a:solidFill>
                <a:effectLst/>
                <a:uLnTx/>
                <a:uFillTx/>
                <a:latin typeface="Calibri" panose="020F0502020204030204"/>
                <a:ea typeface="+mn-ea"/>
                <a:cs typeface="+mn-cs"/>
              </a:rPr>
              <a:t>incision</a:t>
            </a:r>
            <a:endParaRPr kumimoji="0" lang="da-DK"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Pladsholder til sidefod 1">
            <a:extLst>
              <a:ext uri="{FF2B5EF4-FFF2-40B4-BE49-F238E27FC236}">
                <a16:creationId xmlns:a16="http://schemas.microsoft.com/office/drawing/2014/main" xmlns="" id="{7F44A640-B525-4EAC-BD39-E36CF557895A}"/>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73630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A0F55-B421-7A4E-851C-82A6A96D29D1}"/>
              </a:ext>
            </a:extLst>
          </p:cNvPr>
          <p:cNvSpPr>
            <a:spLocks noGrp="1"/>
          </p:cNvSpPr>
          <p:nvPr>
            <p:ph type="title"/>
          </p:nvPr>
        </p:nvSpPr>
        <p:spPr/>
        <p:txBody>
          <a:bodyPr/>
          <a:lstStyle/>
          <a:p>
            <a:r>
              <a:rPr lang="da-DK" dirty="0"/>
              <a:t>Rekommandationer</a:t>
            </a:r>
            <a:br>
              <a:rPr lang="da-DK" dirty="0"/>
            </a:br>
            <a:endParaRPr lang="da-DK" dirty="0"/>
          </a:p>
        </p:txBody>
      </p:sp>
      <p:graphicFrame>
        <p:nvGraphicFramePr>
          <p:cNvPr id="6" name="Table 5">
            <a:extLst>
              <a:ext uri="{FF2B5EF4-FFF2-40B4-BE49-F238E27FC236}">
                <a16:creationId xmlns:a16="http://schemas.microsoft.com/office/drawing/2014/main" xmlns="" id="{B62FDC2E-74D3-5241-AE10-50FA2AA17082}"/>
              </a:ext>
            </a:extLst>
          </p:cNvPr>
          <p:cNvGraphicFramePr>
            <a:graphicFrameLocks noGrp="1"/>
          </p:cNvGraphicFramePr>
          <p:nvPr/>
        </p:nvGraphicFramePr>
        <p:xfrm>
          <a:off x="838200" y="1839075"/>
          <a:ext cx="10515600" cy="4500076"/>
        </p:xfrm>
        <a:graphic>
          <a:graphicData uri="http://schemas.openxmlformats.org/drawingml/2006/table">
            <a:tbl>
              <a:tblPr firstRow="1" firstCol="1" bandRow="1">
                <a:tableStyleId>{5C22544A-7EE6-4342-B048-85BDC9FD1C3A}</a:tableStyleId>
              </a:tblPr>
              <a:tblGrid>
                <a:gridCol w="9022740">
                  <a:extLst>
                    <a:ext uri="{9D8B030D-6E8A-4147-A177-3AD203B41FA5}">
                      <a16:colId xmlns:a16="http://schemas.microsoft.com/office/drawing/2014/main" xmlns="" val="1111216825"/>
                    </a:ext>
                  </a:extLst>
                </a:gridCol>
                <a:gridCol w="1492860">
                  <a:extLst>
                    <a:ext uri="{9D8B030D-6E8A-4147-A177-3AD203B41FA5}">
                      <a16:colId xmlns:a16="http://schemas.microsoft.com/office/drawing/2014/main" xmlns="" val="3362715305"/>
                    </a:ext>
                  </a:extLst>
                </a:gridCol>
              </a:tblGrid>
              <a:tr h="480691">
                <a:tc>
                  <a:txBody>
                    <a:bodyPr/>
                    <a:lstStyle/>
                    <a:p>
                      <a:pPr>
                        <a:spcAft>
                          <a:spcPts val="0"/>
                        </a:spcAft>
                      </a:pPr>
                      <a:r>
                        <a:rPr lang="da-DK" sz="1200" dirty="0">
                          <a:effectLst/>
                        </a:rPr>
                        <a:t>Mastitis og mamma absces rekommandationer</a:t>
                      </a:r>
                    </a:p>
                    <a:p>
                      <a:pPr>
                        <a:spcAft>
                          <a:spcPts val="0"/>
                        </a:spcAft>
                      </a:pPr>
                      <a:endParaRPr lang="da-DK"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773259721"/>
                  </a:ext>
                </a:extLst>
              </a:tr>
              <a:tr h="520965">
                <a:tc>
                  <a:txBody>
                    <a:bodyPr/>
                    <a:lstStyle/>
                    <a:p>
                      <a:pPr>
                        <a:spcAft>
                          <a:spcPts val="0"/>
                        </a:spcAft>
                      </a:pPr>
                      <a:r>
                        <a:rPr lang="da-DK" sz="1200" dirty="0">
                          <a:effectLst/>
                        </a:rPr>
                        <a:t>Tømning af brystet anbefales ved både mælkestase, non-infektiøs og infektiøs </a:t>
                      </a:r>
                      <a:r>
                        <a:rPr lang="da-DK" sz="1200" dirty="0" err="1">
                          <a:effectLst/>
                        </a:rPr>
                        <a:t>mastitis</a:t>
                      </a:r>
                      <a:r>
                        <a:rPr lang="da-DK" sz="1200" dirty="0">
                          <a:effectLst/>
                        </a:rPr>
                        <a:t>.</a:t>
                      </a:r>
                      <a:endParaRPr lang="da-DK"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A</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725080554"/>
                  </a:ext>
                </a:extLst>
              </a:tr>
              <a:tr h="353640">
                <a:tc>
                  <a:txBody>
                    <a:bodyPr/>
                    <a:lstStyle/>
                    <a:p>
                      <a:pPr>
                        <a:spcAft>
                          <a:spcPts val="0"/>
                        </a:spcAft>
                      </a:pPr>
                      <a:r>
                        <a:rPr lang="da-DK" sz="1200">
                          <a:effectLst/>
                        </a:rPr>
                        <a:t>Terapeutisk brystmassage kan reducere smerte.</a:t>
                      </a:r>
                      <a:endParaRPr lang="da-DK"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B</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418475843"/>
                  </a:ext>
                </a:extLst>
              </a:tr>
              <a:tr h="353640">
                <a:tc>
                  <a:txBody>
                    <a:bodyPr/>
                    <a:lstStyle/>
                    <a:p>
                      <a:pPr>
                        <a:spcAft>
                          <a:spcPts val="0"/>
                        </a:spcAft>
                      </a:pPr>
                      <a:r>
                        <a:rPr lang="da-DK" sz="1200">
                          <a:effectLst/>
                        </a:rPr>
                        <a:t>Både varme og is kan virke smertelindrende.</a:t>
                      </a:r>
                      <a:endParaRPr lang="da-DK"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D</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452655381"/>
                  </a:ext>
                </a:extLst>
              </a:tr>
              <a:tr h="520965">
                <a:tc>
                  <a:txBody>
                    <a:bodyPr/>
                    <a:lstStyle/>
                    <a:p>
                      <a:pPr>
                        <a:spcAft>
                          <a:spcPts val="0"/>
                        </a:spcAft>
                      </a:pPr>
                      <a:r>
                        <a:rPr lang="da-DK" sz="1200">
                          <a:effectLst/>
                        </a:rPr>
                        <a:t>Smertestillende i form af paracetamol og/eller NSAID, kan fremme tømning af brystet.</a:t>
                      </a:r>
                      <a:endParaRPr lang="da-DK"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D</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683419773"/>
                  </a:ext>
                </a:extLst>
              </a:tr>
              <a:tr h="520965">
                <a:tc>
                  <a:txBody>
                    <a:bodyPr/>
                    <a:lstStyle/>
                    <a:p>
                      <a:pPr>
                        <a:spcAft>
                          <a:spcPts val="0"/>
                        </a:spcAft>
                      </a:pPr>
                      <a:r>
                        <a:rPr lang="da-DK" sz="1200" dirty="0">
                          <a:effectLst/>
                        </a:rPr>
                        <a:t>Antibiotika anbefales ved infektiøs (bakteriel) </a:t>
                      </a:r>
                      <a:r>
                        <a:rPr lang="da-DK" sz="1200" dirty="0" err="1">
                          <a:effectLst/>
                        </a:rPr>
                        <a:t>mastitis</a:t>
                      </a:r>
                      <a:r>
                        <a:rPr lang="da-DK" sz="1200" dirty="0">
                          <a:effectLst/>
                        </a:rPr>
                        <a:t> og mamma absces</a:t>
                      </a:r>
                    </a:p>
                    <a:p>
                      <a:pPr marL="342900" lvl="0" indent="-342900">
                        <a:spcAft>
                          <a:spcPts val="1050"/>
                        </a:spcAft>
                        <a:buFont typeface="Symbol" pitchFamily="2" charset="2"/>
                        <a:buChar char=""/>
                      </a:pPr>
                      <a:r>
                        <a:rPr lang="en-US" sz="1200" dirty="0">
                          <a:effectLst/>
                        </a:rPr>
                        <a:t>Dicloxacillin/flucloxacillin 1000 mg p.o./</a:t>
                      </a:r>
                      <a:r>
                        <a:rPr lang="en-US" sz="1200" dirty="0" err="1">
                          <a:effectLst/>
                        </a:rPr>
                        <a:t>i.v.</a:t>
                      </a:r>
                      <a:r>
                        <a:rPr lang="en-US" sz="1200" dirty="0">
                          <a:effectLst/>
                        </a:rPr>
                        <a:t> </a:t>
                      </a:r>
                      <a:r>
                        <a:rPr lang="en-US" sz="1200" dirty="0" err="1">
                          <a:effectLst/>
                        </a:rPr>
                        <a:t>hver</a:t>
                      </a:r>
                      <a:r>
                        <a:rPr lang="en-US" sz="1200" dirty="0">
                          <a:effectLst/>
                        </a:rPr>
                        <a:t> 6. time</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spcAft>
                          <a:spcPts val="0"/>
                        </a:spcAft>
                      </a:pPr>
                      <a:r>
                        <a:rPr lang="en-GB" sz="1200" dirty="0">
                          <a:effectLst/>
                        </a:rPr>
                        <a:t>A</a:t>
                      </a:r>
                      <a:endParaRPr lang="da-DK"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351998524"/>
                  </a:ext>
                </a:extLst>
              </a:tr>
              <a:tr h="520965">
                <a:tc>
                  <a:txBody>
                    <a:bodyPr/>
                    <a:lstStyle/>
                    <a:p>
                      <a:pPr>
                        <a:spcAft>
                          <a:spcPts val="0"/>
                        </a:spcAft>
                      </a:pPr>
                      <a:r>
                        <a:rPr lang="da-DK" sz="1200" dirty="0" err="1">
                          <a:effectLst/>
                        </a:rPr>
                        <a:t>Lactobacillus</a:t>
                      </a:r>
                      <a:r>
                        <a:rPr lang="da-DK" sz="1200" dirty="0">
                          <a:effectLst/>
                        </a:rPr>
                        <a:t> </a:t>
                      </a:r>
                      <a:r>
                        <a:rPr lang="da-DK" sz="1200" dirty="0" err="1">
                          <a:effectLst/>
                        </a:rPr>
                        <a:t>fermentum</a:t>
                      </a:r>
                      <a:r>
                        <a:rPr lang="da-DK" sz="1200" dirty="0">
                          <a:effectLst/>
                        </a:rPr>
                        <a:t> og -</a:t>
                      </a:r>
                      <a:r>
                        <a:rPr lang="da-DK" sz="1200" dirty="0" err="1">
                          <a:effectLst/>
                        </a:rPr>
                        <a:t>salivarius</a:t>
                      </a:r>
                      <a:r>
                        <a:rPr lang="da-DK" sz="1200" dirty="0">
                          <a:effectLst/>
                        </a:rPr>
                        <a:t> (</a:t>
                      </a:r>
                      <a:r>
                        <a:rPr lang="da-DK" sz="1200" dirty="0" err="1">
                          <a:effectLst/>
                        </a:rPr>
                        <a:t>obs</a:t>
                      </a:r>
                      <a:r>
                        <a:rPr lang="da-DK" sz="1200" dirty="0">
                          <a:effectLst/>
                        </a:rPr>
                        <a:t> kvalitet af </a:t>
                      </a:r>
                      <a:r>
                        <a:rPr lang="da-DK" sz="1200" dirty="0" err="1">
                          <a:effectLst/>
                        </a:rPr>
                        <a:t>lactobaciller</a:t>
                      </a:r>
                      <a:r>
                        <a:rPr lang="da-DK" sz="1200" dirty="0">
                          <a:effectLst/>
                        </a:rPr>
                        <a:t>) anbefales ved infektiøs (bakteriel) </a:t>
                      </a:r>
                      <a:r>
                        <a:rPr lang="da-DK" sz="1200" dirty="0" err="1">
                          <a:effectLst/>
                        </a:rPr>
                        <a:t>mastitis</a:t>
                      </a:r>
                      <a:r>
                        <a:rPr lang="da-DK" sz="1200" dirty="0">
                          <a:effectLst/>
                        </a:rPr>
                        <a:t>.</a:t>
                      </a:r>
                      <a:endParaRPr lang="da-DK"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A</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879363223"/>
                  </a:ext>
                </a:extLst>
              </a:tr>
              <a:tr h="520965">
                <a:tc>
                  <a:txBody>
                    <a:bodyPr/>
                    <a:lstStyle/>
                    <a:p>
                      <a:pPr>
                        <a:spcAft>
                          <a:spcPts val="0"/>
                        </a:spcAft>
                      </a:pPr>
                      <a:r>
                        <a:rPr lang="da-DK" sz="1200" dirty="0">
                          <a:effectLst/>
                        </a:rPr>
                        <a:t>Svampemidler anbefales ikke til behandling af </a:t>
                      </a:r>
                      <a:r>
                        <a:rPr lang="da-DK" sz="1200" dirty="0" err="1">
                          <a:effectLst/>
                        </a:rPr>
                        <a:t>mastitis</a:t>
                      </a:r>
                      <a:r>
                        <a:rPr lang="da-DK" sz="1200" dirty="0">
                          <a:effectLst/>
                        </a:rPr>
                        <a:t>, med mindre svampeinfektion er mikrobiologisk verificeret</a:t>
                      </a:r>
                      <a:endParaRPr lang="da-DK"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da-DK" sz="1200">
                          <a:effectLst/>
                        </a:rPr>
                        <a:t>B</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4661784"/>
                  </a:ext>
                </a:extLst>
              </a:tr>
              <a:tr h="353640">
                <a:tc>
                  <a:txBody>
                    <a:bodyPr/>
                    <a:lstStyle/>
                    <a:p>
                      <a:pPr>
                        <a:spcAft>
                          <a:spcPts val="0"/>
                        </a:spcAft>
                      </a:pPr>
                      <a:r>
                        <a:rPr lang="da-DK" sz="1200">
                          <a:effectLst/>
                        </a:rPr>
                        <a:t>Ultralydsvejledt nåleaspiration og skylning ved mammaabscess (evt dræn).</a:t>
                      </a:r>
                      <a:endParaRPr lang="da-DK"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da-DK" sz="1200">
                          <a:effectLst/>
                        </a:rPr>
                        <a:t>B</a:t>
                      </a:r>
                      <a:endParaRPr lang="da-DK"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45803233"/>
                  </a:ext>
                </a:extLst>
              </a:tr>
              <a:tr h="353640">
                <a:tc>
                  <a:txBody>
                    <a:bodyPr/>
                    <a:lstStyle/>
                    <a:p>
                      <a:pPr>
                        <a:spcAft>
                          <a:spcPts val="0"/>
                        </a:spcAft>
                      </a:pPr>
                      <a:r>
                        <a:rPr lang="da-DK" sz="1200">
                          <a:effectLst/>
                        </a:rPr>
                        <a:t>Ved abscesser &gt;3 cm i diameter, kan kirurgisk incision overvejes</a:t>
                      </a:r>
                      <a:endParaRPr lang="da-DK"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da-DK" sz="1200" dirty="0">
                          <a:effectLst/>
                        </a:rPr>
                        <a:t>C</a:t>
                      </a:r>
                      <a:endParaRPr lang="da-DK"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727540135"/>
                  </a:ext>
                </a:extLst>
              </a:tr>
            </a:tbl>
          </a:graphicData>
        </a:graphic>
      </p:graphicFrame>
      <p:sp>
        <p:nvSpPr>
          <p:cNvPr id="3" name="Pladsholder til sidefod 2">
            <a:extLst>
              <a:ext uri="{FF2B5EF4-FFF2-40B4-BE49-F238E27FC236}">
                <a16:creationId xmlns:a16="http://schemas.microsoft.com/office/drawing/2014/main" xmlns="" id="{8C41B3C5-90D4-4773-8B4F-551A12A6FCB9}"/>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37103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BFC32D-F348-42B6-8AB7-1AF97803BE1A}"/>
              </a:ext>
            </a:extLst>
          </p:cNvPr>
          <p:cNvSpPr>
            <a:spLocks noGrp="1"/>
          </p:cNvSpPr>
          <p:nvPr>
            <p:ph type="ctrTitle"/>
          </p:nvPr>
        </p:nvSpPr>
        <p:spPr/>
        <p:txBody>
          <a:bodyPr/>
          <a:lstStyle/>
          <a:p>
            <a:r>
              <a:rPr lang="en-US" dirty="0"/>
              <a:t>Endometritis</a:t>
            </a:r>
            <a:endParaRPr lang="da-DK" dirty="0"/>
          </a:p>
        </p:txBody>
      </p:sp>
      <p:sp>
        <p:nvSpPr>
          <p:cNvPr id="3" name="Undertitel 2">
            <a:extLst>
              <a:ext uri="{FF2B5EF4-FFF2-40B4-BE49-F238E27FC236}">
                <a16:creationId xmlns:a16="http://schemas.microsoft.com/office/drawing/2014/main" xmlns="" id="{702262CA-7738-408B-82E4-934DD418917C}"/>
              </a:ext>
            </a:extLst>
          </p:cNvPr>
          <p:cNvSpPr>
            <a:spLocks noGrp="1"/>
          </p:cNvSpPr>
          <p:nvPr>
            <p:ph type="subTitle" idx="1"/>
          </p:nvPr>
        </p:nvSpPr>
        <p:spPr/>
        <p:txBody>
          <a:bodyPr/>
          <a:lstStyle/>
          <a:p>
            <a:r>
              <a:rPr lang="en-US" dirty="0" err="1"/>
              <a:t>Puerperale</a:t>
            </a:r>
            <a:r>
              <a:rPr lang="en-US" dirty="0"/>
              <a:t> </a:t>
            </a:r>
            <a:r>
              <a:rPr lang="en-US" dirty="0" err="1"/>
              <a:t>infektioner</a:t>
            </a:r>
            <a:endParaRPr lang="da-DK" dirty="0"/>
          </a:p>
        </p:txBody>
      </p:sp>
    </p:spTree>
    <p:extLst>
      <p:ext uri="{BB962C8B-B14F-4D97-AF65-F5344CB8AC3E}">
        <p14:creationId xmlns:p14="http://schemas.microsoft.com/office/powerpoint/2010/main" val="399378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0B557D-792F-47C6-9531-7E6150B6475F}"/>
              </a:ext>
            </a:extLst>
          </p:cNvPr>
          <p:cNvSpPr>
            <a:spLocks noGrp="1"/>
          </p:cNvSpPr>
          <p:nvPr>
            <p:ph type="title"/>
          </p:nvPr>
        </p:nvSpPr>
        <p:spPr/>
        <p:txBody>
          <a:bodyPr/>
          <a:lstStyle/>
          <a:p>
            <a:r>
              <a:rPr lang="en-US" dirty="0" err="1"/>
              <a:t>Symptomer</a:t>
            </a:r>
            <a:endParaRPr lang="da-DK" dirty="0"/>
          </a:p>
        </p:txBody>
      </p:sp>
      <p:sp>
        <p:nvSpPr>
          <p:cNvPr id="3" name="Pladsholder til indhold 2">
            <a:extLst>
              <a:ext uri="{FF2B5EF4-FFF2-40B4-BE49-F238E27FC236}">
                <a16:creationId xmlns:a16="http://schemas.microsoft.com/office/drawing/2014/main" xmlns="" id="{66E6F81F-8652-4F19-86F9-AA336875C743}"/>
              </a:ext>
            </a:extLst>
          </p:cNvPr>
          <p:cNvSpPr>
            <a:spLocks noGrp="1"/>
          </p:cNvSpPr>
          <p:nvPr>
            <p:ph idx="1"/>
          </p:nvPr>
        </p:nvSpPr>
        <p:spPr/>
        <p:txBody>
          <a:bodyPr/>
          <a:lstStyle/>
          <a:p>
            <a:r>
              <a:rPr lang="en-US" dirty="0" err="1"/>
              <a:t>Feber</a:t>
            </a:r>
            <a:r>
              <a:rPr lang="en-US" dirty="0"/>
              <a:t> (tp. &gt; 38)</a:t>
            </a:r>
          </a:p>
          <a:p>
            <a:r>
              <a:rPr lang="en-US" dirty="0" err="1"/>
              <a:t>Smerter</a:t>
            </a:r>
            <a:r>
              <a:rPr lang="en-US" dirty="0"/>
              <a:t> over uterus</a:t>
            </a:r>
          </a:p>
          <a:p>
            <a:r>
              <a:rPr lang="en-US" dirty="0" err="1"/>
              <a:t>Ildelugtende</a:t>
            </a:r>
            <a:r>
              <a:rPr lang="en-US" dirty="0"/>
              <a:t> flour </a:t>
            </a:r>
            <a:r>
              <a:rPr lang="en-US" dirty="0" err="1"/>
              <a:t>eller</a:t>
            </a:r>
            <a:r>
              <a:rPr lang="en-US" dirty="0"/>
              <a:t> </a:t>
            </a:r>
            <a:r>
              <a:rPr lang="en-US" dirty="0" err="1"/>
              <a:t>lokkier</a:t>
            </a:r>
            <a:endParaRPr lang="da-DK" dirty="0"/>
          </a:p>
        </p:txBody>
      </p:sp>
      <p:sp>
        <p:nvSpPr>
          <p:cNvPr id="4" name="Pladsholder til sidefod 3">
            <a:extLst>
              <a:ext uri="{FF2B5EF4-FFF2-40B4-BE49-F238E27FC236}">
                <a16:creationId xmlns:a16="http://schemas.microsoft.com/office/drawing/2014/main" xmlns="" id="{A43BEE7E-C9BB-4FA1-82F5-3CFEDA4A0EAB}"/>
              </a:ext>
            </a:extLst>
          </p:cNvPr>
          <p:cNvSpPr>
            <a:spLocks noGrp="1"/>
          </p:cNvSpPr>
          <p:nvPr>
            <p:ph type="ftr" sz="quarter" idx="11"/>
          </p:nvPr>
        </p:nvSpPr>
        <p:spPr/>
        <p:txBody>
          <a:bodyPr/>
          <a:lstStyle/>
          <a:p>
            <a:r>
              <a:rPr lang="en-US"/>
              <a:t>Puerperale infektioner 2020</a:t>
            </a:r>
            <a:endParaRPr lang="en-US" dirty="0"/>
          </a:p>
        </p:txBody>
      </p:sp>
    </p:spTree>
    <p:extLst>
      <p:ext uri="{BB962C8B-B14F-4D97-AF65-F5344CB8AC3E}">
        <p14:creationId xmlns:p14="http://schemas.microsoft.com/office/powerpoint/2010/main" val="229556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6AE70D-C4E2-4D83-A04D-D3D86D1BF628}"/>
              </a:ext>
            </a:extLst>
          </p:cNvPr>
          <p:cNvSpPr>
            <a:spLocks noGrp="1"/>
          </p:cNvSpPr>
          <p:nvPr>
            <p:ph type="title"/>
          </p:nvPr>
        </p:nvSpPr>
        <p:spPr/>
        <p:txBody>
          <a:bodyPr/>
          <a:lstStyle/>
          <a:p>
            <a:r>
              <a:rPr lang="da-DK" dirty="0"/>
              <a:t>Forekomst og ætiologi</a:t>
            </a:r>
          </a:p>
        </p:txBody>
      </p:sp>
      <p:sp>
        <p:nvSpPr>
          <p:cNvPr id="3" name="Pladsholder til indhold 2">
            <a:extLst>
              <a:ext uri="{FF2B5EF4-FFF2-40B4-BE49-F238E27FC236}">
                <a16:creationId xmlns:a16="http://schemas.microsoft.com/office/drawing/2014/main" xmlns="" id="{37CC9FA8-B836-498E-94B1-A6759B31CAE2}"/>
              </a:ext>
            </a:extLst>
          </p:cNvPr>
          <p:cNvSpPr>
            <a:spLocks noGrp="1"/>
          </p:cNvSpPr>
          <p:nvPr>
            <p:ph idx="1"/>
          </p:nvPr>
        </p:nvSpPr>
        <p:spPr/>
        <p:txBody>
          <a:bodyPr/>
          <a:lstStyle/>
          <a:p>
            <a:r>
              <a:rPr lang="da-DK" dirty="0"/>
              <a:t>2 % af alle fødsler</a:t>
            </a:r>
          </a:p>
          <a:p>
            <a:r>
              <a:rPr lang="da-DK" dirty="0" err="1"/>
              <a:t>Ascenderende</a:t>
            </a:r>
            <a:r>
              <a:rPr lang="da-DK" dirty="0"/>
              <a:t> bakterier fra vagina</a:t>
            </a:r>
          </a:p>
        </p:txBody>
      </p:sp>
      <p:sp>
        <p:nvSpPr>
          <p:cNvPr id="4" name="Pladsholder til sidefod 3">
            <a:extLst>
              <a:ext uri="{FF2B5EF4-FFF2-40B4-BE49-F238E27FC236}">
                <a16:creationId xmlns:a16="http://schemas.microsoft.com/office/drawing/2014/main" xmlns="" id="{A7DABDC4-D14A-4F5D-AD5A-9481D1350B09}"/>
              </a:ext>
            </a:extLst>
          </p:cNvPr>
          <p:cNvSpPr>
            <a:spLocks noGrp="1"/>
          </p:cNvSpPr>
          <p:nvPr>
            <p:ph type="ftr" sz="quarter" idx="11"/>
          </p:nvPr>
        </p:nvSpPr>
        <p:spPr/>
        <p:txBody>
          <a:bodyPr/>
          <a:lstStyle/>
          <a:p>
            <a:r>
              <a:rPr lang="en-US"/>
              <a:t>Puerperale infektioner 2020</a:t>
            </a:r>
            <a:endParaRPr lang="en-US" dirty="0"/>
          </a:p>
        </p:txBody>
      </p:sp>
    </p:spTree>
    <p:extLst>
      <p:ext uri="{BB962C8B-B14F-4D97-AF65-F5344CB8AC3E}">
        <p14:creationId xmlns:p14="http://schemas.microsoft.com/office/powerpoint/2010/main" val="366515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DDFFEF-4423-4917-9F2D-B805569A5CA1}"/>
              </a:ext>
            </a:extLst>
          </p:cNvPr>
          <p:cNvSpPr>
            <a:spLocks noGrp="1"/>
          </p:cNvSpPr>
          <p:nvPr>
            <p:ph type="title"/>
          </p:nvPr>
        </p:nvSpPr>
        <p:spPr/>
        <p:txBody>
          <a:bodyPr/>
          <a:lstStyle/>
          <a:p>
            <a:r>
              <a:rPr lang="da-DK" dirty="0"/>
              <a:t>Risikofaktorer</a:t>
            </a:r>
          </a:p>
        </p:txBody>
      </p:sp>
      <p:sp>
        <p:nvSpPr>
          <p:cNvPr id="3" name="Pladsholder til indhold 2">
            <a:extLst>
              <a:ext uri="{FF2B5EF4-FFF2-40B4-BE49-F238E27FC236}">
                <a16:creationId xmlns:a16="http://schemas.microsoft.com/office/drawing/2014/main" xmlns="" id="{D6B75878-C4AA-482E-8730-6A9DE5F8C34F}"/>
              </a:ext>
            </a:extLst>
          </p:cNvPr>
          <p:cNvSpPr>
            <a:spLocks noGrp="1"/>
          </p:cNvSpPr>
          <p:nvPr>
            <p:ph idx="1"/>
          </p:nvPr>
        </p:nvSpPr>
        <p:spPr/>
        <p:txBody>
          <a:bodyPr numCol="2">
            <a:normAutofit/>
          </a:bodyPr>
          <a:lstStyle/>
          <a:p>
            <a:r>
              <a:rPr lang="da-DK" dirty="0" err="1"/>
              <a:t>Maternelle</a:t>
            </a:r>
            <a:r>
              <a:rPr lang="da-DK" dirty="0"/>
              <a:t>: </a:t>
            </a:r>
          </a:p>
          <a:p>
            <a:pPr lvl="1"/>
            <a:r>
              <a:rPr lang="da-DK" dirty="0"/>
              <a:t>Højt BMI</a:t>
            </a:r>
          </a:p>
          <a:p>
            <a:pPr lvl="1"/>
            <a:r>
              <a:rPr lang="da-DK" dirty="0"/>
              <a:t>Lav paritet</a:t>
            </a:r>
          </a:p>
          <a:p>
            <a:pPr lvl="1"/>
            <a:r>
              <a:rPr lang="da-DK" dirty="0"/>
              <a:t>Diabetes</a:t>
            </a:r>
          </a:p>
          <a:p>
            <a:pPr lvl="1"/>
            <a:r>
              <a:rPr lang="da-DK" dirty="0"/>
              <a:t>Anæmi</a:t>
            </a:r>
          </a:p>
          <a:p>
            <a:endParaRPr lang="da-DK" dirty="0"/>
          </a:p>
          <a:p>
            <a:endParaRPr lang="da-DK" dirty="0"/>
          </a:p>
          <a:p>
            <a:endParaRPr lang="da-DK" dirty="0"/>
          </a:p>
          <a:p>
            <a:endParaRPr lang="da-DK" dirty="0"/>
          </a:p>
          <a:p>
            <a:r>
              <a:rPr lang="da-DK" dirty="0"/>
              <a:t>Obstetriske:</a:t>
            </a:r>
          </a:p>
          <a:p>
            <a:pPr lvl="1"/>
            <a:r>
              <a:rPr lang="en-US" dirty="0" err="1"/>
              <a:t>Sectio</a:t>
            </a:r>
            <a:endParaRPr lang="en-US" dirty="0"/>
          </a:p>
          <a:p>
            <a:pPr lvl="1"/>
            <a:r>
              <a:rPr lang="en-US" dirty="0" err="1"/>
              <a:t>Blodtab</a:t>
            </a:r>
            <a:endParaRPr lang="en-US" dirty="0"/>
          </a:p>
          <a:p>
            <a:pPr lvl="1"/>
            <a:r>
              <a:rPr lang="en-US" dirty="0"/>
              <a:t>Manuel </a:t>
            </a:r>
            <a:r>
              <a:rPr lang="en-US" dirty="0" err="1"/>
              <a:t>placentafjernelse</a:t>
            </a:r>
            <a:endParaRPr lang="en-US" dirty="0"/>
          </a:p>
          <a:p>
            <a:pPr lvl="1"/>
            <a:r>
              <a:rPr lang="en-US" dirty="0" err="1"/>
              <a:t>Bristninger</a:t>
            </a:r>
            <a:endParaRPr lang="en-US" dirty="0"/>
          </a:p>
          <a:p>
            <a:pPr lvl="1"/>
            <a:r>
              <a:rPr lang="en-US" dirty="0"/>
              <a:t>Chorioamnionitis</a:t>
            </a:r>
          </a:p>
        </p:txBody>
      </p:sp>
    </p:spTree>
    <p:extLst>
      <p:ext uri="{BB962C8B-B14F-4D97-AF65-F5344CB8AC3E}">
        <p14:creationId xmlns:p14="http://schemas.microsoft.com/office/powerpoint/2010/main" val="219749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3722989-E988-4105-B10D-94B7CA3822C7}"/>
              </a:ext>
            </a:extLst>
          </p:cNvPr>
          <p:cNvSpPr>
            <a:spLocks noGrp="1"/>
          </p:cNvSpPr>
          <p:nvPr>
            <p:ph type="title"/>
          </p:nvPr>
        </p:nvSpPr>
        <p:spPr/>
        <p:txBody>
          <a:bodyPr/>
          <a:lstStyle/>
          <a:p>
            <a:r>
              <a:rPr lang="da-DK" dirty="0"/>
              <a:t>Behandling</a:t>
            </a:r>
          </a:p>
        </p:txBody>
      </p:sp>
      <p:sp>
        <p:nvSpPr>
          <p:cNvPr id="3" name="Pladsholder til indhold 2">
            <a:extLst>
              <a:ext uri="{FF2B5EF4-FFF2-40B4-BE49-F238E27FC236}">
                <a16:creationId xmlns:a16="http://schemas.microsoft.com/office/drawing/2014/main" xmlns="" id="{1344A38A-750F-4F2C-9018-89BB454E603F}"/>
              </a:ext>
            </a:extLst>
          </p:cNvPr>
          <p:cNvSpPr>
            <a:spLocks noGrp="1"/>
          </p:cNvSpPr>
          <p:nvPr>
            <p:ph idx="1"/>
          </p:nvPr>
        </p:nvSpPr>
        <p:spPr/>
        <p:txBody>
          <a:bodyPr/>
          <a:lstStyle/>
          <a:p>
            <a:r>
              <a:rPr lang="da-DK" dirty="0" err="1"/>
              <a:t>Clindamycin</a:t>
            </a:r>
            <a:r>
              <a:rPr lang="da-DK" dirty="0"/>
              <a:t> + aminoglykosid</a:t>
            </a:r>
          </a:p>
          <a:p>
            <a:pPr lvl="1"/>
            <a:r>
              <a:rPr lang="da-DK" dirty="0" err="1"/>
              <a:t>Mackeen</a:t>
            </a:r>
            <a:r>
              <a:rPr lang="da-DK" dirty="0"/>
              <a:t> et al. (2015), Cochrane </a:t>
            </a:r>
            <a:r>
              <a:rPr lang="da-DK" dirty="0" err="1"/>
              <a:t>review</a:t>
            </a:r>
            <a:endParaRPr lang="da-DK" dirty="0"/>
          </a:p>
          <a:p>
            <a:pPr lvl="1"/>
            <a:r>
              <a:rPr lang="da-DK" dirty="0"/>
              <a:t>Up-to-date</a:t>
            </a:r>
          </a:p>
          <a:p>
            <a:pPr lvl="1"/>
            <a:r>
              <a:rPr lang="da-DK" dirty="0"/>
              <a:t>WHO</a:t>
            </a:r>
          </a:p>
          <a:p>
            <a:pPr lvl="1"/>
            <a:endParaRPr lang="da-DK" dirty="0"/>
          </a:p>
          <a:p>
            <a:pPr lvl="1"/>
            <a:endParaRPr lang="da-DK" dirty="0"/>
          </a:p>
          <a:p>
            <a:r>
              <a:rPr lang="da-DK" dirty="0"/>
              <a:t>Mikrobiologisk anbefaling: </a:t>
            </a:r>
          </a:p>
          <a:p>
            <a:pPr lvl="1"/>
            <a:r>
              <a:rPr lang="da-DK" dirty="0"/>
              <a:t>IV.-behandling: </a:t>
            </a:r>
            <a:r>
              <a:rPr lang="da-DK" dirty="0" err="1"/>
              <a:t>Cefuroxim</a:t>
            </a:r>
            <a:r>
              <a:rPr lang="da-DK" dirty="0"/>
              <a:t> og </a:t>
            </a:r>
            <a:r>
              <a:rPr lang="da-DK" dirty="0" err="1"/>
              <a:t>metronidazol</a:t>
            </a:r>
            <a:r>
              <a:rPr lang="da-DK" dirty="0"/>
              <a:t> el. Pip-</a:t>
            </a:r>
            <a:r>
              <a:rPr lang="da-DK" dirty="0" err="1"/>
              <a:t>tazo</a:t>
            </a:r>
            <a:r>
              <a:rPr lang="da-DK" dirty="0"/>
              <a:t> og </a:t>
            </a:r>
            <a:r>
              <a:rPr lang="da-DK" dirty="0" err="1"/>
              <a:t>metronidazol</a:t>
            </a:r>
            <a:endParaRPr lang="da-DK" dirty="0"/>
          </a:p>
          <a:p>
            <a:pPr lvl="1"/>
            <a:r>
              <a:rPr lang="da-DK" dirty="0"/>
              <a:t>P.O.-behandling: </a:t>
            </a:r>
            <a:r>
              <a:rPr lang="da-DK" dirty="0" err="1"/>
              <a:t>Amoxicillin</a:t>
            </a:r>
            <a:r>
              <a:rPr lang="da-DK" dirty="0"/>
              <a:t> og </a:t>
            </a:r>
            <a:r>
              <a:rPr lang="da-DK" dirty="0" err="1"/>
              <a:t>metronidazol</a:t>
            </a:r>
            <a:r>
              <a:rPr lang="da-DK" dirty="0"/>
              <a:t> el. </a:t>
            </a:r>
            <a:r>
              <a:rPr lang="da-DK" dirty="0" err="1"/>
              <a:t>clindamycin</a:t>
            </a:r>
            <a:r>
              <a:rPr lang="da-DK" dirty="0"/>
              <a:t> </a:t>
            </a:r>
          </a:p>
          <a:p>
            <a:pPr marL="0" indent="0">
              <a:buNone/>
            </a:pPr>
            <a:endParaRPr lang="da-DK" dirty="0"/>
          </a:p>
        </p:txBody>
      </p:sp>
      <p:sp>
        <p:nvSpPr>
          <p:cNvPr id="4" name="Pladsholder til sidefod 3">
            <a:extLst>
              <a:ext uri="{FF2B5EF4-FFF2-40B4-BE49-F238E27FC236}">
                <a16:creationId xmlns:a16="http://schemas.microsoft.com/office/drawing/2014/main" xmlns="" id="{7D5DBC28-06E1-4F52-B20C-B4763DD6C7E1}"/>
              </a:ext>
            </a:extLst>
          </p:cNvPr>
          <p:cNvSpPr>
            <a:spLocks noGrp="1"/>
          </p:cNvSpPr>
          <p:nvPr>
            <p:ph type="ftr" sz="quarter" idx="11"/>
          </p:nvPr>
        </p:nvSpPr>
        <p:spPr/>
        <p:txBody>
          <a:bodyPr/>
          <a:lstStyle/>
          <a:p>
            <a:r>
              <a:rPr lang="en-US"/>
              <a:t>Puerperale infektioner 2020</a:t>
            </a:r>
            <a:endParaRPr lang="en-US" dirty="0"/>
          </a:p>
        </p:txBody>
      </p:sp>
    </p:spTree>
    <p:extLst>
      <p:ext uri="{BB962C8B-B14F-4D97-AF65-F5344CB8AC3E}">
        <p14:creationId xmlns:p14="http://schemas.microsoft.com/office/powerpoint/2010/main" val="380414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ECF8FC-4695-4526-A817-433EE0B6D2A2}"/>
              </a:ext>
            </a:extLst>
          </p:cNvPr>
          <p:cNvSpPr>
            <a:spLocks noGrp="1"/>
          </p:cNvSpPr>
          <p:nvPr>
            <p:ph type="title"/>
          </p:nvPr>
        </p:nvSpPr>
        <p:spPr/>
        <p:txBody>
          <a:bodyPr/>
          <a:lstStyle/>
          <a:p>
            <a:r>
              <a:rPr lang="da-DK" dirty="0" err="1"/>
              <a:t>Puerperal</a:t>
            </a:r>
            <a:r>
              <a:rPr lang="da-DK" dirty="0"/>
              <a:t> infektion</a:t>
            </a:r>
          </a:p>
        </p:txBody>
      </p:sp>
      <p:sp>
        <p:nvSpPr>
          <p:cNvPr id="3" name="Pladsholder til indhold 2">
            <a:extLst>
              <a:ext uri="{FF2B5EF4-FFF2-40B4-BE49-F238E27FC236}">
                <a16:creationId xmlns:a16="http://schemas.microsoft.com/office/drawing/2014/main" xmlns="" id="{6D8CF651-CBEA-4546-8851-BC94814F7A62}"/>
              </a:ext>
            </a:extLst>
          </p:cNvPr>
          <p:cNvSpPr>
            <a:spLocks noGrp="1"/>
          </p:cNvSpPr>
          <p:nvPr>
            <p:ph idx="1"/>
          </p:nvPr>
        </p:nvSpPr>
        <p:spPr/>
        <p:txBody>
          <a:bodyPr/>
          <a:lstStyle/>
          <a:p>
            <a:r>
              <a:rPr lang="da-DK" dirty="0"/>
              <a:t> Defineres ved temperatur ≥38℃ (</a:t>
            </a:r>
            <a:r>
              <a:rPr lang="da-DK" dirty="0" err="1"/>
              <a:t>rektalt</a:t>
            </a:r>
            <a:r>
              <a:rPr lang="da-DK" dirty="0"/>
              <a:t>) ved to målinger forudsat, at der ikke kan påvises et ekstragenitalt fokus</a:t>
            </a:r>
          </a:p>
          <a:p>
            <a:r>
              <a:rPr lang="da-DK" dirty="0"/>
              <a:t> Forekommer hos 2-8 % af alle fødende </a:t>
            </a:r>
          </a:p>
          <a:p>
            <a:r>
              <a:rPr lang="da-DK" dirty="0"/>
              <a:t>Er ca. 5 gange hyppigere ved </a:t>
            </a:r>
            <a:r>
              <a:rPr lang="da-DK" dirty="0" err="1"/>
              <a:t>sectio</a:t>
            </a:r>
            <a:r>
              <a:rPr lang="da-DK" dirty="0"/>
              <a:t> forløsning end efter vaginal forløsning</a:t>
            </a:r>
          </a:p>
          <a:p>
            <a:r>
              <a:rPr lang="da-DK" dirty="0" err="1"/>
              <a:t>Puerperiet</a:t>
            </a:r>
            <a:r>
              <a:rPr lang="da-DK" dirty="0"/>
              <a:t> strækker sig fra fødslen og indtil 42 dage eller 6 uger efter fødslen.</a:t>
            </a:r>
          </a:p>
          <a:p>
            <a:endParaRPr lang="da-DK" dirty="0"/>
          </a:p>
        </p:txBody>
      </p:sp>
      <p:sp>
        <p:nvSpPr>
          <p:cNvPr id="4" name="Pladsholder til sidefod 3">
            <a:extLst>
              <a:ext uri="{FF2B5EF4-FFF2-40B4-BE49-F238E27FC236}">
                <a16:creationId xmlns:a16="http://schemas.microsoft.com/office/drawing/2014/main" xmlns="" id="{A3C01C67-EBF2-4A25-B842-E86F4D47BCFD}"/>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30750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1086DA-7933-4246-9441-51379CF1C179}"/>
              </a:ext>
            </a:extLst>
          </p:cNvPr>
          <p:cNvSpPr>
            <a:spLocks noGrp="1"/>
          </p:cNvSpPr>
          <p:nvPr>
            <p:ph type="title"/>
          </p:nvPr>
        </p:nvSpPr>
        <p:spPr/>
        <p:txBody>
          <a:bodyPr/>
          <a:lstStyle/>
          <a:p>
            <a:r>
              <a:rPr lang="da-DK" dirty="0"/>
              <a:t>Behandling, fortsat</a:t>
            </a:r>
          </a:p>
        </p:txBody>
      </p:sp>
      <p:sp>
        <p:nvSpPr>
          <p:cNvPr id="3" name="Pladsholder til indhold 2">
            <a:extLst>
              <a:ext uri="{FF2B5EF4-FFF2-40B4-BE49-F238E27FC236}">
                <a16:creationId xmlns:a16="http://schemas.microsoft.com/office/drawing/2014/main" xmlns="" id="{B3F3EF9D-7227-466D-A02A-A74D71C18843}"/>
              </a:ext>
            </a:extLst>
          </p:cNvPr>
          <p:cNvSpPr>
            <a:spLocks noGrp="1"/>
          </p:cNvSpPr>
          <p:nvPr>
            <p:ph idx="1"/>
          </p:nvPr>
        </p:nvSpPr>
        <p:spPr/>
        <p:txBody>
          <a:bodyPr/>
          <a:lstStyle/>
          <a:p>
            <a:r>
              <a:rPr lang="da-DK" dirty="0"/>
              <a:t>Behandling med iv.-antibiotika til pt. har været afebril i 1-2 døgn.</a:t>
            </a:r>
          </a:p>
          <a:p>
            <a:r>
              <a:rPr lang="da-DK" dirty="0"/>
              <a:t>Peroral behandling efter succesfuld iv-behandling bedrer ikke </a:t>
            </a:r>
            <a:r>
              <a:rPr lang="da-DK" dirty="0" err="1"/>
              <a:t>outcome</a:t>
            </a:r>
            <a:endParaRPr lang="da-DK" dirty="0"/>
          </a:p>
          <a:p>
            <a:endParaRPr lang="da-DK" dirty="0"/>
          </a:p>
          <a:p>
            <a:r>
              <a:rPr lang="da-DK" dirty="0"/>
              <a:t>Ved manglende bedring efter 1-2 døgn må antibiotikaskift overvejes</a:t>
            </a:r>
          </a:p>
        </p:txBody>
      </p:sp>
      <p:sp>
        <p:nvSpPr>
          <p:cNvPr id="4" name="Pladsholder til sidefod 3">
            <a:extLst>
              <a:ext uri="{FF2B5EF4-FFF2-40B4-BE49-F238E27FC236}">
                <a16:creationId xmlns:a16="http://schemas.microsoft.com/office/drawing/2014/main" xmlns="" id="{4ED5C0D3-AFA7-4BFA-AA12-FA4973D5FC7E}"/>
              </a:ext>
            </a:extLst>
          </p:cNvPr>
          <p:cNvSpPr>
            <a:spLocks noGrp="1"/>
          </p:cNvSpPr>
          <p:nvPr>
            <p:ph type="ftr" sz="quarter" idx="11"/>
          </p:nvPr>
        </p:nvSpPr>
        <p:spPr/>
        <p:txBody>
          <a:bodyPr/>
          <a:lstStyle/>
          <a:p>
            <a:r>
              <a:rPr lang="en-US"/>
              <a:t>Puerperale infektioner 2020</a:t>
            </a:r>
            <a:endParaRPr lang="en-US" dirty="0"/>
          </a:p>
        </p:txBody>
      </p:sp>
    </p:spTree>
    <p:extLst>
      <p:ext uri="{BB962C8B-B14F-4D97-AF65-F5344CB8AC3E}">
        <p14:creationId xmlns:p14="http://schemas.microsoft.com/office/powerpoint/2010/main" val="526932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D7FA51D-4CBA-477E-A19C-79E3902E2F43}"/>
              </a:ext>
            </a:extLst>
          </p:cNvPr>
          <p:cNvSpPr>
            <a:spLocks noGrp="1"/>
          </p:cNvSpPr>
          <p:nvPr>
            <p:ph type="title"/>
          </p:nvPr>
        </p:nvSpPr>
        <p:spPr/>
        <p:txBody>
          <a:bodyPr/>
          <a:lstStyle/>
          <a:p>
            <a:r>
              <a:rPr lang="da-DK" dirty="0"/>
              <a:t>Differentialdiagnoser</a:t>
            </a:r>
          </a:p>
        </p:txBody>
      </p:sp>
      <p:sp>
        <p:nvSpPr>
          <p:cNvPr id="3" name="Pladsholder til indhold 2">
            <a:extLst>
              <a:ext uri="{FF2B5EF4-FFF2-40B4-BE49-F238E27FC236}">
                <a16:creationId xmlns:a16="http://schemas.microsoft.com/office/drawing/2014/main" xmlns="" id="{14AC89EE-9025-4880-9B29-7A991BD669A3}"/>
              </a:ext>
            </a:extLst>
          </p:cNvPr>
          <p:cNvSpPr>
            <a:spLocks noGrp="1"/>
          </p:cNvSpPr>
          <p:nvPr>
            <p:ph idx="1"/>
          </p:nvPr>
        </p:nvSpPr>
        <p:spPr/>
        <p:txBody>
          <a:bodyPr/>
          <a:lstStyle/>
          <a:p>
            <a:r>
              <a:rPr lang="da-DK" dirty="0"/>
              <a:t>Overvejes ved </a:t>
            </a:r>
          </a:p>
          <a:p>
            <a:pPr lvl="1"/>
            <a:r>
              <a:rPr lang="da-DK" dirty="0"/>
              <a:t>begrænset ømhed af uterus og sparsom udflåd</a:t>
            </a:r>
          </a:p>
          <a:p>
            <a:pPr lvl="1"/>
            <a:r>
              <a:rPr lang="da-DK" dirty="0"/>
              <a:t>manglende effekt af antibiotisk behandling</a:t>
            </a:r>
          </a:p>
          <a:p>
            <a:pPr lvl="1"/>
            <a:endParaRPr lang="da-DK" dirty="0"/>
          </a:p>
          <a:p>
            <a:r>
              <a:rPr lang="da-DK" dirty="0"/>
              <a:t>Cystitis/</a:t>
            </a:r>
            <a:r>
              <a:rPr lang="da-DK" dirty="0" err="1"/>
              <a:t>pyelonefritis</a:t>
            </a:r>
            <a:endParaRPr lang="da-DK" dirty="0"/>
          </a:p>
          <a:p>
            <a:r>
              <a:rPr lang="da-DK" dirty="0"/>
              <a:t>Appendicitis</a:t>
            </a:r>
          </a:p>
          <a:p>
            <a:r>
              <a:rPr lang="da-DK" dirty="0"/>
              <a:t>Infektion i </a:t>
            </a:r>
            <a:r>
              <a:rPr lang="da-DK" dirty="0" err="1"/>
              <a:t>sectiocicatrice</a:t>
            </a:r>
            <a:r>
              <a:rPr lang="da-DK" dirty="0"/>
              <a:t>, </a:t>
            </a:r>
            <a:r>
              <a:rPr lang="da-DK" dirty="0" err="1"/>
              <a:t>episiotomi</a:t>
            </a:r>
            <a:r>
              <a:rPr lang="da-DK" dirty="0"/>
              <a:t> og bristninger</a:t>
            </a:r>
          </a:p>
          <a:p>
            <a:r>
              <a:rPr lang="da-DK" dirty="0"/>
              <a:t>Viral </a:t>
            </a:r>
            <a:r>
              <a:rPr lang="da-DK" dirty="0" err="1"/>
              <a:t>endometritis</a:t>
            </a:r>
            <a:r>
              <a:rPr lang="da-DK" dirty="0"/>
              <a:t> - cases beskrevet om </a:t>
            </a:r>
            <a:r>
              <a:rPr lang="da-DK" dirty="0" err="1"/>
              <a:t>endometrit</a:t>
            </a:r>
            <a:r>
              <a:rPr lang="da-DK"/>
              <a:t> forårsaget af HSV</a:t>
            </a:r>
            <a:endParaRPr lang="da-DK" dirty="0"/>
          </a:p>
          <a:p>
            <a:endParaRPr lang="da-DK" dirty="0"/>
          </a:p>
          <a:p>
            <a:endParaRPr lang="da-DK" dirty="0"/>
          </a:p>
          <a:p>
            <a:pPr marL="457200" lvl="1" indent="0">
              <a:buNone/>
            </a:pPr>
            <a:endParaRPr lang="da-DK" dirty="0"/>
          </a:p>
        </p:txBody>
      </p:sp>
    </p:spTree>
    <p:extLst>
      <p:ext uri="{BB962C8B-B14F-4D97-AF65-F5344CB8AC3E}">
        <p14:creationId xmlns:p14="http://schemas.microsoft.com/office/powerpoint/2010/main" val="338342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Retineret</a:t>
            </a:r>
            <a:r>
              <a:rPr lang="da-DK" dirty="0"/>
              <a:t> væv</a:t>
            </a:r>
          </a:p>
        </p:txBody>
      </p:sp>
      <p:sp>
        <p:nvSpPr>
          <p:cNvPr id="3" name="Pladsholder til indhold 2"/>
          <p:cNvSpPr>
            <a:spLocks noGrp="1"/>
          </p:cNvSpPr>
          <p:nvPr>
            <p:ph idx="1"/>
          </p:nvPr>
        </p:nvSpPr>
        <p:spPr/>
        <p:txBody>
          <a:bodyPr>
            <a:normAutofit fontScale="92500"/>
          </a:bodyPr>
          <a:lstStyle/>
          <a:p>
            <a:r>
              <a:rPr lang="da-DK" dirty="0"/>
              <a:t>Ved mistanke: UL post </a:t>
            </a:r>
            <a:r>
              <a:rPr lang="da-DK" dirty="0" err="1"/>
              <a:t>partum</a:t>
            </a:r>
            <a:r>
              <a:rPr lang="da-DK" dirty="0"/>
              <a:t> kombineret med </a:t>
            </a:r>
            <a:r>
              <a:rPr lang="da-DK" dirty="0" err="1"/>
              <a:t>Doppler</a:t>
            </a:r>
            <a:r>
              <a:rPr lang="da-DK" dirty="0"/>
              <a:t> (høj sensitivitet)</a:t>
            </a:r>
          </a:p>
          <a:p>
            <a:r>
              <a:rPr lang="da-DK" dirty="0"/>
              <a:t>Fund af </a:t>
            </a:r>
            <a:r>
              <a:rPr lang="da-DK" dirty="0" err="1"/>
              <a:t>fokal</a:t>
            </a:r>
            <a:r>
              <a:rPr lang="da-DK" dirty="0"/>
              <a:t> ekkorig materiale på UL samt kliniske symptomer (</a:t>
            </a:r>
            <a:r>
              <a:rPr lang="da-DK" dirty="0" err="1"/>
              <a:t>febrilia</a:t>
            </a:r>
            <a:r>
              <a:rPr lang="da-DK" dirty="0"/>
              <a:t>, ømhed over uterus, uregelmæssig blødning) er foreneligt med </a:t>
            </a:r>
            <a:r>
              <a:rPr lang="da-DK" dirty="0" err="1"/>
              <a:t>retineret</a:t>
            </a:r>
            <a:r>
              <a:rPr lang="da-DK" dirty="0"/>
              <a:t> væv</a:t>
            </a:r>
          </a:p>
          <a:p>
            <a:r>
              <a:rPr lang="da-DK" dirty="0"/>
              <a:t>Hvis der foretages EVAC anbefales samme antibiotikabehandling, som ved </a:t>
            </a:r>
            <a:r>
              <a:rPr lang="da-DK" dirty="0" err="1"/>
              <a:t>endometritis</a:t>
            </a:r>
            <a:r>
              <a:rPr lang="da-DK" dirty="0"/>
              <a:t>. </a:t>
            </a:r>
          </a:p>
          <a:p>
            <a:endParaRPr lang="da-DK" dirty="0"/>
          </a:p>
          <a:p>
            <a:endParaRPr lang="da-DK" dirty="0"/>
          </a:p>
          <a:p>
            <a:r>
              <a:rPr lang="da-DK" dirty="0"/>
              <a:t>Der henvises til selvstændig DSOG instruks ”</a:t>
            </a:r>
            <a:r>
              <a:rPr lang="da-DK" dirty="0" err="1"/>
              <a:t>Retineret</a:t>
            </a:r>
            <a:r>
              <a:rPr lang="da-DK" dirty="0"/>
              <a:t> væv efter fødsel” (2014)</a:t>
            </a:r>
          </a:p>
        </p:txBody>
      </p:sp>
      <p:sp>
        <p:nvSpPr>
          <p:cNvPr id="4" name="Pladsholder til sidefod 3">
            <a:extLst>
              <a:ext uri="{FF2B5EF4-FFF2-40B4-BE49-F238E27FC236}">
                <a16:creationId xmlns:a16="http://schemas.microsoft.com/office/drawing/2014/main" xmlns="" id="{DA6BF89A-3290-4F58-A82A-140F20CFCEC7}"/>
              </a:ext>
            </a:extLst>
          </p:cNvPr>
          <p:cNvSpPr>
            <a:spLocks noGrp="1"/>
          </p:cNvSpPr>
          <p:nvPr>
            <p:ph type="ftr" sz="quarter" idx="11"/>
          </p:nvPr>
        </p:nvSpPr>
        <p:spPr/>
        <p:txBody>
          <a:bodyPr/>
          <a:lstStyle/>
          <a:p>
            <a:r>
              <a:rPr lang="en-US"/>
              <a:t>Puerperale infektioner 2020</a:t>
            </a:r>
            <a:endParaRPr lang="en-US" dirty="0"/>
          </a:p>
        </p:txBody>
      </p:sp>
    </p:spTree>
    <p:extLst>
      <p:ext uri="{BB962C8B-B14F-4D97-AF65-F5344CB8AC3E}">
        <p14:creationId xmlns:p14="http://schemas.microsoft.com/office/powerpoint/2010/main" val="148778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D58C87B-20AB-45E4-A70F-A1D6F9A63D42}"/>
              </a:ext>
            </a:extLst>
          </p:cNvPr>
          <p:cNvSpPr>
            <a:spLocks noGrp="1"/>
          </p:cNvSpPr>
          <p:nvPr>
            <p:ph type="title"/>
          </p:nvPr>
        </p:nvSpPr>
        <p:spPr/>
        <p:txBody>
          <a:bodyPr/>
          <a:lstStyle/>
          <a:p>
            <a:r>
              <a:rPr lang="da-DK" dirty="0"/>
              <a:t>Komplikationer</a:t>
            </a:r>
          </a:p>
        </p:txBody>
      </p:sp>
      <p:sp>
        <p:nvSpPr>
          <p:cNvPr id="3" name="Pladsholder til indhold 2">
            <a:extLst>
              <a:ext uri="{FF2B5EF4-FFF2-40B4-BE49-F238E27FC236}">
                <a16:creationId xmlns:a16="http://schemas.microsoft.com/office/drawing/2014/main" xmlns="" id="{A593C63B-6718-4127-95C9-5DC793473DD0}"/>
              </a:ext>
            </a:extLst>
          </p:cNvPr>
          <p:cNvSpPr>
            <a:spLocks noGrp="1"/>
          </p:cNvSpPr>
          <p:nvPr>
            <p:ph idx="1"/>
          </p:nvPr>
        </p:nvSpPr>
        <p:spPr>
          <a:xfrm>
            <a:off x="1154954" y="2603500"/>
            <a:ext cx="9696670" cy="3416300"/>
          </a:xfrm>
        </p:spPr>
        <p:txBody>
          <a:bodyPr>
            <a:normAutofit fontScale="92500" lnSpcReduction="10000"/>
          </a:bodyPr>
          <a:lstStyle/>
          <a:p>
            <a:r>
              <a:rPr lang="da-DK" dirty="0" err="1"/>
              <a:t>Bakteriæmi</a:t>
            </a:r>
            <a:r>
              <a:rPr lang="da-DK" dirty="0"/>
              <a:t>: Opstår hos ca. 20% af de, der udvikler </a:t>
            </a:r>
            <a:r>
              <a:rPr lang="da-DK" dirty="0" err="1"/>
              <a:t>endometrit</a:t>
            </a:r>
            <a:endParaRPr lang="da-DK" dirty="0"/>
          </a:p>
          <a:p>
            <a:r>
              <a:rPr lang="da-DK" dirty="0"/>
              <a:t>Sepsis: 5-25 % af de, der udvikler </a:t>
            </a:r>
            <a:r>
              <a:rPr lang="da-DK" dirty="0" err="1"/>
              <a:t>bakteriæmi</a:t>
            </a:r>
            <a:r>
              <a:rPr lang="da-DK" dirty="0"/>
              <a:t> i forbindelse med </a:t>
            </a:r>
            <a:r>
              <a:rPr lang="da-DK" dirty="0" err="1"/>
              <a:t>endometritis</a:t>
            </a:r>
            <a:endParaRPr lang="da-DK" dirty="0"/>
          </a:p>
          <a:p>
            <a:r>
              <a:rPr lang="da-DK" dirty="0"/>
              <a:t>GAS, stafylokokker og </a:t>
            </a:r>
            <a:r>
              <a:rPr lang="da-DK" dirty="0" err="1"/>
              <a:t>clostridium</a:t>
            </a:r>
            <a:r>
              <a:rPr lang="da-DK" dirty="0"/>
              <a:t> øger risiko for sepsis</a:t>
            </a:r>
          </a:p>
          <a:p>
            <a:r>
              <a:rPr lang="da-DK" dirty="0"/>
              <a:t>Septisk bækkenvenetrombose</a:t>
            </a:r>
          </a:p>
          <a:p>
            <a:r>
              <a:rPr lang="da-DK" dirty="0" err="1"/>
              <a:t>Nekrotiserende</a:t>
            </a:r>
            <a:r>
              <a:rPr lang="da-DK" dirty="0"/>
              <a:t> </a:t>
            </a:r>
            <a:r>
              <a:rPr lang="da-DK" dirty="0" err="1"/>
              <a:t>fasciitis</a:t>
            </a:r>
            <a:r>
              <a:rPr lang="da-DK" dirty="0"/>
              <a:t> (sjældent, men alvorligt)</a:t>
            </a:r>
          </a:p>
          <a:p>
            <a:r>
              <a:rPr lang="da-DK" dirty="0" err="1"/>
              <a:t>Nekrotiserende</a:t>
            </a:r>
            <a:r>
              <a:rPr lang="da-DK" dirty="0"/>
              <a:t> </a:t>
            </a:r>
            <a:r>
              <a:rPr lang="da-DK" dirty="0" err="1"/>
              <a:t>myometritis</a:t>
            </a:r>
            <a:endParaRPr lang="da-DK" dirty="0"/>
          </a:p>
          <a:p>
            <a:r>
              <a:rPr lang="da-DK" dirty="0"/>
              <a:t>Kronisk </a:t>
            </a:r>
            <a:r>
              <a:rPr lang="da-DK" dirty="0" err="1"/>
              <a:t>endometritis</a:t>
            </a:r>
            <a:r>
              <a:rPr lang="da-DK" dirty="0"/>
              <a:t> – kan forårsages af </a:t>
            </a:r>
            <a:r>
              <a:rPr lang="da-DK" dirty="0" err="1"/>
              <a:t>retineret</a:t>
            </a:r>
            <a:r>
              <a:rPr lang="da-DK" dirty="0"/>
              <a:t> væv</a:t>
            </a:r>
          </a:p>
        </p:txBody>
      </p:sp>
    </p:spTree>
    <p:extLst>
      <p:ext uri="{BB962C8B-B14F-4D97-AF65-F5344CB8AC3E}">
        <p14:creationId xmlns:p14="http://schemas.microsoft.com/office/powerpoint/2010/main" val="2338230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8E07B-D62B-4B40-8C71-14416056DD58}"/>
              </a:ext>
            </a:extLst>
          </p:cNvPr>
          <p:cNvSpPr>
            <a:spLocks noGrp="1"/>
          </p:cNvSpPr>
          <p:nvPr>
            <p:ph type="ctrTitle"/>
          </p:nvPr>
        </p:nvSpPr>
        <p:spPr/>
        <p:txBody>
          <a:bodyPr/>
          <a:lstStyle/>
          <a:p>
            <a:r>
              <a:rPr lang="da-DK" dirty="0"/>
              <a:t>Sårinfektioner</a:t>
            </a:r>
          </a:p>
        </p:txBody>
      </p:sp>
      <p:sp>
        <p:nvSpPr>
          <p:cNvPr id="3" name="Subtitle 2">
            <a:extLst>
              <a:ext uri="{FF2B5EF4-FFF2-40B4-BE49-F238E27FC236}">
                <a16:creationId xmlns:a16="http://schemas.microsoft.com/office/drawing/2014/main" xmlns="" id="{259EAFBA-335C-D647-B1FA-16A95825D926}"/>
              </a:ext>
            </a:extLst>
          </p:cNvPr>
          <p:cNvSpPr>
            <a:spLocks noGrp="1"/>
          </p:cNvSpPr>
          <p:nvPr>
            <p:ph type="subTitle" idx="1"/>
          </p:nvPr>
        </p:nvSpPr>
        <p:spPr/>
        <p:txBody>
          <a:bodyPr/>
          <a:lstStyle/>
          <a:p>
            <a:r>
              <a:rPr lang="da-DK" dirty="0" err="1"/>
              <a:t>Puerperale</a:t>
            </a:r>
            <a:r>
              <a:rPr lang="da-DK" dirty="0"/>
              <a:t> infektioner - DSOG guideline 2020</a:t>
            </a:r>
          </a:p>
        </p:txBody>
      </p:sp>
    </p:spTree>
    <p:extLst>
      <p:ext uri="{BB962C8B-B14F-4D97-AF65-F5344CB8AC3E}">
        <p14:creationId xmlns:p14="http://schemas.microsoft.com/office/powerpoint/2010/main" val="402611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A5CBFDB9-6378-4B06-8799-FCF6D1320DA6}"/>
              </a:ext>
            </a:extLst>
          </p:cNvPr>
          <p:cNvSpPr/>
          <p:nvPr/>
        </p:nvSpPr>
        <p:spPr>
          <a:xfrm>
            <a:off x="375385" y="457985"/>
            <a:ext cx="11473314" cy="60906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xmlns="" id="{7C423364-18B1-4E34-ABBF-85B0179A687D}"/>
              </a:ext>
            </a:extLst>
          </p:cNvPr>
          <p:cNvGraphicFramePr/>
          <p:nvPr/>
        </p:nvGraphicFramePr>
        <p:xfrm>
          <a:off x="476251" y="882385"/>
          <a:ext cx="11172824" cy="575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A916F2F6-68DA-FC44-9700-B987A4801B27}"/>
              </a:ext>
            </a:extLst>
          </p:cNvPr>
          <p:cNvSpPr>
            <a:spLocks noGrp="1"/>
          </p:cNvSpPr>
          <p:nvPr>
            <p:ph type="title"/>
          </p:nvPr>
        </p:nvSpPr>
        <p:spPr>
          <a:xfrm>
            <a:off x="2050582" y="33584"/>
            <a:ext cx="8122920" cy="848801"/>
          </a:xfrm>
          <a:solidFill>
            <a:schemeClr val="bg1"/>
          </a:solidFill>
        </p:spPr>
        <p:txBody>
          <a:bodyPr/>
          <a:lstStyle/>
          <a:p>
            <a:pPr algn="ctr"/>
            <a:r>
              <a:rPr lang="da-DK" dirty="0"/>
              <a:t>Infektioner i sectio-cikatricen</a:t>
            </a:r>
          </a:p>
        </p:txBody>
      </p:sp>
      <p:sp>
        <p:nvSpPr>
          <p:cNvPr id="3" name="TextBox 2">
            <a:extLst>
              <a:ext uri="{FF2B5EF4-FFF2-40B4-BE49-F238E27FC236}">
                <a16:creationId xmlns:a16="http://schemas.microsoft.com/office/drawing/2014/main" xmlns="" id="{EAD5124B-1330-984C-9BB6-084703F19D51}"/>
              </a:ext>
            </a:extLst>
          </p:cNvPr>
          <p:cNvSpPr txBox="1"/>
          <p:nvPr/>
        </p:nvSpPr>
        <p:spPr>
          <a:xfrm>
            <a:off x="640079" y="1507049"/>
            <a:ext cx="3487784" cy="2085238"/>
          </a:xfrm>
          <a:prstGeom prst="rect">
            <a:avLst/>
          </a:prstGeom>
          <a:noFill/>
          <a:ln w="635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6C03257B-AF81-3845-AE9E-D2CD0BC9B262}"/>
              </a:ext>
            </a:extLst>
          </p:cNvPr>
          <p:cNvSpPr txBox="1"/>
          <p:nvPr/>
        </p:nvSpPr>
        <p:spPr>
          <a:xfrm>
            <a:off x="4318771" y="1507049"/>
            <a:ext cx="3487784" cy="2085238"/>
          </a:xfrm>
          <a:prstGeom prst="rect">
            <a:avLst/>
          </a:prstGeom>
          <a:noFill/>
          <a:ln w="635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CFBA5CC0-BFAA-884F-8052-309C2A2296DF}"/>
              </a:ext>
            </a:extLst>
          </p:cNvPr>
          <p:cNvSpPr txBox="1"/>
          <p:nvPr/>
        </p:nvSpPr>
        <p:spPr>
          <a:xfrm>
            <a:off x="7983923" y="1507049"/>
            <a:ext cx="3487784" cy="2085238"/>
          </a:xfrm>
          <a:prstGeom prst="rect">
            <a:avLst/>
          </a:prstGeom>
          <a:noFill/>
          <a:ln w="635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A7EABC70-738F-6645-BF32-18611DFFC1FE}"/>
              </a:ext>
            </a:extLst>
          </p:cNvPr>
          <p:cNvSpPr txBox="1"/>
          <p:nvPr/>
        </p:nvSpPr>
        <p:spPr>
          <a:xfrm>
            <a:off x="1369762" y="3890377"/>
            <a:ext cx="4482397" cy="2183852"/>
          </a:xfrm>
          <a:prstGeom prst="rect">
            <a:avLst/>
          </a:prstGeom>
          <a:noFill/>
          <a:ln w="635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8977EE28-1731-9941-AC13-A89BD26FEFE2}"/>
              </a:ext>
            </a:extLst>
          </p:cNvPr>
          <p:cNvSpPr txBox="1"/>
          <p:nvPr/>
        </p:nvSpPr>
        <p:spPr>
          <a:xfrm>
            <a:off x="6216543" y="3934991"/>
            <a:ext cx="4536000" cy="2124000"/>
          </a:xfrm>
          <a:prstGeom prst="rect">
            <a:avLst/>
          </a:prstGeom>
          <a:noFill/>
          <a:ln w="635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9F303004-5685-F64A-A935-8190A418D64D}"/>
              </a:ext>
            </a:extLst>
          </p:cNvPr>
          <p:cNvSpPr/>
          <p:nvPr/>
        </p:nvSpPr>
        <p:spPr>
          <a:xfrm>
            <a:off x="7539893" y="4608356"/>
            <a:ext cx="1889300"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0" b="1" i="0" u="none" strike="noStrike" kern="1200" cap="none" spc="0" normalizeH="0" baseline="0" noProof="0" dirty="0">
                <a:ln>
                  <a:noFill/>
                </a:ln>
                <a:solidFill>
                  <a:srgbClr val="4472C4"/>
                </a:solidFill>
                <a:effectLst/>
                <a:uLnTx/>
                <a:uFillTx/>
                <a:latin typeface="Calibri" panose="020F0502020204030204"/>
                <a:ea typeface="+mn-ea"/>
                <a:cs typeface="+mn-cs"/>
              </a:rPr>
              <a:t>VAC</a:t>
            </a:r>
          </a:p>
        </p:txBody>
      </p:sp>
      <p:sp>
        <p:nvSpPr>
          <p:cNvPr id="4" name="Pladsholder til sidefod 3">
            <a:extLst>
              <a:ext uri="{FF2B5EF4-FFF2-40B4-BE49-F238E27FC236}">
                <a16:creationId xmlns:a16="http://schemas.microsoft.com/office/drawing/2014/main" xmlns="" id="{390361D7-CF86-4A84-9353-6078C4E296AC}"/>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9187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10"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xmlns="" id="{A98AA5D4-1045-4352-9B0C-4960BE1B4079}"/>
              </a:ext>
            </a:extLst>
          </p:cNvPr>
          <p:cNvGraphicFramePr>
            <a:graphicFrameLocks noGrp="1"/>
          </p:cNvGraphicFramePr>
          <p:nvPr>
            <p:ph idx="1"/>
          </p:nvPr>
        </p:nvGraphicFramePr>
        <p:xfrm>
          <a:off x="838200" y="15589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ktangel 8">
            <a:extLst>
              <a:ext uri="{FF2B5EF4-FFF2-40B4-BE49-F238E27FC236}">
                <a16:creationId xmlns:a16="http://schemas.microsoft.com/office/drawing/2014/main" xmlns="" id="{1ACA2F89-C3EF-44E0-A875-10EC307C1BDD}"/>
              </a:ext>
            </a:extLst>
          </p:cNvPr>
          <p:cNvSpPr/>
          <p:nvPr/>
        </p:nvSpPr>
        <p:spPr>
          <a:xfrm>
            <a:off x="375385" y="496157"/>
            <a:ext cx="11473314" cy="60524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xmlns="" id="{834E80D9-9C66-4621-B55E-CA6E09151ACF}"/>
              </a:ext>
            </a:extLst>
          </p:cNvPr>
          <p:cNvSpPr>
            <a:spLocks noGrp="1"/>
          </p:cNvSpPr>
          <p:nvPr>
            <p:ph type="title"/>
          </p:nvPr>
        </p:nvSpPr>
        <p:spPr>
          <a:xfrm>
            <a:off x="4662036" y="85762"/>
            <a:ext cx="2867927" cy="848801"/>
          </a:xfrm>
          <a:solidFill>
            <a:schemeClr val="bg1"/>
          </a:solidFill>
        </p:spPr>
        <p:txBody>
          <a:bodyPr/>
          <a:lstStyle/>
          <a:p>
            <a:pPr algn="ctr"/>
            <a:r>
              <a:rPr lang="da-DK" dirty="0"/>
              <a:t>VAC</a:t>
            </a:r>
          </a:p>
        </p:txBody>
      </p:sp>
      <p:sp>
        <p:nvSpPr>
          <p:cNvPr id="2" name="Pladsholder til sidefod 1">
            <a:extLst>
              <a:ext uri="{FF2B5EF4-FFF2-40B4-BE49-F238E27FC236}">
                <a16:creationId xmlns:a16="http://schemas.microsoft.com/office/drawing/2014/main" xmlns="" id="{800D6471-E347-429A-A5F7-1F89998D57F4}"/>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93613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8E4C224-46D3-D54D-9ED4-53F897EDAD0A}"/>
              </a:ext>
            </a:extLst>
          </p:cNvPr>
          <p:cNvPicPr>
            <a:picLocks noChangeAspect="1"/>
          </p:cNvPicPr>
          <p:nvPr/>
        </p:nvPicPr>
        <p:blipFill>
          <a:blip r:embed="rId2"/>
          <a:stretch>
            <a:fillRect/>
          </a:stretch>
        </p:blipFill>
        <p:spPr>
          <a:xfrm>
            <a:off x="413852" y="2088290"/>
            <a:ext cx="11778148" cy="3299255"/>
          </a:xfrm>
          <a:prstGeom prst="rect">
            <a:avLst/>
          </a:prstGeom>
        </p:spPr>
      </p:pic>
      <p:sp>
        <p:nvSpPr>
          <p:cNvPr id="3" name="TextBox 2">
            <a:extLst>
              <a:ext uri="{FF2B5EF4-FFF2-40B4-BE49-F238E27FC236}">
                <a16:creationId xmlns:a16="http://schemas.microsoft.com/office/drawing/2014/main" xmlns="" id="{09E1F265-EF7D-A549-85E4-9E3D1BA1D8E8}"/>
              </a:ext>
            </a:extLst>
          </p:cNvPr>
          <p:cNvSpPr txBox="1"/>
          <p:nvPr/>
        </p:nvSpPr>
        <p:spPr>
          <a:xfrm>
            <a:off x="10750378" y="1606378"/>
            <a:ext cx="1062681"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408FE6B-F707-0849-BD03-1DD261836BE1}"/>
              </a:ext>
            </a:extLst>
          </p:cNvPr>
          <p:cNvSpPr/>
          <p:nvPr/>
        </p:nvSpPr>
        <p:spPr>
          <a:xfrm>
            <a:off x="1000897" y="3799704"/>
            <a:ext cx="8946292" cy="228600"/>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5374E119-5324-D344-ADDF-D9EA762D3225}"/>
              </a:ext>
            </a:extLst>
          </p:cNvPr>
          <p:cNvSpPr txBox="1"/>
          <p:nvPr/>
        </p:nvSpPr>
        <p:spPr>
          <a:xfrm>
            <a:off x="9392675" y="5425996"/>
            <a:ext cx="16952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Huang et al., 2019</a:t>
            </a:r>
          </a:p>
        </p:txBody>
      </p:sp>
      <p:sp>
        <p:nvSpPr>
          <p:cNvPr id="9" name="Rektangel 8">
            <a:extLst>
              <a:ext uri="{FF2B5EF4-FFF2-40B4-BE49-F238E27FC236}">
                <a16:creationId xmlns:a16="http://schemas.microsoft.com/office/drawing/2014/main" xmlns="" id="{D1DB8D8C-AB79-49A1-B93A-3F4B6903D60C}"/>
              </a:ext>
            </a:extLst>
          </p:cNvPr>
          <p:cNvSpPr/>
          <p:nvPr/>
        </p:nvSpPr>
        <p:spPr>
          <a:xfrm>
            <a:off x="375385" y="457985"/>
            <a:ext cx="11473314" cy="609064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xmlns="" id="{B71AE280-5476-4AEB-AF95-06FF35F68FA3}"/>
              </a:ext>
            </a:extLst>
          </p:cNvPr>
          <p:cNvSpPr txBox="1">
            <a:spLocks/>
          </p:cNvSpPr>
          <p:nvPr/>
        </p:nvSpPr>
        <p:spPr>
          <a:xfrm>
            <a:off x="3494171" y="158712"/>
            <a:ext cx="5203658" cy="848801"/>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Overskrift</a:t>
            </a:r>
          </a:p>
        </p:txBody>
      </p:sp>
      <p:sp>
        <p:nvSpPr>
          <p:cNvPr id="4" name="Pladsholder til sidefod 3">
            <a:extLst>
              <a:ext uri="{FF2B5EF4-FFF2-40B4-BE49-F238E27FC236}">
                <a16:creationId xmlns:a16="http://schemas.microsoft.com/office/drawing/2014/main" xmlns="" id="{2F34EA10-8BC4-4C7C-BDB1-AB6C4ABA96D1}"/>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5693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14CCCEF-A433-1E41-AA34-DE927028052F}"/>
              </a:ext>
            </a:extLst>
          </p:cNvPr>
          <p:cNvPicPr>
            <a:picLocks noGrp="1" noChangeAspect="1"/>
          </p:cNvPicPr>
          <p:nvPr>
            <p:ph idx="1"/>
          </p:nvPr>
        </p:nvPicPr>
        <p:blipFill>
          <a:blip r:embed="rId3"/>
          <a:stretch>
            <a:fillRect/>
          </a:stretch>
        </p:blipFill>
        <p:spPr>
          <a:xfrm>
            <a:off x="533475" y="996116"/>
            <a:ext cx="5183677" cy="5165553"/>
          </a:xfrm>
        </p:spPr>
      </p:pic>
      <p:cxnSp>
        <p:nvCxnSpPr>
          <p:cNvPr id="15" name="Straight Connector 14">
            <a:extLst>
              <a:ext uri="{FF2B5EF4-FFF2-40B4-BE49-F238E27FC236}">
                <a16:creationId xmlns:a16="http://schemas.microsoft.com/office/drawing/2014/main" xmlns="" id="{7615432D-1F10-ED41-BB70-3BD96C200D48}"/>
              </a:ext>
            </a:extLst>
          </p:cNvPr>
          <p:cNvCxnSpPr>
            <a:cxnSpLocks/>
          </p:cNvCxnSpPr>
          <p:nvPr/>
        </p:nvCxnSpPr>
        <p:spPr>
          <a:xfrm>
            <a:off x="3211941" y="3416545"/>
            <a:ext cx="407671" cy="0"/>
          </a:xfrm>
          <a:prstGeom prst="line">
            <a:avLst/>
          </a:prstGeom>
          <a:ln w="285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7ACE3EF-5285-9B41-AC81-3B66DFAC6F21}"/>
              </a:ext>
            </a:extLst>
          </p:cNvPr>
          <p:cNvCxnSpPr>
            <a:cxnSpLocks/>
          </p:cNvCxnSpPr>
          <p:nvPr/>
        </p:nvCxnSpPr>
        <p:spPr>
          <a:xfrm>
            <a:off x="2437886" y="4203757"/>
            <a:ext cx="310241" cy="0"/>
          </a:xfrm>
          <a:prstGeom prst="line">
            <a:avLst/>
          </a:prstGeom>
          <a:ln w="285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E7D51A7-8110-6149-AF58-9EDE2553E18E}"/>
              </a:ext>
            </a:extLst>
          </p:cNvPr>
          <p:cNvCxnSpPr>
            <a:cxnSpLocks/>
          </p:cNvCxnSpPr>
          <p:nvPr/>
        </p:nvCxnSpPr>
        <p:spPr>
          <a:xfrm>
            <a:off x="4704971" y="4213382"/>
            <a:ext cx="310241" cy="0"/>
          </a:xfrm>
          <a:prstGeom prst="line">
            <a:avLst/>
          </a:prstGeom>
          <a:ln w="28575"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9FB75B12-E2ED-A14B-902E-2202C4C650D2}"/>
              </a:ext>
            </a:extLst>
          </p:cNvPr>
          <p:cNvPicPr>
            <a:picLocks noChangeAspect="1"/>
          </p:cNvPicPr>
          <p:nvPr/>
        </p:nvPicPr>
        <p:blipFill>
          <a:blip r:embed="rId4">
            <a:alphaModFix/>
          </a:blip>
          <a:stretch>
            <a:fillRect/>
          </a:stretch>
        </p:blipFill>
        <p:spPr>
          <a:xfrm>
            <a:off x="6409143" y="2373106"/>
            <a:ext cx="4616046" cy="2086878"/>
          </a:xfrm>
          <a:prstGeom prst="rect">
            <a:avLst/>
          </a:prstGeom>
        </p:spPr>
      </p:pic>
      <p:sp>
        <p:nvSpPr>
          <p:cNvPr id="12" name="Rektangel 11">
            <a:extLst>
              <a:ext uri="{FF2B5EF4-FFF2-40B4-BE49-F238E27FC236}">
                <a16:creationId xmlns:a16="http://schemas.microsoft.com/office/drawing/2014/main" xmlns="" id="{9F528DC4-8278-4760-8DE3-2A68680193E5}"/>
              </a:ext>
            </a:extLst>
          </p:cNvPr>
          <p:cNvSpPr/>
          <p:nvPr/>
        </p:nvSpPr>
        <p:spPr>
          <a:xfrm>
            <a:off x="375385" y="548673"/>
            <a:ext cx="11473314" cy="59999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xmlns="" id="{1CAB87B5-8131-417F-96F5-F0F69E792D78}"/>
              </a:ext>
            </a:extLst>
          </p:cNvPr>
          <p:cNvSpPr txBox="1">
            <a:spLocks/>
          </p:cNvSpPr>
          <p:nvPr/>
        </p:nvSpPr>
        <p:spPr>
          <a:xfrm>
            <a:off x="4215811" y="184753"/>
            <a:ext cx="3772702" cy="424401"/>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Overskrift</a:t>
            </a:r>
          </a:p>
        </p:txBody>
      </p:sp>
      <p:sp>
        <p:nvSpPr>
          <p:cNvPr id="2" name="Pladsholder til sidefod 1">
            <a:extLst>
              <a:ext uri="{FF2B5EF4-FFF2-40B4-BE49-F238E27FC236}">
                <a16:creationId xmlns:a16="http://schemas.microsoft.com/office/drawing/2014/main" xmlns="" id="{7012301F-66DD-4B6B-BBBF-186A6F06D027}"/>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8192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xmlns="" id="{4FCD16C3-57B9-DB47-BC6A-12C2AE13C631}"/>
              </a:ext>
            </a:extLst>
          </p:cNvPr>
          <p:cNvPicPr>
            <a:picLocks noGrp="1" noChangeAspect="1"/>
          </p:cNvPicPr>
          <p:nvPr>
            <p:ph idx="1"/>
          </p:nvPr>
        </p:nvPicPr>
        <p:blipFill>
          <a:blip r:embed="rId3"/>
          <a:stretch>
            <a:fillRect/>
          </a:stretch>
        </p:blipFill>
        <p:spPr>
          <a:xfrm>
            <a:off x="744494" y="1173534"/>
            <a:ext cx="10703011" cy="4778887"/>
          </a:xfrm>
        </p:spPr>
      </p:pic>
      <p:sp>
        <p:nvSpPr>
          <p:cNvPr id="5" name="Rectangle 4">
            <a:extLst>
              <a:ext uri="{FF2B5EF4-FFF2-40B4-BE49-F238E27FC236}">
                <a16:creationId xmlns:a16="http://schemas.microsoft.com/office/drawing/2014/main" xmlns="" id="{E879624A-BE33-3641-A37C-ED0BCED308FA}"/>
              </a:ext>
            </a:extLst>
          </p:cNvPr>
          <p:cNvSpPr/>
          <p:nvPr/>
        </p:nvSpPr>
        <p:spPr>
          <a:xfrm>
            <a:off x="3225114" y="2888546"/>
            <a:ext cx="6771502" cy="500449"/>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BE4D8585-71DE-9647-A75B-45B4FFE4EDF8}"/>
              </a:ext>
            </a:extLst>
          </p:cNvPr>
          <p:cNvSpPr txBox="1"/>
          <p:nvPr/>
        </p:nvSpPr>
        <p:spPr>
          <a:xfrm>
            <a:off x="9497954" y="6031476"/>
            <a:ext cx="16759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Calibri" panose="020F0502020204030204"/>
                <a:ea typeface="+mn-ea"/>
                <a:cs typeface="+mn-cs"/>
              </a:rPr>
              <a:t>Hyldig et al., 2019</a:t>
            </a:r>
          </a:p>
        </p:txBody>
      </p:sp>
      <p:sp>
        <p:nvSpPr>
          <p:cNvPr id="7" name="Rektangel 6">
            <a:extLst>
              <a:ext uri="{FF2B5EF4-FFF2-40B4-BE49-F238E27FC236}">
                <a16:creationId xmlns:a16="http://schemas.microsoft.com/office/drawing/2014/main" xmlns="" id="{07487BAF-3FCA-45EE-A695-0EDD88EFB36C}"/>
              </a:ext>
            </a:extLst>
          </p:cNvPr>
          <p:cNvSpPr/>
          <p:nvPr/>
        </p:nvSpPr>
        <p:spPr>
          <a:xfrm>
            <a:off x="375385" y="548673"/>
            <a:ext cx="11473314" cy="59999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631FBD5A-4A8D-4C13-AF57-A78AE854C266}"/>
              </a:ext>
            </a:extLst>
          </p:cNvPr>
          <p:cNvSpPr txBox="1">
            <a:spLocks/>
          </p:cNvSpPr>
          <p:nvPr/>
        </p:nvSpPr>
        <p:spPr>
          <a:xfrm>
            <a:off x="3176309" y="152924"/>
            <a:ext cx="5871465" cy="752655"/>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Resultater fra Danmark</a:t>
            </a:r>
          </a:p>
        </p:txBody>
      </p:sp>
      <p:sp>
        <p:nvSpPr>
          <p:cNvPr id="2" name="Pladsholder til sidefod 1">
            <a:extLst>
              <a:ext uri="{FF2B5EF4-FFF2-40B4-BE49-F238E27FC236}">
                <a16:creationId xmlns:a16="http://schemas.microsoft.com/office/drawing/2014/main" xmlns="" id="{48811020-AB0B-4994-BBBF-589B4B30EC83}"/>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9182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EC5A20-FE04-4732-952E-DFF9AF306293}"/>
              </a:ext>
            </a:extLst>
          </p:cNvPr>
          <p:cNvSpPr>
            <a:spLocks noGrp="1"/>
          </p:cNvSpPr>
          <p:nvPr>
            <p:ph type="title"/>
          </p:nvPr>
        </p:nvSpPr>
        <p:spPr/>
        <p:txBody>
          <a:bodyPr/>
          <a:lstStyle/>
          <a:p>
            <a:r>
              <a:rPr lang="da-DK"/>
              <a:t>Case 1</a:t>
            </a:r>
            <a:endParaRPr lang="da-DK" dirty="0"/>
          </a:p>
        </p:txBody>
      </p:sp>
      <p:sp>
        <p:nvSpPr>
          <p:cNvPr id="3" name="Pladsholder til indhold 2">
            <a:extLst>
              <a:ext uri="{FF2B5EF4-FFF2-40B4-BE49-F238E27FC236}">
                <a16:creationId xmlns:a16="http://schemas.microsoft.com/office/drawing/2014/main" xmlns="" id="{B56442A6-FD99-43DA-B47C-E33ECE793E1E}"/>
              </a:ext>
            </a:extLst>
          </p:cNvPr>
          <p:cNvSpPr>
            <a:spLocks noGrp="1"/>
          </p:cNvSpPr>
          <p:nvPr>
            <p:ph idx="1"/>
          </p:nvPr>
        </p:nvSpPr>
        <p:spPr/>
        <p:txBody>
          <a:bodyPr>
            <a:normAutofit/>
          </a:bodyPr>
          <a:lstStyle/>
          <a:p>
            <a:r>
              <a:rPr lang="da-DK" sz="1800" dirty="0"/>
              <a:t>P1, vaginal fødsel for 5 dage siden. Haft det godt indtil for 2 dage siden. Velfungerende amning.</a:t>
            </a:r>
          </a:p>
          <a:p>
            <a:r>
              <a:rPr lang="da-DK" sz="1800" dirty="0"/>
              <a:t>Tiltagende smerter i underlivet. Tyngdefornemmelse og kløe. Ildelugtende udflåd og lidt tiltagende blødning</a:t>
            </a:r>
          </a:p>
          <a:p>
            <a:r>
              <a:rPr lang="da-DK" sz="1800" dirty="0"/>
              <a:t>Normal vandladning og afføring</a:t>
            </a:r>
          </a:p>
          <a:p>
            <a:r>
              <a:rPr lang="da-DK" sz="1800" dirty="0"/>
              <a:t>CRP 27, L 9. </a:t>
            </a:r>
          </a:p>
          <a:p>
            <a:r>
              <a:rPr lang="da-DK" sz="1800" dirty="0" err="1"/>
              <a:t>Obj</a:t>
            </a:r>
            <a:r>
              <a:rPr lang="da-DK" sz="1800" dirty="0"/>
              <a:t>: God AT. Orienteret. Varm og tør. Pæne farver. </a:t>
            </a:r>
            <a:r>
              <a:rPr lang="da-DK" sz="1800" dirty="0" err="1"/>
              <a:t>Temp</a:t>
            </a:r>
            <a:r>
              <a:rPr lang="da-DK" sz="1800" dirty="0"/>
              <a:t> 37.9</a:t>
            </a:r>
          </a:p>
          <a:p>
            <a:r>
              <a:rPr lang="da-DK" sz="1800" dirty="0"/>
              <a:t>GU: </a:t>
            </a:r>
            <a:r>
              <a:rPr lang="da-DK" sz="1800" dirty="0" err="1"/>
              <a:t>portio</a:t>
            </a:r>
            <a:r>
              <a:rPr lang="da-DK" sz="1800" dirty="0"/>
              <a:t> gendannet. Lidt blakket fluor, ildelugtende. Der podes. Uterus </a:t>
            </a:r>
            <a:r>
              <a:rPr lang="da-DK" sz="1800" dirty="0" err="1"/>
              <a:t>rokkeøm</a:t>
            </a:r>
            <a:r>
              <a:rPr lang="da-DK" sz="1800" dirty="0"/>
              <a:t>. Velkontraheret.</a:t>
            </a:r>
          </a:p>
          <a:p>
            <a:r>
              <a:rPr lang="da-DK" sz="1800" dirty="0"/>
              <a:t>TVUL: velafgrænset </a:t>
            </a:r>
            <a:r>
              <a:rPr lang="da-DK" sz="1800" dirty="0" err="1"/>
              <a:t>midtlinieekko</a:t>
            </a:r>
            <a:r>
              <a:rPr lang="da-DK" sz="1800" dirty="0"/>
              <a:t> 12,5 mm. Ikke mistanke om </a:t>
            </a:r>
            <a:r>
              <a:rPr lang="da-DK" sz="1800" dirty="0" err="1"/>
              <a:t>retineret</a:t>
            </a:r>
            <a:r>
              <a:rPr lang="da-DK" sz="1800" dirty="0"/>
              <a:t> væv. To normale ovarier. Ingen fri væske.</a:t>
            </a:r>
          </a:p>
          <a:p>
            <a:r>
              <a:rPr lang="da-DK" sz="1800" dirty="0"/>
              <a:t>Konklusion: </a:t>
            </a:r>
            <a:r>
              <a:rPr lang="da-DK" sz="1800" dirty="0" err="1"/>
              <a:t>Puerperal</a:t>
            </a:r>
            <a:r>
              <a:rPr lang="da-DK" sz="1800" dirty="0"/>
              <a:t> </a:t>
            </a:r>
            <a:r>
              <a:rPr lang="da-DK" sz="1800" dirty="0" err="1"/>
              <a:t>endometritis</a:t>
            </a:r>
            <a:r>
              <a:rPr lang="da-DK" sz="1800" dirty="0"/>
              <a:t>.</a:t>
            </a:r>
          </a:p>
          <a:p>
            <a:r>
              <a:rPr lang="da-DK" sz="1800" dirty="0"/>
              <a:t>Rp. Urin D+R Rp </a:t>
            </a:r>
            <a:r>
              <a:rPr lang="da-DK" sz="1800" dirty="0" err="1"/>
              <a:t>cervikal</a:t>
            </a:r>
            <a:r>
              <a:rPr lang="da-DK" sz="1800" dirty="0"/>
              <a:t> podning D+R</a:t>
            </a:r>
          </a:p>
          <a:p>
            <a:r>
              <a:rPr lang="da-DK" sz="1800" dirty="0"/>
              <a:t>Rp </a:t>
            </a:r>
            <a:r>
              <a:rPr lang="da-DK" sz="1800" dirty="0" err="1"/>
              <a:t>tbl</a:t>
            </a:r>
            <a:r>
              <a:rPr lang="da-DK" sz="1800" dirty="0"/>
              <a:t> </a:t>
            </a:r>
            <a:r>
              <a:rPr lang="da-DK" sz="1800" dirty="0" err="1"/>
              <a:t>imadrax</a:t>
            </a:r>
            <a:r>
              <a:rPr lang="da-DK" sz="1800" dirty="0"/>
              <a:t> og </a:t>
            </a:r>
            <a:r>
              <a:rPr lang="da-DK" sz="1800" dirty="0" err="1"/>
              <a:t>tabl</a:t>
            </a:r>
            <a:r>
              <a:rPr lang="da-DK" sz="1800" dirty="0"/>
              <a:t> </a:t>
            </a:r>
            <a:r>
              <a:rPr lang="da-DK" sz="1800" dirty="0" err="1"/>
              <a:t>metronidazol</a:t>
            </a:r>
            <a:r>
              <a:rPr lang="da-DK" sz="1800" dirty="0"/>
              <a:t>. </a:t>
            </a:r>
          </a:p>
          <a:p>
            <a:r>
              <a:rPr lang="da-DK" sz="1800" dirty="0"/>
              <a:t>Kontakt ved manglende bedring eller </a:t>
            </a:r>
            <a:r>
              <a:rPr lang="da-DK" sz="1800" dirty="0" err="1"/>
              <a:t>temp</a:t>
            </a:r>
            <a:r>
              <a:rPr lang="da-DK" sz="1800" dirty="0"/>
              <a:t> &gt;38.5</a:t>
            </a:r>
            <a:r>
              <a:rPr lang="da-DK" sz="1800" dirty="0">
                <a:latin typeface="Times New Roman" panose="02020603050405020304" pitchFamily="18" charset="0"/>
                <a:cs typeface="Times New Roman" panose="02020603050405020304" pitchFamily="18" charset="0"/>
              </a:rPr>
              <a:t>℃</a:t>
            </a:r>
            <a:endParaRPr lang="da-DK" sz="1800" dirty="0"/>
          </a:p>
        </p:txBody>
      </p:sp>
      <p:sp>
        <p:nvSpPr>
          <p:cNvPr id="4" name="Pladsholder til sidefod 3">
            <a:extLst>
              <a:ext uri="{FF2B5EF4-FFF2-40B4-BE49-F238E27FC236}">
                <a16:creationId xmlns:a16="http://schemas.microsoft.com/office/drawing/2014/main" xmlns="" id="{25D688DF-A01B-4954-AA7E-776F688D5C43}"/>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56251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xmlns="" id="{748F1FE2-CB90-46D6-97D7-C7B7079269F9}"/>
              </a:ext>
            </a:extLst>
          </p:cNvPr>
          <p:cNvGraphicFramePr/>
          <p:nvPr/>
        </p:nvGraphicFramePr>
        <p:xfrm>
          <a:off x="1898664" y="2639253"/>
          <a:ext cx="8394671" cy="3416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ktangel 14">
            <a:extLst>
              <a:ext uri="{FF2B5EF4-FFF2-40B4-BE49-F238E27FC236}">
                <a16:creationId xmlns:a16="http://schemas.microsoft.com/office/drawing/2014/main" xmlns="" id="{EB36F3D5-6E71-4AD7-8D54-25F814875024}"/>
              </a:ext>
            </a:extLst>
          </p:cNvPr>
          <p:cNvSpPr/>
          <p:nvPr/>
        </p:nvSpPr>
        <p:spPr>
          <a:xfrm>
            <a:off x="375385" y="548673"/>
            <a:ext cx="11473314" cy="599995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xmlns="" id="{1F65AF86-D87D-4CF6-AE72-892F8F23955C}"/>
              </a:ext>
            </a:extLst>
          </p:cNvPr>
          <p:cNvSpPr txBox="1">
            <a:spLocks/>
          </p:cNvSpPr>
          <p:nvPr/>
        </p:nvSpPr>
        <p:spPr>
          <a:xfrm>
            <a:off x="3176309" y="152924"/>
            <a:ext cx="5871465" cy="752655"/>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rPr>
              <a:t>Kan det betale sig?</a:t>
            </a:r>
          </a:p>
        </p:txBody>
      </p:sp>
      <p:pic>
        <p:nvPicPr>
          <p:cNvPr id="3" name="Picture 2">
            <a:extLst>
              <a:ext uri="{FF2B5EF4-FFF2-40B4-BE49-F238E27FC236}">
                <a16:creationId xmlns:a16="http://schemas.microsoft.com/office/drawing/2014/main" xmlns="" id="{264F84EA-2EB5-A143-835E-2CCB702FA941}"/>
              </a:ext>
            </a:extLst>
          </p:cNvPr>
          <p:cNvPicPr>
            <a:picLocks noChangeAspect="1"/>
          </p:cNvPicPr>
          <p:nvPr/>
        </p:nvPicPr>
        <p:blipFill>
          <a:blip r:embed="rId8"/>
          <a:stretch>
            <a:fillRect/>
          </a:stretch>
        </p:blipFill>
        <p:spPr>
          <a:xfrm>
            <a:off x="616130" y="859575"/>
            <a:ext cx="5871465" cy="1693668"/>
          </a:xfrm>
          <a:prstGeom prst="rect">
            <a:avLst/>
          </a:prstGeom>
        </p:spPr>
      </p:pic>
      <p:sp>
        <p:nvSpPr>
          <p:cNvPr id="2" name="Pladsholder til sidefod 1">
            <a:extLst>
              <a:ext uri="{FF2B5EF4-FFF2-40B4-BE49-F238E27FC236}">
                <a16:creationId xmlns:a16="http://schemas.microsoft.com/office/drawing/2014/main" xmlns="" id="{2FD090C4-AAC5-4ECC-A245-040286486CAD}"/>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902240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5344BA-AF80-44B7-8758-C0B36D92CBDD}"/>
              </a:ext>
            </a:extLst>
          </p:cNvPr>
          <p:cNvSpPr>
            <a:spLocks noGrp="1"/>
          </p:cNvSpPr>
          <p:nvPr>
            <p:ph type="title"/>
          </p:nvPr>
        </p:nvSpPr>
        <p:spPr/>
        <p:txBody>
          <a:bodyPr/>
          <a:lstStyle/>
          <a:p>
            <a:r>
              <a:rPr lang="da-DK" dirty="0"/>
              <a:t>Dansk Selskab for Klinisk Mikrobiologi (DSKM)</a:t>
            </a:r>
          </a:p>
        </p:txBody>
      </p:sp>
      <p:sp>
        <p:nvSpPr>
          <p:cNvPr id="3" name="Pladsholder til indhold 2">
            <a:extLst>
              <a:ext uri="{FF2B5EF4-FFF2-40B4-BE49-F238E27FC236}">
                <a16:creationId xmlns:a16="http://schemas.microsoft.com/office/drawing/2014/main" xmlns="" id="{4996ED92-EC97-49BF-8582-572DD1E9F8CF}"/>
              </a:ext>
            </a:extLst>
          </p:cNvPr>
          <p:cNvSpPr>
            <a:spLocks noGrp="1"/>
          </p:cNvSpPr>
          <p:nvPr>
            <p:ph idx="1"/>
          </p:nvPr>
        </p:nvSpPr>
        <p:spPr/>
        <p:txBody>
          <a:bodyPr/>
          <a:lstStyle/>
          <a:p>
            <a:r>
              <a:rPr lang="da-DK" dirty="0"/>
              <a:t>”Må jeg spørge, hvorfor instruksen er delt op i øst og vest? </a:t>
            </a:r>
          </a:p>
          <a:p>
            <a:r>
              <a:rPr lang="da-DK" dirty="0"/>
              <a:t>Set fra en DSKM synsvinkel ville det rent mikrobiologisk være ønskeligt med en ens national anbefaling. </a:t>
            </a:r>
          </a:p>
          <a:p>
            <a:r>
              <a:rPr lang="da-DK" dirty="0"/>
              <a:t>Er det ikke principielt de samme kvinder man behandler i øst og vest. Jeg mener, det er jo tilladt at rejse frit i landet.”</a:t>
            </a:r>
          </a:p>
        </p:txBody>
      </p:sp>
      <p:sp>
        <p:nvSpPr>
          <p:cNvPr id="4" name="Pladsholder til sidefod 3">
            <a:extLst>
              <a:ext uri="{FF2B5EF4-FFF2-40B4-BE49-F238E27FC236}">
                <a16:creationId xmlns:a16="http://schemas.microsoft.com/office/drawing/2014/main" xmlns="" id="{9B179EEF-A928-4980-BF55-040FFB32400A}"/>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52618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761645-2003-42B5-8D11-9D9696852921}"/>
              </a:ext>
            </a:extLst>
          </p:cNvPr>
          <p:cNvSpPr>
            <a:spLocks noGrp="1"/>
          </p:cNvSpPr>
          <p:nvPr>
            <p:ph type="title"/>
          </p:nvPr>
        </p:nvSpPr>
        <p:spPr>
          <a:xfrm>
            <a:off x="838200" y="365125"/>
            <a:ext cx="10515600" cy="1325563"/>
          </a:xfrm>
        </p:spPr>
        <p:txBody>
          <a:bodyPr>
            <a:normAutofit/>
          </a:bodyPr>
          <a:lstStyle/>
          <a:p>
            <a:pPr algn="ctr"/>
            <a:r>
              <a:rPr lang="da-DK" dirty="0"/>
              <a:t>Behandling sepsis</a:t>
            </a:r>
          </a:p>
        </p:txBody>
      </p:sp>
      <p:graphicFrame>
        <p:nvGraphicFramePr>
          <p:cNvPr id="4" name="Pladsholder til indhold 3">
            <a:extLst>
              <a:ext uri="{FF2B5EF4-FFF2-40B4-BE49-F238E27FC236}">
                <a16:creationId xmlns:a16="http://schemas.microsoft.com/office/drawing/2014/main" xmlns="" id="{99D4AB60-95B2-46B3-93A4-1312A1C91B7E}"/>
              </a:ext>
            </a:extLst>
          </p:cNvPr>
          <p:cNvGraphicFramePr>
            <a:graphicFrameLocks noGrp="1"/>
          </p:cNvGraphicFramePr>
          <p:nvPr>
            <p:ph idx="1"/>
            <p:extLst>
              <p:ext uri="{D42A27DB-BD31-4B8C-83A1-F6EECF244321}">
                <p14:modId xmlns:p14="http://schemas.microsoft.com/office/powerpoint/2010/main" val="2238305063"/>
              </p:ext>
            </p:extLst>
          </p:nvPr>
        </p:nvGraphicFramePr>
        <p:xfrm>
          <a:off x="1378057" y="1451294"/>
          <a:ext cx="9435885" cy="4478235"/>
        </p:xfrm>
        <a:graphic>
          <a:graphicData uri="http://schemas.openxmlformats.org/drawingml/2006/table">
            <a:tbl>
              <a:tblPr firstRow="1" bandRow="1">
                <a:noFill/>
              </a:tblPr>
              <a:tblGrid>
                <a:gridCol w="2509216">
                  <a:extLst>
                    <a:ext uri="{9D8B030D-6E8A-4147-A177-3AD203B41FA5}">
                      <a16:colId xmlns:a16="http://schemas.microsoft.com/office/drawing/2014/main" xmlns="" val="2962556026"/>
                    </a:ext>
                  </a:extLst>
                </a:gridCol>
                <a:gridCol w="6926669">
                  <a:extLst>
                    <a:ext uri="{9D8B030D-6E8A-4147-A177-3AD203B41FA5}">
                      <a16:colId xmlns:a16="http://schemas.microsoft.com/office/drawing/2014/main" xmlns="" val="1690020239"/>
                    </a:ext>
                  </a:extLst>
                </a:gridCol>
              </a:tblGrid>
              <a:tr h="376184">
                <a:tc gridSpan="2">
                  <a:txBody>
                    <a:bodyPr/>
                    <a:lstStyle/>
                    <a:p>
                      <a:pPr marL="0" marR="0">
                        <a:spcBef>
                          <a:spcPts val="1200"/>
                        </a:spcBef>
                        <a:spcAft>
                          <a:spcPts val="300"/>
                        </a:spcAft>
                      </a:pPr>
                      <a:endParaRPr lang="da-DK" sz="1400" b="1"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76216" marR="0" marT="88108" marB="88108">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da-DK"/>
                    </a:p>
                  </a:txBody>
                  <a:tcPr/>
                </a:tc>
                <a:extLst>
                  <a:ext uri="{0D108BD9-81ED-4DB2-BD59-A6C34878D82A}">
                    <a16:rowId xmlns:a16="http://schemas.microsoft.com/office/drawing/2014/main" xmlns="" val="2794490568"/>
                  </a:ext>
                </a:extLst>
              </a:tr>
              <a:tr h="1080343">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valgs behandling</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Ampicillin</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 + gentamicin* + evt. </a:t>
                      </a: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metronidazol</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eller</a:t>
                      </a:r>
                    </a:p>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Piperacillin</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a:t>
                      </a: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tazobactam</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 + evt. </a:t>
                      </a: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metronidazol</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3270631231"/>
                  </a:ext>
                </a:extLst>
              </a:tr>
              <a:tr h="847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lumMod val="75000"/>
                              <a:lumOff val="25000"/>
                            </a:schemeClr>
                          </a:solidFill>
                          <a:effectLst/>
                          <a:latin typeface="Times New Roman" panose="02020603050405020304" pitchFamily="18" charset="0"/>
                          <a:cs typeface="Times New Roman" panose="02020603050405020304" pitchFamily="18" charset="0"/>
                        </a:rPr>
                        <a:t>Alternativ ved penicillin allergi, non-type 1</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Cefuroxim</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 + gentamicin* + evt. </a:t>
                      </a:r>
                      <a:r>
                        <a:rPr lang="da-DK" sz="1800" dirty="0" err="1">
                          <a:solidFill>
                            <a:schemeClr val="tx1">
                              <a:lumMod val="75000"/>
                              <a:lumOff val="25000"/>
                            </a:schemeClr>
                          </a:solidFill>
                          <a:effectLst/>
                          <a:latin typeface="Times New Roman" panose="02020603050405020304" pitchFamily="18" charset="0"/>
                          <a:cs typeface="Times New Roman" panose="02020603050405020304" pitchFamily="18" charset="0"/>
                        </a:rPr>
                        <a:t>metronidazol</a:t>
                      </a: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357755034"/>
                  </a:ext>
                </a:extLst>
              </a:tr>
              <a:tr h="1080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Alternativ ved tidligere type 1 reaktion imod penicillin</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lnB>
                    <a:solidFill>
                      <a:srgbClr val="D8DEDC">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chemeClr val="tx1">
                              <a:lumMod val="75000"/>
                              <a:lumOff val="25000"/>
                            </a:schemeClr>
                          </a:solidFill>
                          <a:effectLst/>
                          <a:latin typeface="Times New Roman" panose="02020603050405020304" pitchFamily="18" charset="0"/>
                          <a:cs typeface="Times New Roman" panose="02020603050405020304" pitchFamily="18" charset="0"/>
                        </a:rPr>
                        <a:t>Meropenem </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53821557"/>
                  </a:ext>
                </a:extLst>
              </a:tr>
              <a:tr h="1080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Ved manglende respons på initiale behandling efter 48 t</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cs typeface="Times New Roman" panose="02020603050405020304" pitchFamily="18" charset="0"/>
                        </a:rPr>
                        <a:t>Er fokus afklaret og evt. saneret? Kontakt gerne KMA</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2593380875"/>
                  </a:ext>
                </a:extLst>
              </a:tr>
            </a:tbl>
          </a:graphicData>
        </a:graphic>
      </p:graphicFrame>
      <p:sp>
        <p:nvSpPr>
          <p:cNvPr id="3" name="Tekstfelt 2">
            <a:extLst>
              <a:ext uri="{FF2B5EF4-FFF2-40B4-BE49-F238E27FC236}">
                <a16:creationId xmlns:a16="http://schemas.microsoft.com/office/drawing/2014/main" xmlns="" id="{977B4C93-068B-4DDB-99E7-90A2604FB28B}"/>
              </a:ext>
            </a:extLst>
          </p:cNvPr>
          <p:cNvSpPr txBox="1"/>
          <p:nvPr/>
        </p:nvSpPr>
        <p:spPr>
          <a:xfrm>
            <a:off x="1271265" y="6005989"/>
            <a:ext cx="5112757" cy="553998"/>
          </a:xfrm>
          <a:prstGeom prst="rect">
            <a:avLst/>
          </a:prstGeom>
          <a:noFill/>
        </p:spPr>
        <p:txBody>
          <a:bodyPr wrap="square" rtlCol="0">
            <a:spAutoFit/>
          </a:bodyPr>
          <a:lstStyle/>
          <a:p>
            <a:r>
              <a:rPr lang="da-DK" sz="1200" dirty="0"/>
              <a:t>*Tilladeligt at fortsætte amning trods forbehold i Promedicin.dk</a:t>
            </a:r>
          </a:p>
          <a:p>
            <a:endParaRPr lang="da-DK" dirty="0"/>
          </a:p>
        </p:txBody>
      </p:sp>
      <p:sp>
        <p:nvSpPr>
          <p:cNvPr id="5" name="Pladsholder til sidefod 4">
            <a:extLst>
              <a:ext uri="{FF2B5EF4-FFF2-40B4-BE49-F238E27FC236}">
                <a16:creationId xmlns:a16="http://schemas.microsoft.com/office/drawing/2014/main" xmlns="" id="{70990F94-3D1F-4500-B51F-A5B0964065CC}"/>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896721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761645-2003-42B5-8D11-9D9696852921}"/>
              </a:ext>
            </a:extLst>
          </p:cNvPr>
          <p:cNvSpPr>
            <a:spLocks noGrp="1"/>
          </p:cNvSpPr>
          <p:nvPr>
            <p:ph type="title"/>
          </p:nvPr>
        </p:nvSpPr>
        <p:spPr>
          <a:xfrm>
            <a:off x="838200" y="365125"/>
            <a:ext cx="10515600" cy="1325563"/>
          </a:xfrm>
        </p:spPr>
        <p:txBody>
          <a:bodyPr>
            <a:normAutofit/>
          </a:bodyPr>
          <a:lstStyle/>
          <a:p>
            <a:pPr algn="ctr"/>
            <a:r>
              <a:rPr lang="da-DK" dirty="0"/>
              <a:t>Behandling </a:t>
            </a:r>
            <a:r>
              <a:rPr lang="da-DK" dirty="0" err="1"/>
              <a:t>mastitis</a:t>
            </a:r>
            <a:endParaRPr lang="da-DK" dirty="0"/>
          </a:p>
        </p:txBody>
      </p:sp>
      <p:graphicFrame>
        <p:nvGraphicFramePr>
          <p:cNvPr id="4" name="Pladsholder til indhold 3">
            <a:extLst>
              <a:ext uri="{FF2B5EF4-FFF2-40B4-BE49-F238E27FC236}">
                <a16:creationId xmlns:a16="http://schemas.microsoft.com/office/drawing/2014/main" xmlns="" id="{99D4AB60-95B2-46B3-93A4-1312A1C91B7E}"/>
              </a:ext>
            </a:extLst>
          </p:cNvPr>
          <p:cNvGraphicFramePr>
            <a:graphicFrameLocks noGrp="1"/>
          </p:cNvGraphicFramePr>
          <p:nvPr>
            <p:ph idx="1"/>
            <p:extLst>
              <p:ext uri="{D42A27DB-BD31-4B8C-83A1-F6EECF244321}">
                <p14:modId xmlns:p14="http://schemas.microsoft.com/office/powerpoint/2010/main" val="2499125153"/>
              </p:ext>
            </p:extLst>
          </p:nvPr>
        </p:nvGraphicFramePr>
        <p:xfrm>
          <a:off x="1371933" y="1828800"/>
          <a:ext cx="9448135" cy="3900305"/>
        </p:xfrm>
        <a:graphic>
          <a:graphicData uri="http://schemas.openxmlformats.org/drawingml/2006/table">
            <a:tbl>
              <a:tblPr firstRow="1" bandRow="1">
                <a:noFill/>
              </a:tblPr>
              <a:tblGrid>
                <a:gridCol w="2521466">
                  <a:extLst>
                    <a:ext uri="{9D8B030D-6E8A-4147-A177-3AD203B41FA5}">
                      <a16:colId xmlns:a16="http://schemas.microsoft.com/office/drawing/2014/main" xmlns="" val="2962556026"/>
                    </a:ext>
                  </a:extLst>
                </a:gridCol>
                <a:gridCol w="6926669">
                  <a:extLst>
                    <a:ext uri="{9D8B030D-6E8A-4147-A177-3AD203B41FA5}">
                      <a16:colId xmlns:a16="http://schemas.microsoft.com/office/drawing/2014/main" xmlns="" val="1690020239"/>
                    </a:ext>
                  </a:extLst>
                </a:gridCol>
              </a:tblGrid>
              <a:tr h="431731">
                <a:tc gridSpan="2">
                  <a:txBody>
                    <a:bodyPr/>
                    <a:lstStyle/>
                    <a:p>
                      <a:pPr marL="0" marR="0">
                        <a:spcBef>
                          <a:spcPts val="1200"/>
                        </a:spcBef>
                        <a:spcAft>
                          <a:spcPts val="300"/>
                        </a:spcAft>
                      </a:pPr>
                      <a:endParaRPr lang="da-DK" sz="1400" b="1"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76216" marR="0" marT="88108" marB="88108">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da-DK"/>
                    </a:p>
                  </a:txBody>
                  <a:tcPr/>
                </a:tc>
                <a:extLst>
                  <a:ext uri="{0D108BD9-81ED-4DB2-BD59-A6C34878D82A}">
                    <a16:rowId xmlns:a16="http://schemas.microsoft.com/office/drawing/2014/main" xmlns="" val="2794490568"/>
                  </a:ext>
                </a:extLst>
              </a:tr>
              <a:tr h="872271">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Behandling</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Cloxacillin</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3270631231"/>
                  </a:ext>
                </a:extLst>
              </a:tr>
              <a:tr h="872271">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hvis </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p.o</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Dicloxacillin</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357755034"/>
                  </a:ext>
                </a:extLst>
              </a:tr>
              <a:tr h="652001">
                <a:tc>
                  <a:txBody>
                    <a:bodyPr/>
                    <a:lstStyle/>
                    <a:p>
                      <a:pPr marL="0" marR="0">
                        <a:spcBef>
                          <a:spcPts val="0"/>
                        </a:spcBef>
                        <a:spcAft>
                          <a:spcPts val="0"/>
                        </a:spcAft>
                      </a:pPr>
                      <a:r>
                        <a:rPr lang="nb-NO"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penicillin allergi, non-type 1</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Cefuroxim</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53821557"/>
                  </a:ext>
                </a:extLst>
              </a:tr>
              <a:tr h="872271">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tidligere type 1 reaktion imod penicillin</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Clindamycin</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2593380875"/>
                  </a:ext>
                </a:extLst>
              </a:tr>
            </a:tbl>
          </a:graphicData>
        </a:graphic>
      </p:graphicFrame>
      <p:sp>
        <p:nvSpPr>
          <p:cNvPr id="3" name="Pladsholder til sidefod 2">
            <a:extLst>
              <a:ext uri="{FF2B5EF4-FFF2-40B4-BE49-F238E27FC236}">
                <a16:creationId xmlns:a16="http://schemas.microsoft.com/office/drawing/2014/main" xmlns="" id="{F71A12B6-0D1E-4BCF-899A-D2581232F647}"/>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325199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761645-2003-42B5-8D11-9D9696852921}"/>
              </a:ext>
            </a:extLst>
          </p:cNvPr>
          <p:cNvSpPr>
            <a:spLocks noGrp="1"/>
          </p:cNvSpPr>
          <p:nvPr>
            <p:ph type="title"/>
          </p:nvPr>
        </p:nvSpPr>
        <p:spPr>
          <a:xfrm>
            <a:off x="838200" y="365125"/>
            <a:ext cx="10515600" cy="1325563"/>
          </a:xfrm>
        </p:spPr>
        <p:txBody>
          <a:bodyPr>
            <a:normAutofit/>
          </a:bodyPr>
          <a:lstStyle/>
          <a:p>
            <a:pPr algn="ctr"/>
            <a:r>
              <a:rPr lang="da-DK" dirty="0"/>
              <a:t>Behandling </a:t>
            </a:r>
            <a:r>
              <a:rPr lang="da-DK" dirty="0" err="1"/>
              <a:t>endometritis</a:t>
            </a:r>
            <a:endParaRPr lang="da-DK" dirty="0"/>
          </a:p>
        </p:txBody>
      </p:sp>
      <p:graphicFrame>
        <p:nvGraphicFramePr>
          <p:cNvPr id="4" name="Pladsholder til indhold 3">
            <a:extLst>
              <a:ext uri="{FF2B5EF4-FFF2-40B4-BE49-F238E27FC236}">
                <a16:creationId xmlns:a16="http://schemas.microsoft.com/office/drawing/2014/main" xmlns="" id="{99D4AB60-95B2-46B3-93A4-1312A1C91B7E}"/>
              </a:ext>
            </a:extLst>
          </p:cNvPr>
          <p:cNvGraphicFramePr>
            <a:graphicFrameLocks noGrp="1"/>
          </p:cNvGraphicFramePr>
          <p:nvPr>
            <p:ph idx="1"/>
            <p:extLst>
              <p:ext uri="{D42A27DB-BD31-4B8C-83A1-F6EECF244321}">
                <p14:modId xmlns:p14="http://schemas.microsoft.com/office/powerpoint/2010/main" val="2977075285"/>
              </p:ext>
            </p:extLst>
          </p:nvPr>
        </p:nvGraphicFramePr>
        <p:xfrm>
          <a:off x="1371932" y="1145867"/>
          <a:ext cx="9448135" cy="5111136"/>
        </p:xfrm>
        <a:graphic>
          <a:graphicData uri="http://schemas.openxmlformats.org/drawingml/2006/table">
            <a:tbl>
              <a:tblPr firstRow="1" bandRow="1">
                <a:noFill/>
              </a:tblPr>
              <a:tblGrid>
                <a:gridCol w="2521466">
                  <a:extLst>
                    <a:ext uri="{9D8B030D-6E8A-4147-A177-3AD203B41FA5}">
                      <a16:colId xmlns:a16="http://schemas.microsoft.com/office/drawing/2014/main" xmlns="" val="2962556026"/>
                    </a:ext>
                  </a:extLst>
                </a:gridCol>
                <a:gridCol w="6926669">
                  <a:extLst>
                    <a:ext uri="{9D8B030D-6E8A-4147-A177-3AD203B41FA5}">
                      <a16:colId xmlns:a16="http://schemas.microsoft.com/office/drawing/2014/main" xmlns="" val="1690020239"/>
                    </a:ext>
                  </a:extLst>
                </a:gridCol>
              </a:tblGrid>
              <a:tr h="379724">
                <a:tc gridSpan="2">
                  <a:txBody>
                    <a:bodyPr/>
                    <a:lstStyle/>
                    <a:p>
                      <a:pPr marL="0" marR="0">
                        <a:spcBef>
                          <a:spcPts val="1200"/>
                        </a:spcBef>
                        <a:spcAft>
                          <a:spcPts val="300"/>
                        </a:spcAft>
                      </a:pPr>
                      <a:endParaRPr lang="da-DK" sz="1400" b="1"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76216" marR="0" marT="88108" marB="88108">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da-DK"/>
                    </a:p>
                  </a:txBody>
                  <a:tcPr/>
                </a:tc>
                <a:extLst>
                  <a:ext uri="{0D108BD9-81ED-4DB2-BD59-A6C34878D82A}">
                    <a16:rowId xmlns:a16="http://schemas.microsoft.com/office/drawing/2014/main" xmlns="" val="2794490568"/>
                  </a:ext>
                </a:extLst>
              </a:tr>
              <a:tr h="973907">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1. valgs behandling</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Cefuroxim</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 + </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metronidazol</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eller</a:t>
                      </a:r>
                    </a:p>
                    <a:p>
                      <a:pPr marL="0" marR="0">
                        <a:spcBef>
                          <a:spcPts val="0"/>
                        </a:spcBef>
                        <a:spcAft>
                          <a:spcPts val="0"/>
                        </a:spcAft>
                      </a:pP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Piperacillin</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tazobactam</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 + </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metronidazol</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3270631231"/>
                  </a:ext>
                </a:extLst>
              </a:tr>
              <a:tr h="973907">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p.o</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Amoxicillin + </a:t>
                      </a: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metronidazol</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 </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eller</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Clindamycin* </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357755034"/>
                  </a:ext>
                </a:extLst>
              </a:tr>
              <a:tr h="706525">
                <a:tc>
                  <a:txBody>
                    <a:bodyPr/>
                    <a:lstStyle/>
                    <a:p>
                      <a:pPr marL="0" marR="0">
                        <a:spcBef>
                          <a:spcPts val="0"/>
                        </a:spcBef>
                        <a:spcAft>
                          <a:spcPts val="0"/>
                        </a:spcAft>
                      </a:pPr>
                      <a:r>
                        <a:rPr lang="nb-NO"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penicillin allergi, non-type 1</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Cefuroxim</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 + </a:t>
                      </a: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metronidazol</a:t>
                      </a: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chemeClr val="tx1">
                              <a:lumMod val="75000"/>
                              <a:lumOff val="25000"/>
                            </a:schemeClr>
                          </a:solidFill>
                          <a:effectLst/>
                          <a:latin typeface="Times New Roman" panose="02020603050405020304" pitchFamily="18" charset="0"/>
                          <a:ea typeface="Times New Roman" panose="02020603050405020304" pitchFamily="18" charset="0"/>
                        </a:rPr>
                        <a:t> </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53821557"/>
                  </a:ext>
                </a:extLst>
              </a:tr>
              <a:tr h="973907">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tidligere type 1 reaktion imod penicillin</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a:solidFill>
                            <a:schemeClr val="tx1">
                              <a:lumMod val="75000"/>
                              <a:lumOff val="25000"/>
                            </a:schemeClr>
                          </a:solidFill>
                          <a:effectLst/>
                          <a:latin typeface="Times New Roman" panose="02020603050405020304" pitchFamily="18" charset="0"/>
                          <a:ea typeface="Times New Roman" panose="02020603050405020304" pitchFamily="18" charset="0"/>
                        </a:rPr>
                        <a:t>Meropenem </a:t>
                      </a:r>
                    </a:p>
                    <a:p>
                      <a:pPr marL="0" marR="0">
                        <a:spcBef>
                          <a:spcPts val="0"/>
                        </a:spcBef>
                        <a:spcAft>
                          <a:spcPts val="0"/>
                        </a:spcAft>
                      </a:pPr>
                      <a:r>
                        <a:rPr lang="da-DK" sz="1800">
                          <a:solidFill>
                            <a:schemeClr val="tx1">
                              <a:lumMod val="75000"/>
                              <a:lumOff val="25000"/>
                            </a:schemeClr>
                          </a:solidFill>
                          <a:effectLst/>
                          <a:latin typeface="Times New Roman" panose="02020603050405020304" pitchFamily="18" charset="0"/>
                          <a:ea typeface="Times New Roman" panose="02020603050405020304" pitchFamily="18" charset="0"/>
                        </a:rPr>
                        <a:t>Eller</a:t>
                      </a:r>
                    </a:p>
                    <a:p>
                      <a:pPr marL="0" marR="0">
                        <a:spcBef>
                          <a:spcPts val="0"/>
                        </a:spcBef>
                        <a:spcAft>
                          <a:spcPts val="0"/>
                        </a:spcAft>
                      </a:pPr>
                      <a:r>
                        <a:rPr lang="da-DK" sz="1800">
                          <a:solidFill>
                            <a:schemeClr val="tx1">
                              <a:lumMod val="75000"/>
                              <a:lumOff val="25000"/>
                            </a:schemeClr>
                          </a:solidFill>
                          <a:effectLst/>
                          <a:latin typeface="Times New Roman" panose="02020603050405020304" pitchFamily="18" charset="0"/>
                          <a:ea typeface="Times New Roman" panose="02020603050405020304" pitchFamily="18" charset="0"/>
                        </a:rPr>
                        <a:t>Clindamycin* (i.v. eller p.o.)</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2593380875"/>
                  </a:ext>
                </a:extLst>
              </a:tr>
              <a:tr h="973907">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Ved manglende respons på initiale behandling efter 48 t</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Er fokus afklaret og evt. saneret? Kontakt gerne KMA</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998420545"/>
                  </a:ext>
                </a:extLst>
              </a:tr>
            </a:tbl>
          </a:graphicData>
        </a:graphic>
      </p:graphicFrame>
      <p:sp>
        <p:nvSpPr>
          <p:cNvPr id="5" name="Tekstfelt 4">
            <a:extLst>
              <a:ext uri="{FF2B5EF4-FFF2-40B4-BE49-F238E27FC236}">
                <a16:creationId xmlns:a16="http://schemas.microsoft.com/office/drawing/2014/main" xmlns="" id="{18546B97-1963-4E2E-9550-D0A31D130868}"/>
              </a:ext>
            </a:extLst>
          </p:cNvPr>
          <p:cNvSpPr txBox="1"/>
          <p:nvPr/>
        </p:nvSpPr>
        <p:spPr>
          <a:xfrm>
            <a:off x="1258347" y="6304002"/>
            <a:ext cx="4353887" cy="553998"/>
          </a:xfrm>
          <a:prstGeom prst="rect">
            <a:avLst/>
          </a:prstGeom>
          <a:noFill/>
        </p:spPr>
        <p:txBody>
          <a:bodyPr wrap="square" rtlCol="0">
            <a:spAutoFit/>
          </a:bodyPr>
          <a:lstStyle/>
          <a:p>
            <a:r>
              <a:rPr lang="da-DK" sz="1200" dirty="0"/>
              <a:t>*Tilladeligt at fortsætte amning trods forbehold i Promedicin.dk</a:t>
            </a:r>
          </a:p>
          <a:p>
            <a:endParaRPr lang="da-DK" dirty="0"/>
          </a:p>
        </p:txBody>
      </p:sp>
      <p:sp>
        <p:nvSpPr>
          <p:cNvPr id="6" name="Pladsholder til sidefod 5">
            <a:extLst>
              <a:ext uri="{FF2B5EF4-FFF2-40B4-BE49-F238E27FC236}">
                <a16:creationId xmlns:a16="http://schemas.microsoft.com/office/drawing/2014/main" xmlns="" id="{EC073E70-36C7-4D58-8010-6F3994AF1BA8}"/>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0302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761645-2003-42B5-8D11-9D9696852921}"/>
              </a:ext>
            </a:extLst>
          </p:cNvPr>
          <p:cNvSpPr>
            <a:spLocks noGrp="1"/>
          </p:cNvSpPr>
          <p:nvPr>
            <p:ph type="title"/>
          </p:nvPr>
        </p:nvSpPr>
        <p:spPr>
          <a:xfrm>
            <a:off x="838200" y="365125"/>
            <a:ext cx="10515600" cy="1325563"/>
          </a:xfrm>
        </p:spPr>
        <p:txBody>
          <a:bodyPr>
            <a:normAutofit/>
          </a:bodyPr>
          <a:lstStyle/>
          <a:p>
            <a:pPr algn="ctr"/>
            <a:r>
              <a:rPr lang="da-DK" dirty="0"/>
              <a:t>Behandling sårinfektion</a:t>
            </a:r>
          </a:p>
        </p:txBody>
      </p:sp>
      <p:graphicFrame>
        <p:nvGraphicFramePr>
          <p:cNvPr id="4" name="Pladsholder til indhold 3">
            <a:extLst>
              <a:ext uri="{FF2B5EF4-FFF2-40B4-BE49-F238E27FC236}">
                <a16:creationId xmlns:a16="http://schemas.microsoft.com/office/drawing/2014/main" xmlns="" id="{99D4AB60-95B2-46B3-93A4-1312A1C91B7E}"/>
              </a:ext>
            </a:extLst>
          </p:cNvPr>
          <p:cNvGraphicFramePr>
            <a:graphicFrameLocks noGrp="1"/>
          </p:cNvGraphicFramePr>
          <p:nvPr>
            <p:ph idx="1"/>
            <p:extLst>
              <p:ext uri="{D42A27DB-BD31-4B8C-83A1-F6EECF244321}">
                <p14:modId xmlns:p14="http://schemas.microsoft.com/office/powerpoint/2010/main" val="461170831"/>
              </p:ext>
            </p:extLst>
          </p:nvPr>
        </p:nvGraphicFramePr>
        <p:xfrm>
          <a:off x="1361280" y="1027906"/>
          <a:ext cx="9469440" cy="5041867"/>
        </p:xfrm>
        <a:graphic>
          <a:graphicData uri="http://schemas.openxmlformats.org/drawingml/2006/table">
            <a:tbl>
              <a:tblPr firstRow="1" bandRow="1">
                <a:noFill/>
              </a:tblPr>
              <a:tblGrid>
                <a:gridCol w="2542771">
                  <a:extLst>
                    <a:ext uri="{9D8B030D-6E8A-4147-A177-3AD203B41FA5}">
                      <a16:colId xmlns:a16="http://schemas.microsoft.com/office/drawing/2014/main" xmlns="" val="2962556026"/>
                    </a:ext>
                  </a:extLst>
                </a:gridCol>
                <a:gridCol w="6926669">
                  <a:extLst>
                    <a:ext uri="{9D8B030D-6E8A-4147-A177-3AD203B41FA5}">
                      <a16:colId xmlns:a16="http://schemas.microsoft.com/office/drawing/2014/main" xmlns="" val="1690020239"/>
                    </a:ext>
                  </a:extLst>
                </a:gridCol>
              </a:tblGrid>
              <a:tr h="436856">
                <a:tc gridSpan="2">
                  <a:txBody>
                    <a:bodyPr/>
                    <a:lstStyle/>
                    <a:p>
                      <a:pPr marL="0" marR="0">
                        <a:spcBef>
                          <a:spcPts val="1200"/>
                        </a:spcBef>
                        <a:spcAft>
                          <a:spcPts val="300"/>
                        </a:spcAft>
                      </a:pPr>
                      <a:endParaRPr lang="da-DK" sz="1400" b="1" dirty="0">
                        <a:solidFill>
                          <a:schemeClr val="tx1">
                            <a:lumMod val="75000"/>
                            <a:lumOff val="25000"/>
                          </a:schemeClr>
                        </a:solidFill>
                        <a:effectLst/>
                        <a:latin typeface="Times New Roman" panose="02020603050405020304" pitchFamily="18" charset="0"/>
                        <a:cs typeface="Times New Roman" panose="02020603050405020304" pitchFamily="18" charset="0"/>
                      </a:endParaRPr>
                    </a:p>
                  </a:txBody>
                  <a:tcPr marL="176216" marR="0" marT="88108" marB="88108">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da-DK"/>
                    </a:p>
                  </a:txBody>
                  <a:tcPr/>
                </a:tc>
                <a:extLst>
                  <a:ext uri="{0D108BD9-81ED-4DB2-BD59-A6C34878D82A}">
                    <a16:rowId xmlns:a16="http://schemas.microsoft.com/office/drawing/2014/main" xmlns="" val="2794490568"/>
                  </a:ext>
                </a:extLst>
              </a:tr>
              <a:tr h="882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kern="1200" dirty="0">
                          <a:solidFill>
                            <a:schemeClr val="tx1"/>
                          </a:solidFill>
                          <a:effectLst/>
                          <a:latin typeface="Times New Roman" panose="02020603050405020304" pitchFamily="18" charset="0"/>
                          <a:ea typeface="+mn-ea"/>
                          <a:cs typeface="Times New Roman" panose="02020603050405020304" pitchFamily="18" charset="0"/>
                        </a:rPr>
                        <a:t>Behandling (rettet mod </a:t>
                      </a:r>
                      <a:r>
                        <a:rPr lang="da-DK" sz="1800" b="0" i="1" kern="1200" dirty="0" err="1">
                          <a:solidFill>
                            <a:schemeClr val="tx1"/>
                          </a:solidFill>
                          <a:effectLst/>
                          <a:latin typeface="Times New Roman" panose="02020603050405020304" pitchFamily="18" charset="0"/>
                          <a:ea typeface="+mn-ea"/>
                          <a:cs typeface="Times New Roman" panose="02020603050405020304" pitchFamily="18" charset="0"/>
                        </a:rPr>
                        <a:t>Staphylococcus</a:t>
                      </a:r>
                      <a:r>
                        <a:rPr lang="da-DK" sz="1800" b="0" i="1" kern="1200" dirty="0">
                          <a:solidFill>
                            <a:schemeClr val="tx1"/>
                          </a:solidFill>
                          <a:effectLst/>
                          <a:latin typeface="Times New Roman" panose="02020603050405020304" pitchFamily="18" charset="0"/>
                          <a:ea typeface="+mn-ea"/>
                          <a:cs typeface="Times New Roman" panose="02020603050405020304" pitchFamily="18" charset="0"/>
                        </a:rPr>
                        <a:t> aureus</a:t>
                      </a:r>
                      <a:r>
                        <a:rPr lang="da-DK" sz="1800" b="0" kern="1200" dirty="0">
                          <a:solidFill>
                            <a:schemeClr val="tx1"/>
                          </a:solidFill>
                          <a:effectLst/>
                          <a:latin typeface="Times New Roman" panose="02020603050405020304" pitchFamily="18" charset="0"/>
                          <a:ea typeface="+mn-ea"/>
                          <a:cs typeface="Times New Roman" panose="02020603050405020304" pitchFamily="18" charset="0"/>
                        </a:rPr>
                        <a:t> og </a:t>
                      </a:r>
                      <a:r>
                        <a:rPr lang="da-DK" sz="1800" b="0" kern="1200" dirty="0" err="1">
                          <a:solidFill>
                            <a:schemeClr val="tx1"/>
                          </a:solidFill>
                          <a:effectLst/>
                          <a:latin typeface="Times New Roman" panose="02020603050405020304" pitchFamily="18" charset="0"/>
                          <a:ea typeface="+mn-ea"/>
                          <a:cs typeface="Times New Roman" panose="02020603050405020304" pitchFamily="18" charset="0"/>
                        </a:rPr>
                        <a:t>hæmolytiske</a:t>
                      </a:r>
                      <a:r>
                        <a:rPr lang="da-DK" sz="1800" b="0" kern="1200" dirty="0">
                          <a:solidFill>
                            <a:schemeClr val="tx1"/>
                          </a:solidFill>
                          <a:effectLst/>
                          <a:latin typeface="Times New Roman" panose="02020603050405020304" pitchFamily="18" charset="0"/>
                          <a:ea typeface="+mn-ea"/>
                          <a:cs typeface="Times New Roman" panose="02020603050405020304" pitchFamily="18" charset="0"/>
                        </a:rPr>
                        <a:t> streptokokker)</a:t>
                      </a: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kern="1200" dirty="0" err="1">
                          <a:solidFill>
                            <a:schemeClr val="tx1"/>
                          </a:solidFill>
                          <a:effectLst/>
                          <a:latin typeface="Times New Roman" panose="02020603050405020304" pitchFamily="18" charset="0"/>
                          <a:ea typeface="+mn-ea"/>
                          <a:cs typeface="Times New Roman" panose="02020603050405020304" pitchFamily="18" charset="0"/>
                        </a:rPr>
                        <a:t>Cloxacillin</a:t>
                      </a:r>
                      <a:r>
                        <a:rPr lang="da-DK" sz="1800" kern="1200" dirty="0">
                          <a:solidFill>
                            <a:schemeClr val="tx1"/>
                          </a:solidFill>
                          <a:effectLst/>
                          <a:latin typeface="Times New Roman" panose="02020603050405020304" pitchFamily="18" charset="0"/>
                          <a:ea typeface="+mn-ea"/>
                          <a:cs typeface="Times New Roman" panose="02020603050405020304" pitchFamily="18" charset="0"/>
                        </a:rPr>
                        <a:t> + evt. Penicillin G</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xmlns="" val="3270631231"/>
                  </a:ext>
                </a:extLst>
              </a:tr>
              <a:tr h="882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hvis </a:t>
                      </a:r>
                      <a:r>
                        <a:rPr lang="da-DK"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p.o</a:t>
                      </a: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t>
                      </a:r>
                    </a:p>
                  </a:txBody>
                  <a:tcPr marL="176216" marR="0" marT="88108" marB="88108">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dirty="0" err="1">
                          <a:effectLst/>
                          <a:latin typeface="Times New Roman" panose="02020603050405020304" pitchFamily="18" charset="0"/>
                          <a:ea typeface="Verdana" panose="020B0604030504040204" pitchFamily="34" charset="0"/>
                        </a:rPr>
                        <a:t>Dicloxacillin</a:t>
                      </a:r>
                      <a:r>
                        <a:rPr lang="da-DK" sz="1800" dirty="0">
                          <a:effectLst/>
                          <a:latin typeface="Times New Roman" panose="02020603050405020304" pitchFamily="18" charset="0"/>
                          <a:ea typeface="Verdana" panose="020B0604030504040204" pitchFamily="34" charset="0"/>
                        </a:rPr>
                        <a:t> + evt. Penicillin V</a:t>
                      </a:r>
                      <a:endParaRPr lang="da-DK" sz="1800" dirty="0">
                        <a:effectLst/>
                        <a:latin typeface="Times New Roman" panose="02020603050405020304" pitchFamily="18" charset="0"/>
                        <a:ea typeface="Times New Roman" panose="02020603050405020304" pitchFamily="18" charset="0"/>
                      </a:endParaRPr>
                    </a:p>
                  </a:txBody>
                  <a:tcPr marL="68580" marR="68580" marT="0" marB="0">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357755034"/>
                  </a:ext>
                </a:extLst>
              </a:tr>
              <a:tr h="659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penicillin allergi, non-type 1</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en-US" sz="1800" dirty="0" err="1">
                          <a:solidFill>
                            <a:schemeClr val="tx1">
                              <a:lumMod val="75000"/>
                              <a:lumOff val="25000"/>
                            </a:schemeClr>
                          </a:solidFill>
                          <a:effectLst/>
                          <a:latin typeface="Times New Roman" panose="02020603050405020304" pitchFamily="18" charset="0"/>
                          <a:ea typeface="Times New Roman" panose="02020603050405020304" pitchFamily="18" charset="0"/>
                        </a:rPr>
                        <a:t>Cefuroxim</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53821557"/>
                  </a:ext>
                </a:extLst>
              </a:tr>
              <a:tr h="882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rPr>
                        <a:t>Alternativ ved tidligere type 1 reaktion imod penicillin</a:t>
                      </a: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spcBef>
                          <a:spcPts val="0"/>
                        </a:spcBef>
                        <a:spcAft>
                          <a:spcPts val="0"/>
                        </a:spcAft>
                      </a:pPr>
                      <a:r>
                        <a:rPr lang="da-DK" sz="1800" kern="1200" dirty="0" err="1">
                          <a:solidFill>
                            <a:schemeClr val="tx1"/>
                          </a:solidFill>
                          <a:effectLst/>
                          <a:latin typeface="Times New Roman" panose="02020603050405020304" pitchFamily="18" charset="0"/>
                          <a:ea typeface="+mn-ea"/>
                          <a:cs typeface="Times New Roman" panose="02020603050405020304" pitchFamily="18" charset="0"/>
                        </a:rPr>
                        <a:t>Clindamycin</a:t>
                      </a:r>
                      <a:r>
                        <a:rPr lang="da-DK" sz="1800" kern="1200" dirty="0">
                          <a:solidFill>
                            <a:schemeClr val="tx1"/>
                          </a:solidFill>
                          <a:effectLst/>
                          <a:latin typeface="Times New Roman" panose="02020603050405020304" pitchFamily="18" charset="0"/>
                          <a:ea typeface="+mn-ea"/>
                          <a:cs typeface="Times New Roman" panose="02020603050405020304" pitchFamily="18" charset="0"/>
                        </a:rPr>
                        <a:t>*</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2593380875"/>
                  </a:ext>
                </a:extLst>
              </a:tr>
              <a:tr h="659742">
                <a:tc>
                  <a:txBody>
                    <a:bodyPr/>
                    <a:lstStyle/>
                    <a:p>
                      <a:pPr marL="0" marR="0">
                        <a:spcBef>
                          <a:spcPts val="0"/>
                        </a:spcBef>
                        <a:spcAft>
                          <a:spcPts val="0"/>
                        </a:spcAft>
                      </a:pPr>
                      <a:r>
                        <a:rPr lang="da-DK" sz="1800" kern="1200" dirty="0">
                          <a:solidFill>
                            <a:schemeClr val="tx1"/>
                          </a:solidFill>
                          <a:effectLst/>
                          <a:latin typeface="Times New Roman" panose="02020603050405020304" pitchFamily="18" charset="0"/>
                          <a:ea typeface="+mn-ea"/>
                          <a:cs typeface="Times New Roman" panose="02020603050405020304" pitchFamily="18" charset="0"/>
                        </a:rPr>
                        <a:t>Mistanke om gram negativ infektion</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spcBef>
                          <a:spcPts val="0"/>
                        </a:spcBef>
                        <a:spcAft>
                          <a:spcPts val="0"/>
                        </a:spcAft>
                      </a:pPr>
                      <a:r>
                        <a:rPr lang="da-DK" sz="1800" kern="1200" dirty="0">
                          <a:solidFill>
                            <a:schemeClr val="tx1"/>
                          </a:solidFill>
                          <a:effectLst/>
                          <a:latin typeface="Times New Roman" panose="02020603050405020304" pitchFamily="18" charset="0"/>
                          <a:ea typeface="+mn-ea"/>
                          <a:cs typeface="Times New Roman" panose="02020603050405020304" pitchFamily="18" charset="0"/>
                        </a:rPr>
                        <a:t>Kirurgisk revision/spaltning</a:t>
                      </a:r>
                      <a:endParaRPr lang="da-DK"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16" marR="0" marT="88108" marB="88108">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998420545"/>
                  </a:ext>
                </a:extLst>
              </a:tr>
            </a:tbl>
          </a:graphicData>
        </a:graphic>
      </p:graphicFrame>
      <p:sp>
        <p:nvSpPr>
          <p:cNvPr id="5" name="Tekstfelt 4">
            <a:extLst>
              <a:ext uri="{FF2B5EF4-FFF2-40B4-BE49-F238E27FC236}">
                <a16:creationId xmlns:a16="http://schemas.microsoft.com/office/drawing/2014/main" xmlns="" id="{18546B97-1963-4E2E-9550-D0A31D130868}"/>
              </a:ext>
            </a:extLst>
          </p:cNvPr>
          <p:cNvSpPr txBox="1"/>
          <p:nvPr/>
        </p:nvSpPr>
        <p:spPr>
          <a:xfrm>
            <a:off x="1241569" y="6178556"/>
            <a:ext cx="4353887" cy="553998"/>
          </a:xfrm>
          <a:prstGeom prst="rect">
            <a:avLst/>
          </a:prstGeom>
          <a:noFill/>
        </p:spPr>
        <p:txBody>
          <a:bodyPr wrap="square" rtlCol="0">
            <a:spAutoFit/>
          </a:bodyPr>
          <a:lstStyle/>
          <a:p>
            <a:r>
              <a:rPr lang="da-DK" sz="1200" dirty="0"/>
              <a:t>*Tilladeligt at fortsætte amning trods forbehold i Promedicin.dk</a:t>
            </a:r>
          </a:p>
          <a:p>
            <a:endParaRPr lang="da-DK" dirty="0"/>
          </a:p>
        </p:txBody>
      </p:sp>
      <p:sp>
        <p:nvSpPr>
          <p:cNvPr id="3" name="Pladsholder til sidefod 2">
            <a:extLst>
              <a:ext uri="{FF2B5EF4-FFF2-40B4-BE49-F238E27FC236}">
                <a16:creationId xmlns:a16="http://schemas.microsoft.com/office/drawing/2014/main" xmlns="" id="{2A854ADA-29C9-4DD6-8D94-BDE446195DDA}"/>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3603832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1CADE93D-838B-447E-A8F1-0E4EC3C47A5B}"/>
              </a:ext>
            </a:extLst>
          </p:cNvPr>
          <p:cNvSpPr>
            <a:spLocks noGrp="1"/>
          </p:cNvSpPr>
          <p:nvPr>
            <p:ph type="title"/>
          </p:nvPr>
        </p:nvSpPr>
        <p:spPr/>
        <p:txBody>
          <a:bodyPr/>
          <a:lstStyle/>
          <a:p>
            <a:endParaRPr lang="da-DK" dirty="0"/>
          </a:p>
        </p:txBody>
      </p:sp>
      <p:sp>
        <p:nvSpPr>
          <p:cNvPr id="5" name="Pladsholder til indhold 4">
            <a:extLst>
              <a:ext uri="{FF2B5EF4-FFF2-40B4-BE49-F238E27FC236}">
                <a16:creationId xmlns:a16="http://schemas.microsoft.com/office/drawing/2014/main" xmlns="" id="{CE7D6954-5B68-449E-85B9-5C91DF275213}"/>
              </a:ext>
            </a:extLst>
          </p:cNvPr>
          <p:cNvSpPr>
            <a:spLocks noGrp="1"/>
          </p:cNvSpPr>
          <p:nvPr>
            <p:ph idx="1"/>
          </p:nvPr>
        </p:nvSpPr>
        <p:spPr/>
        <p:txBody>
          <a:bodyPr>
            <a:normAutofit/>
          </a:bodyPr>
          <a:lstStyle/>
          <a:p>
            <a:pPr marL="0" indent="0" algn="ctr">
              <a:buNone/>
            </a:pPr>
            <a:r>
              <a:rPr lang="da-DK" sz="20000" b="1" dirty="0">
                <a:solidFill>
                  <a:srgbClr val="FF0000"/>
                </a:solidFill>
              </a:rPr>
              <a:t>???????</a:t>
            </a:r>
          </a:p>
        </p:txBody>
      </p:sp>
      <p:sp>
        <p:nvSpPr>
          <p:cNvPr id="6" name="Pladsholder til sidefod 5">
            <a:extLst>
              <a:ext uri="{FF2B5EF4-FFF2-40B4-BE49-F238E27FC236}">
                <a16:creationId xmlns:a16="http://schemas.microsoft.com/office/drawing/2014/main" xmlns="" id="{C8ECEED0-C510-47B3-B580-2F62DA928E8E}"/>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8567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93717A-E3FF-4193-B02C-F5A923709D75}"/>
              </a:ext>
            </a:extLst>
          </p:cNvPr>
          <p:cNvSpPr>
            <a:spLocks noGrp="1"/>
          </p:cNvSpPr>
          <p:nvPr>
            <p:ph type="title"/>
          </p:nvPr>
        </p:nvSpPr>
        <p:spPr/>
        <p:txBody>
          <a:bodyPr/>
          <a:lstStyle/>
          <a:p>
            <a:r>
              <a:rPr lang="da-DK" dirty="0"/>
              <a:t>Case 2</a:t>
            </a:r>
          </a:p>
        </p:txBody>
      </p:sp>
      <p:sp>
        <p:nvSpPr>
          <p:cNvPr id="3" name="Pladsholder til indhold 2">
            <a:extLst>
              <a:ext uri="{FF2B5EF4-FFF2-40B4-BE49-F238E27FC236}">
                <a16:creationId xmlns:a16="http://schemas.microsoft.com/office/drawing/2014/main" xmlns="" id="{E6E95995-A3AC-4723-A4D8-47A7E4CDCF7B}"/>
              </a:ext>
            </a:extLst>
          </p:cNvPr>
          <p:cNvSpPr>
            <a:spLocks noGrp="1"/>
          </p:cNvSpPr>
          <p:nvPr>
            <p:ph idx="1"/>
          </p:nvPr>
        </p:nvSpPr>
        <p:spPr/>
        <p:txBody>
          <a:bodyPr>
            <a:normAutofit/>
          </a:bodyPr>
          <a:lstStyle/>
          <a:p>
            <a:r>
              <a:rPr lang="da-DK" sz="2000" dirty="0"/>
              <a:t>P1, akut </a:t>
            </a:r>
            <a:r>
              <a:rPr lang="da-DK" sz="2000" dirty="0" err="1"/>
              <a:t>sectio</a:t>
            </a:r>
            <a:r>
              <a:rPr lang="da-DK" sz="2000" dirty="0"/>
              <a:t> 6 dage før</a:t>
            </a:r>
          </a:p>
          <a:p>
            <a:r>
              <a:rPr lang="da-DK" sz="2000" dirty="0"/>
              <a:t>Periodevis kraftig blødning samt </a:t>
            </a:r>
            <a:r>
              <a:rPr lang="da-DK" sz="2000" dirty="0" err="1"/>
              <a:t>febrilia</a:t>
            </a:r>
            <a:endParaRPr lang="da-DK" sz="2000" dirty="0"/>
          </a:p>
          <a:p>
            <a:r>
              <a:rPr lang="da-DK" sz="2000" dirty="0"/>
              <a:t>Abd UL: Mistanke om </a:t>
            </a:r>
            <a:r>
              <a:rPr lang="da-DK" sz="2000" dirty="0" err="1"/>
              <a:t>retineret</a:t>
            </a:r>
            <a:r>
              <a:rPr lang="da-DK" sz="2000" dirty="0"/>
              <a:t> væv 2,5 x 5 cm på overgangen mellem corpus </a:t>
            </a:r>
            <a:r>
              <a:rPr lang="da-DK" sz="2000" dirty="0" err="1"/>
              <a:t>uteri</a:t>
            </a:r>
            <a:r>
              <a:rPr lang="da-DK" sz="2000" dirty="0"/>
              <a:t> og </a:t>
            </a:r>
            <a:r>
              <a:rPr lang="da-DK" sz="2000" dirty="0" err="1"/>
              <a:t>collum</a:t>
            </a:r>
            <a:endParaRPr lang="da-DK" sz="2000" dirty="0"/>
          </a:p>
          <a:p>
            <a:r>
              <a:rPr lang="da-DK" sz="2000" dirty="0"/>
              <a:t>GU: ildelugtende gult/rødligt udflåd. Der podes.</a:t>
            </a:r>
          </a:p>
          <a:p>
            <a:r>
              <a:rPr lang="da-DK" sz="2000" dirty="0"/>
              <a:t>Indlægges </a:t>
            </a:r>
            <a:r>
              <a:rPr lang="da-DK" sz="2000" dirty="0" err="1"/>
              <a:t>mhp</a:t>
            </a:r>
            <a:r>
              <a:rPr lang="da-DK" sz="2000" dirty="0"/>
              <a:t> </a:t>
            </a:r>
            <a:r>
              <a:rPr lang="da-DK" sz="2000" dirty="0" err="1"/>
              <a:t>evacuatio</a:t>
            </a:r>
            <a:r>
              <a:rPr lang="da-DK" sz="2000" dirty="0"/>
              <a:t> når fastende</a:t>
            </a:r>
          </a:p>
          <a:p>
            <a:r>
              <a:rPr lang="da-DK" sz="2000" dirty="0"/>
              <a:t>OP beskrivelse: </a:t>
            </a:r>
          </a:p>
          <a:p>
            <a:pPr lvl="1"/>
            <a:r>
              <a:rPr lang="da-DK" sz="1600" dirty="0"/>
              <a:t>Det flyder med ildelugtende pus fra vagina og </a:t>
            </a:r>
            <a:r>
              <a:rPr lang="da-DK" sz="1600" dirty="0" err="1"/>
              <a:t>uterinkaviteten</a:t>
            </a:r>
            <a:endParaRPr lang="da-DK" sz="1600" dirty="0"/>
          </a:p>
          <a:p>
            <a:pPr lvl="1"/>
            <a:r>
              <a:rPr lang="da-DK" sz="1600" dirty="0"/>
              <a:t>I </a:t>
            </a:r>
            <a:r>
              <a:rPr lang="da-DK" sz="1600" dirty="0" err="1"/>
              <a:t>zinacef</a:t>
            </a:r>
            <a:r>
              <a:rPr lang="da-DK" sz="1600" dirty="0"/>
              <a:t>-dække tømmes kaviteten med stump </a:t>
            </a:r>
            <a:r>
              <a:rPr lang="da-DK" sz="1600" dirty="0" err="1"/>
              <a:t>curette</a:t>
            </a:r>
            <a:r>
              <a:rPr lang="da-DK" sz="1600" dirty="0"/>
              <a:t> for en smule brokket inficeret væv.</a:t>
            </a:r>
          </a:p>
          <a:p>
            <a:pPr lvl="1"/>
            <a:r>
              <a:rPr lang="da-DK" sz="1600" dirty="0"/>
              <a:t>Der er gjort peroperativt UL</a:t>
            </a:r>
          </a:p>
          <a:p>
            <a:r>
              <a:rPr lang="da-DK" sz="2000" dirty="0"/>
              <a:t>Rp. </a:t>
            </a:r>
            <a:r>
              <a:rPr lang="da-DK" sz="2000" dirty="0" err="1"/>
              <a:t>Imadrax</a:t>
            </a:r>
            <a:r>
              <a:rPr lang="da-DK" sz="2000" dirty="0"/>
              <a:t> og </a:t>
            </a:r>
            <a:r>
              <a:rPr lang="da-DK" sz="2000" dirty="0" err="1"/>
              <a:t>metronidazol</a:t>
            </a:r>
            <a:r>
              <a:rPr lang="da-DK" sz="2000" dirty="0"/>
              <a:t> efter indgreb</a:t>
            </a:r>
          </a:p>
        </p:txBody>
      </p:sp>
      <p:sp>
        <p:nvSpPr>
          <p:cNvPr id="4" name="Pladsholder til sidefod 3">
            <a:extLst>
              <a:ext uri="{FF2B5EF4-FFF2-40B4-BE49-F238E27FC236}">
                <a16:creationId xmlns:a16="http://schemas.microsoft.com/office/drawing/2014/main" xmlns="" id="{FAF5AE20-EF77-4B48-86BA-7408E71FBC85}"/>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6979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07C89C-4F9C-4EA6-9102-3BBABD73EF69}"/>
              </a:ext>
            </a:extLst>
          </p:cNvPr>
          <p:cNvSpPr>
            <a:spLocks noGrp="1"/>
          </p:cNvSpPr>
          <p:nvPr>
            <p:ph type="ctrTitle"/>
          </p:nvPr>
        </p:nvSpPr>
        <p:spPr/>
        <p:txBody>
          <a:bodyPr/>
          <a:lstStyle/>
          <a:p>
            <a:r>
              <a:rPr lang="da-DK" dirty="0"/>
              <a:t>Sepsis i </a:t>
            </a:r>
            <a:r>
              <a:rPr lang="da-DK" dirty="0" err="1"/>
              <a:t>puerperiet</a:t>
            </a:r>
            <a:endParaRPr lang="da-DK" dirty="0"/>
          </a:p>
        </p:txBody>
      </p:sp>
      <p:sp>
        <p:nvSpPr>
          <p:cNvPr id="3" name="Undertitel 2">
            <a:extLst>
              <a:ext uri="{FF2B5EF4-FFF2-40B4-BE49-F238E27FC236}">
                <a16:creationId xmlns:a16="http://schemas.microsoft.com/office/drawing/2014/main" xmlns="" id="{FF6E24CB-834F-4A58-932C-2D7C48CE66FD}"/>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6071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E9096D-1C2B-4650-9CF1-B809CED2BCA6}"/>
              </a:ext>
            </a:extLst>
          </p:cNvPr>
          <p:cNvSpPr>
            <a:spLocks noGrp="1"/>
          </p:cNvSpPr>
          <p:nvPr>
            <p:ph type="title"/>
          </p:nvPr>
        </p:nvSpPr>
        <p:spPr/>
        <p:txBody>
          <a:bodyPr>
            <a:normAutofit/>
          </a:bodyPr>
          <a:lstStyle/>
          <a:p>
            <a:r>
              <a:rPr lang="da-DK" dirty="0"/>
              <a:t>Definition </a:t>
            </a:r>
          </a:p>
        </p:txBody>
      </p:sp>
      <p:sp>
        <p:nvSpPr>
          <p:cNvPr id="3" name="Pladsholder til indhold 2">
            <a:extLst>
              <a:ext uri="{FF2B5EF4-FFF2-40B4-BE49-F238E27FC236}">
                <a16:creationId xmlns:a16="http://schemas.microsoft.com/office/drawing/2014/main" xmlns="" id="{AB4B863F-AFA3-4FEE-9250-D2D5E6A21939}"/>
              </a:ext>
            </a:extLst>
          </p:cNvPr>
          <p:cNvSpPr>
            <a:spLocks noGrp="1"/>
          </p:cNvSpPr>
          <p:nvPr>
            <p:ph idx="1"/>
          </p:nvPr>
        </p:nvSpPr>
        <p:spPr/>
        <p:txBody>
          <a:bodyPr/>
          <a:lstStyle/>
          <a:p>
            <a:endParaRPr lang="da-DK" dirty="0"/>
          </a:p>
          <a:p>
            <a:pPr marL="0" indent="0">
              <a:buNone/>
            </a:pPr>
            <a:endParaRPr lang="da-DK" dirty="0"/>
          </a:p>
          <a:p>
            <a:r>
              <a:rPr lang="da-DK" dirty="0"/>
              <a:t>WHO definition på sepsis under graviditet og fødsel (2017)</a:t>
            </a:r>
          </a:p>
          <a:p>
            <a:pPr lvl="1"/>
            <a:r>
              <a:rPr lang="da-DK" dirty="0" err="1"/>
              <a:t>Maternal</a:t>
            </a:r>
            <a:r>
              <a:rPr lang="da-DK" dirty="0"/>
              <a:t> sepsis is a </a:t>
            </a:r>
            <a:r>
              <a:rPr lang="da-DK" dirty="0" err="1"/>
              <a:t>life-threatening</a:t>
            </a:r>
            <a:r>
              <a:rPr lang="da-DK" dirty="0"/>
              <a:t> </a:t>
            </a:r>
            <a:r>
              <a:rPr lang="da-DK" dirty="0" err="1"/>
              <a:t>condition</a:t>
            </a:r>
            <a:r>
              <a:rPr lang="da-DK" dirty="0"/>
              <a:t> </a:t>
            </a:r>
            <a:r>
              <a:rPr lang="da-DK" dirty="0" err="1"/>
              <a:t>defined</a:t>
            </a:r>
            <a:r>
              <a:rPr lang="da-DK" dirty="0"/>
              <a:t> as organ </a:t>
            </a:r>
            <a:r>
              <a:rPr lang="da-DK" dirty="0" err="1"/>
              <a:t>dysfunction</a:t>
            </a:r>
            <a:r>
              <a:rPr lang="da-DK" dirty="0"/>
              <a:t> resulting from </a:t>
            </a:r>
            <a:r>
              <a:rPr lang="da-DK" dirty="0" err="1"/>
              <a:t>infection</a:t>
            </a:r>
            <a:r>
              <a:rPr lang="da-DK" dirty="0"/>
              <a:t> </a:t>
            </a:r>
            <a:r>
              <a:rPr lang="da-DK" dirty="0" err="1"/>
              <a:t>during</a:t>
            </a:r>
            <a:r>
              <a:rPr lang="da-DK" dirty="0"/>
              <a:t> </a:t>
            </a:r>
            <a:r>
              <a:rPr lang="da-DK" dirty="0" err="1"/>
              <a:t>pregnancy</a:t>
            </a:r>
            <a:r>
              <a:rPr lang="da-DK" dirty="0"/>
              <a:t>, </a:t>
            </a:r>
            <a:r>
              <a:rPr lang="da-DK" dirty="0" err="1"/>
              <a:t>childbirth</a:t>
            </a:r>
            <a:r>
              <a:rPr lang="da-DK" dirty="0"/>
              <a:t>, post-</a:t>
            </a:r>
            <a:r>
              <a:rPr lang="da-DK" dirty="0" err="1"/>
              <a:t>abortion</a:t>
            </a:r>
            <a:r>
              <a:rPr lang="da-DK" dirty="0"/>
              <a:t>, or </a:t>
            </a:r>
            <a:r>
              <a:rPr lang="da-DK" dirty="0" err="1"/>
              <a:t>postpartum</a:t>
            </a:r>
            <a:r>
              <a:rPr lang="da-DK" dirty="0"/>
              <a:t> </a:t>
            </a:r>
            <a:r>
              <a:rPr lang="da-DK" dirty="0" err="1"/>
              <a:t>period</a:t>
            </a:r>
            <a:r>
              <a:rPr lang="da-DK" dirty="0"/>
              <a:t>. </a:t>
            </a:r>
          </a:p>
          <a:p>
            <a:endParaRPr lang="da-DK" dirty="0"/>
          </a:p>
        </p:txBody>
      </p:sp>
      <p:sp>
        <p:nvSpPr>
          <p:cNvPr id="4" name="Pladsholder til sidefod 3">
            <a:extLst>
              <a:ext uri="{FF2B5EF4-FFF2-40B4-BE49-F238E27FC236}">
                <a16:creationId xmlns:a16="http://schemas.microsoft.com/office/drawing/2014/main" xmlns="" id="{F7A69A1E-E6A0-471C-87D3-6A0CC75CFF77}"/>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274973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063C09D-D51D-49EC-A993-43B833457A94}"/>
              </a:ext>
            </a:extLst>
          </p:cNvPr>
          <p:cNvSpPr>
            <a:spLocks noGrp="1"/>
          </p:cNvSpPr>
          <p:nvPr>
            <p:ph type="title"/>
          </p:nvPr>
        </p:nvSpPr>
        <p:spPr/>
        <p:txBody>
          <a:bodyPr/>
          <a:lstStyle/>
          <a:p>
            <a:r>
              <a:rPr lang="da-DK" dirty="0"/>
              <a:t>Definition</a:t>
            </a:r>
          </a:p>
        </p:txBody>
      </p:sp>
      <p:sp>
        <p:nvSpPr>
          <p:cNvPr id="3" name="Pladsholder til indhold 2">
            <a:extLst>
              <a:ext uri="{FF2B5EF4-FFF2-40B4-BE49-F238E27FC236}">
                <a16:creationId xmlns:a16="http://schemas.microsoft.com/office/drawing/2014/main" xmlns="" id="{987553E3-E508-47A8-AEF6-C8639D1E743B}"/>
              </a:ext>
            </a:extLst>
          </p:cNvPr>
          <p:cNvSpPr>
            <a:spLocks noGrp="1"/>
          </p:cNvSpPr>
          <p:nvPr>
            <p:ph idx="1"/>
          </p:nvPr>
        </p:nvSpPr>
        <p:spPr/>
        <p:txBody>
          <a:bodyPr/>
          <a:lstStyle/>
          <a:p>
            <a:r>
              <a:rPr lang="da-DK" dirty="0"/>
              <a:t>Sepsis</a:t>
            </a:r>
          </a:p>
          <a:p>
            <a:pPr lvl="1"/>
            <a:r>
              <a:rPr lang="da-DK" dirty="0"/>
              <a:t>Mistænkt infektion + organpåvirkning </a:t>
            </a:r>
          </a:p>
          <a:p>
            <a:pPr marL="0" indent="0">
              <a:buNone/>
            </a:pPr>
            <a:endParaRPr lang="da-DK" dirty="0"/>
          </a:p>
          <a:p>
            <a:pPr marL="0" indent="0">
              <a:buNone/>
            </a:pPr>
            <a:endParaRPr lang="da-DK" dirty="0"/>
          </a:p>
          <a:p>
            <a:r>
              <a:rPr lang="da-DK" dirty="0"/>
              <a:t>Septisk </a:t>
            </a:r>
            <a:r>
              <a:rPr lang="da-DK" dirty="0" err="1"/>
              <a:t>shock</a:t>
            </a:r>
            <a:endParaRPr lang="da-DK" dirty="0"/>
          </a:p>
          <a:p>
            <a:pPr lvl="1"/>
            <a:r>
              <a:rPr lang="da-DK" dirty="0"/>
              <a:t>Fortsat </a:t>
            </a:r>
            <a:r>
              <a:rPr lang="da-DK" dirty="0" err="1"/>
              <a:t>hæmodynamisk</a:t>
            </a:r>
            <a:r>
              <a:rPr lang="da-DK" dirty="0"/>
              <a:t> påvirkning (Systolisk BT &lt; 90 </a:t>
            </a:r>
            <a:r>
              <a:rPr lang="da-DK" dirty="0" err="1"/>
              <a:t>mmHg</a:t>
            </a:r>
            <a:r>
              <a:rPr lang="da-DK" dirty="0"/>
              <a:t> )/behov for </a:t>
            </a:r>
            <a:r>
              <a:rPr lang="da-DK" dirty="0" err="1"/>
              <a:t>vasopressor</a:t>
            </a:r>
            <a:r>
              <a:rPr lang="da-DK" dirty="0"/>
              <a:t> behandling og s-laktat &gt; 2 mmol/L, trods adækvat volumenterapi. </a:t>
            </a:r>
          </a:p>
        </p:txBody>
      </p:sp>
      <p:sp>
        <p:nvSpPr>
          <p:cNvPr id="4" name="Pladsholder til sidefod 3">
            <a:extLst>
              <a:ext uri="{FF2B5EF4-FFF2-40B4-BE49-F238E27FC236}">
                <a16:creationId xmlns:a16="http://schemas.microsoft.com/office/drawing/2014/main" xmlns="" id="{A53187D9-CA87-47D7-888B-6E90BA3352A5}"/>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156416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6AE9E1A-A335-4EFA-BD63-C7CB4C752B0A}"/>
              </a:ext>
            </a:extLst>
          </p:cNvPr>
          <p:cNvSpPr>
            <a:spLocks noGrp="1"/>
          </p:cNvSpPr>
          <p:nvPr>
            <p:ph type="title"/>
          </p:nvPr>
        </p:nvSpPr>
        <p:spPr/>
        <p:txBody>
          <a:bodyPr/>
          <a:lstStyle/>
          <a:p>
            <a:r>
              <a:rPr lang="da-DK" dirty="0"/>
              <a:t>Nøgletal	</a:t>
            </a:r>
          </a:p>
        </p:txBody>
      </p:sp>
      <p:sp>
        <p:nvSpPr>
          <p:cNvPr id="3" name="Pladsholder til indhold 2">
            <a:extLst>
              <a:ext uri="{FF2B5EF4-FFF2-40B4-BE49-F238E27FC236}">
                <a16:creationId xmlns:a16="http://schemas.microsoft.com/office/drawing/2014/main" xmlns="" id="{4BAF4837-51EB-4CD7-89F9-ED184FE029E2}"/>
              </a:ext>
            </a:extLst>
          </p:cNvPr>
          <p:cNvSpPr>
            <a:spLocks noGrp="1"/>
          </p:cNvSpPr>
          <p:nvPr>
            <p:ph idx="1"/>
          </p:nvPr>
        </p:nvSpPr>
        <p:spPr/>
        <p:txBody>
          <a:bodyPr/>
          <a:lstStyle/>
          <a:p>
            <a:r>
              <a:rPr lang="da-DK" dirty="0" err="1"/>
              <a:t>Incidensen</a:t>
            </a:r>
            <a:r>
              <a:rPr lang="da-DK" dirty="0"/>
              <a:t> for sepsis i post-</a:t>
            </a:r>
            <a:r>
              <a:rPr lang="da-DK" dirty="0" err="1"/>
              <a:t>partum</a:t>
            </a:r>
            <a:r>
              <a:rPr lang="da-DK" dirty="0"/>
              <a:t> perioden kendes ikke.</a:t>
            </a:r>
          </a:p>
          <a:p>
            <a:endParaRPr lang="da-DK" dirty="0"/>
          </a:p>
          <a:p>
            <a:r>
              <a:rPr lang="da-DK" dirty="0" err="1"/>
              <a:t>Incidensen</a:t>
            </a:r>
            <a:r>
              <a:rPr lang="da-DK" dirty="0"/>
              <a:t> for sepsis under graviditet og post-</a:t>
            </a:r>
            <a:r>
              <a:rPr lang="da-DK" dirty="0" err="1"/>
              <a:t>partum</a:t>
            </a:r>
            <a:endParaRPr lang="da-DK" dirty="0"/>
          </a:p>
          <a:p>
            <a:pPr lvl="1"/>
            <a:r>
              <a:rPr lang="da-DK" dirty="0"/>
              <a:t>9-49/100.000 fødsler (USA, UK, NL)</a:t>
            </a:r>
          </a:p>
          <a:p>
            <a:pPr lvl="1"/>
            <a:endParaRPr lang="da-DK" dirty="0"/>
          </a:p>
          <a:p>
            <a:r>
              <a:rPr lang="da-DK" dirty="0"/>
              <a:t>Mortalitet af sepsis i under graviditet og post-</a:t>
            </a:r>
            <a:r>
              <a:rPr lang="da-DK" dirty="0" err="1"/>
              <a:t>partum</a:t>
            </a:r>
            <a:r>
              <a:rPr lang="da-DK" dirty="0"/>
              <a:t> </a:t>
            </a:r>
          </a:p>
          <a:p>
            <a:pPr lvl="1"/>
            <a:r>
              <a:rPr lang="da-DK" dirty="0"/>
              <a:t>0,1-0,6/100.000 fødsler (USA, UK)	</a:t>
            </a:r>
          </a:p>
        </p:txBody>
      </p:sp>
      <p:sp>
        <p:nvSpPr>
          <p:cNvPr id="4" name="Pladsholder til sidefod 3">
            <a:extLst>
              <a:ext uri="{FF2B5EF4-FFF2-40B4-BE49-F238E27FC236}">
                <a16:creationId xmlns:a16="http://schemas.microsoft.com/office/drawing/2014/main" xmlns="" id="{0A038B2E-ECC5-4543-BE6C-4F3F00D73536}"/>
              </a:ext>
            </a:extLst>
          </p:cNvPr>
          <p:cNvSpPr>
            <a:spLocks noGrp="1"/>
          </p:cNvSpPr>
          <p:nvPr>
            <p:ph type="ftr" sz="quarter" idx="11"/>
          </p:nvPr>
        </p:nvSpPr>
        <p:spPr/>
        <p:txBody>
          <a:bodyPr/>
          <a:lstStyle/>
          <a:p>
            <a:r>
              <a:rPr lang="da-DK"/>
              <a:t>Puerperale infektioner 2020</a:t>
            </a:r>
          </a:p>
        </p:txBody>
      </p:sp>
    </p:spTree>
    <p:extLst>
      <p:ext uri="{BB962C8B-B14F-4D97-AF65-F5344CB8AC3E}">
        <p14:creationId xmlns:p14="http://schemas.microsoft.com/office/powerpoint/2010/main" val="7946269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2164</Words>
  <Application>Microsoft Office PowerPoint</Application>
  <PresentationFormat>Widescreen</PresentationFormat>
  <Paragraphs>384</Paragraphs>
  <Slides>46</Slides>
  <Notes>6</Notes>
  <HiddenSlides>0</HiddenSlides>
  <MMClips>0</MMClips>
  <ScaleCrop>false</ScaleCrop>
  <HeadingPairs>
    <vt:vector size="6" baseType="variant">
      <vt:variant>
        <vt:lpstr>Benyttede skrifttyper</vt:lpstr>
      </vt:variant>
      <vt:variant>
        <vt:i4>6</vt:i4>
      </vt:variant>
      <vt:variant>
        <vt:lpstr>Tema</vt:lpstr>
      </vt:variant>
      <vt:variant>
        <vt:i4>3</vt:i4>
      </vt:variant>
      <vt:variant>
        <vt:lpstr>Slidetitler</vt:lpstr>
      </vt:variant>
      <vt:variant>
        <vt:i4>46</vt:i4>
      </vt:variant>
    </vt:vector>
  </HeadingPairs>
  <TitlesOfParts>
    <vt:vector size="55" baseType="lpstr">
      <vt:lpstr>Arial</vt:lpstr>
      <vt:lpstr>Calibri</vt:lpstr>
      <vt:lpstr>Calibri Light</vt:lpstr>
      <vt:lpstr>Symbol</vt:lpstr>
      <vt:lpstr>Times New Roman</vt:lpstr>
      <vt:lpstr>Verdana</vt:lpstr>
      <vt:lpstr>Office-tema</vt:lpstr>
      <vt:lpstr>Office Theme</vt:lpstr>
      <vt:lpstr>1_Office-tema</vt:lpstr>
      <vt:lpstr>Puerperale Infektioner Obstetrisk guideline møde 2020</vt:lpstr>
      <vt:lpstr>Agenda</vt:lpstr>
      <vt:lpstr>Puerperal infektion</vt:lpstr>
      <vt:lpstr>Case 1</vt:lpstr>
      <vt:lpstr>Case 2</vt:lpstr>
      <vt:lpstr>Sepsis i puerperiet</vt:lpstr>
      <vt:lpstr>Definition </vt:lpstr>
      <vt:lpstr>Definition</vt:lpstr>
      <vt:lpstr>Nøgletal </vt:lpstr>
      <vt:lpstr>Risikofaktorer</vt:lpstr>
      <vt:lpstr>Foci og agens</vt:lpstr>
      <vt:lpstr>Diagnose af sepsis</vt:lpstr>
      <vt:lpstr>SOFA score</vt:lpstr>
      <vt:lpstr>SOFA score</vt:lpstr>
      <vt:lpstr>SOFA score</vt:lpstr>
      <vt:lpstr>Udredning og behandling</vt:lpstr>
      <vt:lpstr>PowerPoint-præsentation</vt:lpstr>
      <vt:lpstr>Dansk selskab for infektionsmedicin</vt:lpstr>
      <vt:lpstr>Behandlingsmål</vt:lpstr>
      <vt:lpstr>Mastitis og mamma absces</vt:lpstr>
      <vt:lpstr>PowerPoint-præsentation</vt:lpstr>
      <vt:lpstr>PowerPoint-præsentation</vt:lpstr>
      <vt:lpstr>PowerPoint-præsentation</vt:lpstr>
      <vt:lpstr>Rekommandationer </vt:lpstr>
      <vt:lpstr>Endometritis</vt:lpstr>
      <vt:lpstr>Symptomer</vt:lpstr>
      <vt:lpstr>Forekomst og ætiologi</vt:lpstr>
      <vt:lpstr>Risikofaktorer</vt:lpstr>
      <vt:lpstr>Behandling</vt:lpstr>
      <vt:lpstr>Behandling, fortsat</vt:lpstr>
      <vt:lpstr>Differentialdiagnoser</vt:lpstr>
      <vt:lpstr>Retineret væv</vt:lpstr>
      <vt:lpstr>Komplikationer</vt:lpstr>
      <vt:lpstr>Sårinfektioner</vt:lpstr>
      <vt:lpstr>Infektioner i sectio-cikatricen</vt:lpstr>
      <vt:lpstr>VAC</vt:lpstr>
      <vt:lpstr>PowerPoint-præsentation</vt:lpstr>
      <vt:lpstr>PowerPoint-præsentation</vt:lpstr>
      <vt:lpstr>PowerPoint-præsentation</vt:lpstr>
      <vt:lpstr>PowerPoint-præsentation</vt:lpstr>
      <vt:lpstr>Dansk Selskab for Klinisk Mikrobiologi (DSKM)</vt:lpstr>
      <vt:lpstr>Behandling sepsis</vt:lpstr>
      <vt:lpstr>Behandling mastitis</vt:lpstr>
      <vt:lpstr>Behandling endometritis</vt:lpstr>
      <vt:lpstr>Behandling sårinfektion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Puerperale Infektioner Obstetrisk guideline møde 2020</dc:title>
  <dc:creator>Karl Møller Bek</dc:creator>
  <cp:lastModifiedBy>Julie Glavind</cp:lastModifiedBy>
  <cp:revision>28</cp:revision>
  <dcterms:created xsi:type="dcterms:W3CDTF">2020-01-13T22:25:04Z</dcterms:created>
  <dcterms:modified xsi:type="dcterms:W3CDTF">2020-02-04T23:14:37Z</dcterms:modified>
</cp:coreProperties>
</file>