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C_336657C3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9"/>
  </p:notesMasterIdLst>
  <p:sldIdLst>
    <p:sldId id="256" r:id="rId3"/>
    <p:sldId id="266" r:id="rId4"/>
    <p:sldId id="265" r:id="rId5"/>
    <p:sldId id="262" r:id="rId6"/>
    <p:sldId id="268" r:id="rId7"/>
    <p:sldId id="269" r:id="rId8"/>
    <p:sldId id="272" r:id="rId9"/>
    <p:sldId id="270" r:id="rId10"/>
    <p:sldId id="275" r:id="rId11"/>
    <p:sldId id="278" r:id="rId12"/>
    <p:sldId id="279" r:id="rId13"/>
    <p:sldId id="276" r:id="rId14"/>
    <p:sldId id="280" r:id="rId15"/>
    <p:sldId id="301" r:id="rId16"/>
    <p:sldId id="303" r:id="rId17"/>
    <p:sldId id="283" r:id="rId18"/>
    <p:sldId id="304" r:id="rId19"/>
    <p:sldId id="286" r:id="rId20"/>
    <p:sldId id="297" r:id="rId21"/>
    <p:sldId id="296" r:id="rId22"/>
    <p:sldId id="294" r:id="rId23"/>
    <p:sldId id="290" r:id="rId24"/>
    <p:sldId id="293" r:id="rId25"/>
    <p:sldId id="287" r:id="rId26"/>
    <p:sldId id="288" r:id="rId27"/>
    <p:sldId id="281" r:id="rId28"/>
    <p:sldId id="285" r:id="rId29"/>
    <p:sldId id="284" r:id="rId30"/>
    <p:sldId id="282" r:id="rId31"/>
    <p:sldId id="298" r:id="rId32"/>
    <p:sldId id="299" r:id="rId33"/>
    <p:sldId id="300" r:id="rId34"/>
    <p:sldId id="257" r:id="rId35"/>
    <p:sldId id="264" r:id="rId36"/>
    <p:sldId id="261" r:id="rId37"/>
    <p:sldId id="302" r:id="rId3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3725F0-4CA6-991A-5335-4320A9A3F95E}" name="Jesper Friis Petersen" initials="JFP" userId="S::jesper.friis.petersen@regionh.dk::f596a28a-1981-4c6b-934f-637153fba3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yst layou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2508" autoAdjust="0"/>
  </p:normalViewPr>
  <p:slideViewPr>
    <p:cSldViewPr snapToGrid="0">
      <p:cViewPr varScale="1">
        <p:scale>
          <a:sx n="88" d="100"/>
          <a:sy n="88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omments/modernComment_10C_336657C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53989B6-8359-419C-BBAD-BAAE27D7963E}" authorId="{FC3725F0-4CA6-991A-5335-4320A9A3F95E}" created="2023-09-09T11:40:14.407">
    <pc:sldMkLst xmlns:pc="http://schemas.microsoft.com/office/powerpoint/2013/main/command">
      <pc:docMk/>
      <pc:sldMk cId="862345155" sldId="268"/>
    </pc:sldMkLst>
    <p188:txBody>
      <a:bodyPr/>
      <a:lstStyle/>
      <a:p>
        <a:r>
          <a:rPr lang="da-DK"/>
          <a:t>Synes også vi bør definere, eller nævne, hvad vi regner som et tab i denne henseende, altså alle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BA690-3320-4EC9-A252-EDEEC6E3C7BE}" type="datetimeFigureOut">
              <a:rPr lang="da-DK" smtClean="0"/>
              <a:t>16.09.2023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061D8-DEF4-48D2-8766-68F53B1C7F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627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765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a-DK" sz="1200" b="0" i="0" dirty="0" err="1">
                <a:solidFill>
                  <a:srgbClr val="737373"/>
                </a:solidFill>
                <a:effectLst/>
                <a:latin typeface="NexusSans"/>
              </a:rPr>
              <a:t>Molecular</a:t>
            </a:r>
            <a:r>
              <a:rPr lang="da-DK" sz="1200" b="0" i="0" dirty="0">
                <a:solidFill>
                  <a:srgbClr val="737373"/>
                </a:solidFill>
                <a:effectLst/>
                <a:latin typeface="NexusSans"/>
              </a:rPr>
              <a:t> and Cellular </a:t>
            </a:r>
            <a:r>
              <a:rPr lang="da-DK" sz="1200" b="0" i="0" dirty="0" err="1">
                <a:solidFill>
                  <a:srgbClr val="737373"/>
                </a:solidFill>
                <a:effectLst/>
                <a:latin typeface="NexusSans"/>
              </a:rPr>
              <a:t>Endocrinology</a:t>
            </a:r>
            <a:r>
              <a:rPr lang="da-DK" sz="1200" b="0" i="0" dirty="0">
                <a:solidFill>
                  <a:srgbClr val="737373"/>
                </a:solidFill>
                <a:effectLst/>
                <a:latin typeface="NexusSans"/>
              </a:rPr>
              <a:t>, Volume 522, 15 </a:t>
            </a:r>
            <a:r>
              <a:rPr lang="da-DK" sz="1200" b="0" i="0" dirty="0" err="1">
                <a:solidFill>
                  <a:srgbClr val="737373"/>
                </a:solidFill>
                <a:effectLst/>
                <a:latin typeface="NexusSans"/>
              </a:rPr>
              <a:t>February</a:t>
            </a:r>
            <a:r>
              <a:rPr lang="da-DK" sz="1200" b="0" i="0" dirty="0">
                <a:solidFill>
                  <a:srgbClr val="737373"/>
                </a:solidFill>
                <a:effectLst/>
                <a:latin typeface="NexusSans"/>
              </a:rPr>
              <a:t> 2021, Pages 111118</a:t>
            </a:r>
          </a:p>
          <a:p>
            <a:pPr algn="l"/>
            <a:r>
              <a:rPr lang="da-DK" sz="1200" b="0" i="0" dirty="0" err="1">
                <a:solidFill>
                  <a:srgbClr val="2E2E2E"/>
                </a:solidFill>
                <a:effectLst/>
                <a:latin typeface="NexusSans"/>
              </a:rPr>
              <a:t>Rosalieke</a:t>
            </a:r>
            <a:r>
              <a:rPr lang="da-DK" sz="1200" b="0" i="0" dirty="0">
                <a:solidFill>
                  <a:srgbClr val="2E2E2E"/>
                </a:solidFill>
                <a:effectLst/>
                <a:latin typeface="NexusSans"/>
              </a:rPr>
              <a:t> E. </a:t>
            </a:r>
            <a:r>
              <a:rPr lang="da-DK" sz="1200" b="0" i="0" dirty="0" err="1">
                <a:solidFill>
                  <a:srgbClr val="2E2E2E"/>
                </a:solidFill>
                <a:effectLst/>
                <a:latin typeface="NexusSans"/>
              </a:rPr>
              <a:t>Wiegel</a:t>
            </a:r>
            <a:r>
              <a:rPr lang="da-DK" sz="1200" b="0" i="0" dirty="0">
                <a:solidFill>
                  <a:srgbClr val="2E2E2E"/>
                </a:solidFill>
                <a:effectLst/>
                <a:latin typeface="NexusSans"/>
              </a:rPr>
              <a:t>, Frauke von </a:t>
            </a:r>
            <a:r>
              <a:rPr lang="da-DK" sz="1200" b="0" i="0" dirty="0" err="1">
                <a:solidFill>
                  <a:srgbClr val="2E2E2E"/>
                </a:solidFill>
                <a:effectLst/>
                <a:latin typeface="NexusSans"/>
              </a:rPr>
              <a:t>Versen-Höynck</a:t>
            </a:r>
            <a:r>
              <a:rPr lang="da-DK" sz="1200" b="0" i="0" dirty="0">
                <a:solidFill>
                  <a:srgbClr val="2E2E2E"/>
                </a:solidFill>
                <a:effectLst/>
                <a:latin typeface="NexusSans"/>
              </a:rPr>
              <a:t>, </a:t>
            </a:r>
            <a:r>
              <a:rPr lang="da-DK" sz="1200" b="0" i="0" dirty="0" err="1">
                <a:solidFill>
                  <a:srgbClr val="2E2E2E"/>
                </a:solidFill>
                <a:effectLst/>
                <a:latin typeface="NexusSans"/>
              </a:rPr>
              <a:t>Régine</a:t>
            </a:r>
            <a:r>
              <a:rPr lang="da-DK" sz="1200" b="0" i="0" dirty="0">
                <a:solidFill>
                  <a:srgbClr val="2E2E2E"/>
                </a:solidFill>
                <a:effectLst/>
                <a:latin typeface="NexusSans"/>
              </a:rPr>
              <a:t> P.M. </a:t>
            </a:r>
            <a:r>
              <a:rPr lang="da-DK" sz="1200" b="0" i="0" dirty="0" err="1">
                <a:solidFill>
                  <a:srgbClr val="2E2E2E"/>
                </a:solidFill>
                <a:effectLst/>
                <a:latin typeface="NexusSans"/>
              </a:rPr>
              <a:t>Steegers-Theunissen</a:t>
            </a:r>
            <a:r>
              <a:rPr lang="da-DK" sz="1200" b="0" i="0" dirty="0">
                <a:solidFill>
                  <a:srgbClr val="2E2E2E"/>
                </a:solidFill>
                <a:effectLst/>
                <a:latin typeface="NexusSans"/>
              </a:rPr>
              <a:t>, Eric A.P. </a:t>
            </a:r>
            <a:r>
              <a:rPr lang="da-DK" sz="1200" b="0" i="0" dirty="0" err="1">
                <a:solidFill>
                  <a:srgbClr val="2E2E2E"/>
                </a:solidFill>
                <a:effectLst/>
                <a:latin typeface="NexusSans"/>
              </a:rPr>
              <a:t>Steegers</a:t>
            </a:r>
            <a:r>
              <a:rPr lang="da-DK" sz="1200" b="0" i="0" dirty="0">
                <a:solidFill>
                  <a:srgbClr val="2E2E2E"/>
                </a:solidFill>
                <a:effectLst/>
                <a:latin typeface="NexusSans"/>
              </a:rPr>
              <a:t>, A.H. Jan Danser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0679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818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699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Inspireret af lande omkring os der indfører </a:t>
            </a:r>
            <a:r>
              <a:rPr lang="da-DK" dirty="0" err="1"/>
              <a:t>rekommendation</a:t>
            </a:r>
            <a:r>
              <a:rPr lang="da-DK" dirty="0"/>
              <a:t>: </a:t>
            </a:r>
          </a:p>
          <a:p>
            <a:r>
              <a:rPr lang="da-DK" dirty="0"/>
              <a:t>Tyskland, NICE i UK. Og af evidensen fra PRISM, kommer vi med følgende </a:t>
            </a:r>
            <a:r>
              <a:rPr lang="da-DK" dirty="0" err="1"/>
              <a:t>rekommendation</a:t>
            </a:r>
            <a:r>
              <a:rPr lang="da-DK" dirty="0"/>
              <a:t> på vigtige PICO 1</a:t>
            </a:r>
          </a:p>
          <a:p>
            <a:endParaRPr lang="da-DK" dirty="0"/>
          </a:p>
          <a:p>
            <a:r>
              <a:rPr lang="da-DK" dirty="0"/>
              <a:t>Hele essensen af dagens diskussion i vore optik: NNT ok?</a:t>
            </a:r>
          </a:p>
          <a:p>
            <a:endParaRPr lang="da-DK" dirty="0"/>
          </a:p>
          <a:p>
            <a:r>
              <a:rPr lang="da-DK" dirty="0"/>
              <a:t>Fx </a:t>
            </a:r>
            <a:r>
              <a:rPr lang="da-DK" dirty="0" err="1"/>
              <a:t>hjertemagnyl</a:t>
            </a:r>
            <a:r>
              <a:rPr lang="da-DK" dirty="0"/>
              <a:t> til forebyggelse af </a:t>
            </a:r>
            <a:r>
              <a:rPr lang="da-DK" dirty="0" err="1"/>
              <a:t>trombe</a:t>
            </a:r>
            <a:r>
              <a:rPr lang="da-DK" dirty="0"/>
              <a:t>, NNT=20-25 for at forebygge død?</a:t>
            </a:r>
          </a:p>
          <a:p>
            <a:endParaRPr lang="da-DK" dirty="0"/>
          </a:p>
          <a:p>
            <a:r>
              <a:rPr lang="da-DK" dirty="0"/>
              <a:t>Antal tab er proxy for at tabe genetisk raske fostre, jo flere jo værre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6857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Inspireret af lande omkring os der indfører </a:t>
            </a:r>
            <a:r>
              <a:rPr lang="da-DK" dirty="0" err="1"/>
              <a:t>rekommendation</a:t>
            </a:r>
            <a:r>
              <a:rPr lang="da-DK" dirty="0"/>
              <a:t>: </a:t>
            </a:r>
          </a:p>
          <a:p>
            <a:r>
              <a:rPr lang="da-DK" dirty="0"/>
              <a:t>Tyskland, NICE i UK. Og af evidensen fra PRISM, kommer vi med følgende </a:t>
            </a:r>
            <a:r>
              <a:rPr lang="da-DK" dirty="0" err="1"/>
              <a:t>rekommendation</a:t>
            </a:r>
            <a:r>
              <a:rPr lang="da-DK" dirty="0"/>
              <a:t> på vigtige PICO 1</a:t>
            </a:r>
          </a:p>
          <a:p>
            <a:endParaRPr lang="da-DK" dirty="0"/>
          </a:p>
          <a:p>
            <a:r>
              <a:rPr lang="da-DK" dirty="0"/>
              <a:t>Hele essensen af dagens diskussion i vore optik: NNT ok?</a:t>
            </a:r>
          </a:p>
          <a:p>
            <a:endParaRPr lang="da-DK" dirty="0"/>
          </a:p>
          <a:p>
            <a:r>
              <a:rPr lang="da-DK" dirty="0"/>
              <a:t>Fx </a:t>
            </a:r>
            <a:r>
              <a:rPr lang="da-DK" dirty="0" err="1"/>
              <a:t>hjertemagnyl</a:t>
            </a:r>
            <a:r>
              <a:rPr lang="da-DK" dirty="0"/>
              <a:t> til forebyggelse af </a:t>
            </a:r>
            <a:r>
              <a:rPr lang="da-DK" dirty="0" err="1"/>
              <a:t>trombe</a:t>
            </a:r>
            <a:r>
              <a:rPr lang="da-DK" dirty="0"/>
              <a:t>, NNT=20-25 for at forebygge død?</a:t>
            </a:r>
          </a:p>
          <a:p>
            <a:r>
              <a:rPr lang="da-DK" dirty="0" err="1"/>
              <a:t>Statiner</a:t>
            </a:r>
            <a:r>
              <a:rPr lang="da-DK" dirty="0"/>
              <a:t> til forebyggelse af CVD event i 5 år: 113</a:t>
            </a:r>
          </a:p>
          <a:p>
            <a:endParaRPr lang="da-DK" dirty="0"/>
          </a:p>
          <a:p>
            <a:r>
              <a:rPr lang="da-DK" dirty="0"/>
              <a:t>Antal tab er proxy for at tabe genetisk raske fostre, jo flere jo værre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864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Cochrane </a:t>
            </a:r>
            <a:r>
              <a:rPr lang="da-DK" dirty="0" err="1"/>
              <a:t>review</a:t>
            </a:r>
            <a:r>
              <a:rPr lang="da-DK" dirty="0"/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3369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3 eller flere (eller 2) konsekutive?</a:t>
            </a:r>
          </a:p>
          <a:p>
            <a:endParaRPr lang="da-DK" dirty="0"/>
          </a:p>
          <a:p>
            <a:r>
              <a:rPr lang="da-DK" dirty="0"/>
              <a:t>B-C pga. post-hoc problematikken – ER der evidens? Men vi har ikke så meget andet at gøre med, men det er op til klinikeren at afgøre om det giver mening. </a:t>
            </a:r>
          </a:p>
          <a:p>
            <a:r>
              <a:rPr lang="da-DK" dirty="0"/>
              <a:t>Du kan fremføre evidensen med patienten, og sige at det virker MÅSKE, ikke garanteret. Ingen bivirkninger.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130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Konsekutive eller ej? Barn imellem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Hvad med </a:t>
            </a:r>
            <a:r>
              <a:rPr lang="da-DK" dirty="0" err="1"/>
              <a:t>fert</a:t>
            </a:r>
            <a:r>
              <a:rPr lang="da-DK" dirty="0"/>
              <a:t> patienter?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1093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Perspektiv: </a:t>
            </a:r>
            <a:r>
              <a:rPr lang="da-DK" dirty="0" err="1"/>
              <a:t>EPAUs</a:t>
            </a:r>
            <a:r>
              <a:rPr lang="da-DK" dirty="0"/>
              <a:t>, ekstraher fra PICO 4. </a:t>
            </a:r>
            <a:r>
              <a:rPr lang="da-DK" dirty="0" err="1"/>
              <a:t>Øko</a:t>
            </a:r>
            <a:r>
              <a:rPr lang="da-DK" dirty="0"/>
              <a:t> og emo forbedret behandling. Hurtig afklaring, specialiseret personale.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3637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Boblere</a:t>
            </a:r>
            <a:r>
              <a:rPr lang="da-DK" dirty="0"/>
              <a:t>:</a:t>
            </a:r>
          </a:p>
          <a:p>
            <a:r>
              <a:rPr lang="da-DK" dirty="0"/>
              <a:t>Post-hoc analyse, duer det overhovedet?</a:t>
            </a:r>
          </a:p>
          <a:p>
            <a:r>
              <a:rPr lang="da-DK" dirty="0"/>
              <a:t>Konsekutive tab eller ej, barn imellem – hvad så? Fx tab – barn – tab, da behandling?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166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Kun blødning, men ikke smerter, eller ophør af graviditetssymptomer.</a:t>
            </a:r>
          </a:p>
          <a:p>
            <a:endParaRPr lang="da-DK" dirty="0"/>
          </a:p>
          <a:p>
            <a:r>
              <a:rPr lang="da-DK" dirty="0"/>
              <a:t>Tungeste evidens fra studier der ser på GS + BS, kun en enkelt kun med GS. Vi indskærper populationen noget.</a:t>
            </a:r>
          </a:p>
          <a:p>
            <a:endParaRPr lang="da-DK" dirty="0"/>
          </a:p>
          <a:p>
            <a:r>
              <a:rPr lang="da-DK" dirty="0"/>
              <a:t>Sporadiske tab – IKKE gentagne graviditetstabsguide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778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Tab defineret ud fra HAB kriterier, dvs. alle positive tests tæller som tab.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Kolte Egerup </a:t>
            </a:r>
            <a:r>
              <a:rPr lang="da-DK" dirty="0" err="1"/>
              <a:t>paper</a:t>
            </a:r>
            <a:r>
              <a:rPr lang="da-DK" dirty="0"/>
              <a:t> om </a:t>
            </a:r>
            <a:r>
              <a:rPr lang="da-DK" dirty="0" err="1"/>
              <a:t>biokem</a:t>
            </a:r>
            <a:r>
              <a:rPr lang="da-DK" dirty="0"/>
              <a:t>. Grav. Og prognose. 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85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Præsentation – disposition</a:t>
            </a:r>
          </a:p>
          <a:p>
            <a:r>
              <a:rPr lang="da-DK" dirty="0"/>
              <a:t>”De resterende </a:t>
            </a:r>
            <a:r>
              <a:rPr lang="da-DK" dirty="0" err="1"/>
              <a:t>euploide</a:t>
            </a:r>
            <a:r>
              <a:rPr lang="da-DK" dirty="0"/>
              <a:t> 40%”</a:t>
            </a:r>
          </a:p>
          <a:p>
            <a:r>
              <a:rPr lang="da-DK" dirty="0"/>
              <a:t>Husk, der KAN være flere genetiske tab, undersøges endnu</a:t>
            </a:r>
          </a:p>
          <a:p>
            <a:r>
              <a:rPr lang="da-DK" dirty="0" err="1"/>
              <a:t>Click</a:t>
            </a:r>
            <a:r>
              <a:rPr lang="da-DK" dirty="0"/>
              <a:t> for </a:t>
            </a:r>
            <a:r>
              <a:rPr lang="da-DK" dirty="0" err="1"/>
              <a:t>click</a:t>
            </a:r>
            <a:r>
              <a:rPr lang="da-DK" dirty="0"/>
              <a:t> beskriv gruppen, potentielle vægtning? Endnu absolut uafklaret.</a:t>
            </a:r>
          </a:p>
          <a:p>
            <a:r>
              <a:rPr lang="da-DK" dirty="0"/>
              <a:t>Fælles for dem er -  at de KAN være forebyggelige. </a:t>
            </a:r>
          </a:p>
          <a:p>
            <a:r>
              <a:rPr lang="da-DK" dirty="0"/>
              <a:t>For progesteron har man faktisk nu data der kan lidt.</a:t>
            </a:r>
          </a:p>
          <a:p>
            <a:r>
              <a:rPr lang="da-DK" dirty="0"/>
              <a:t>5% reduktion i tab =&gt; samme antal graviditeter som al IVF.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8224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Lancet studiet om ”an </a:t>
            </a:r>
            <a:r>
              <a:rPr lang="da-DK" dirty="0" err="1"/>
              <a:t>era</a:t>
            </a:r>
            <a:r>
              <a:rPr lang="da-DK" dirty="0"/>
              <a:t> has </a:t>
            </a:r>
            <a:r>
              <a:rPr lang="da-DK" dirty="0" err="1"/>
              <a:t>ended</a:t>
            </a:r>
            <a:r>
              <a:rPr lang="da-DK" dirty="0"/>
              <a:t>”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6579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Hvorfor valgte vi vores PICO?</a:t>
            </a:r>
          </a:p>
          <a:p>
            <a:r>
              <a:rPr lang="da-DK" dirty="0"/>
              <a:t>Hyppig klinisk problemstilling… Hvad kan vi gøre? Hvad gør vi? Naturens kvalitetskontrol. Game over? Restart? </a:t>
            </a:r>
          </a:p>
          <a:p>
            <a:r>
              <a:rPr lang="da-DK" dirty="0" err="1"/>
              <a:t>Random</a:t>
            </a:r>
            <a:r>
              <a:rPr lang="da-DK" dirty="0"/>
              <a:t> google: Der ér vitterlig ikke meget at gøre. Er det ok?</a:t>
            </a:r>
          </a:p>
          <a:p>
            <a:endParaRPr lang="da-DK" dirty="0"/>
          </a:p>
          <a:p>
            <a:r>
              <a:rPr lang="da-DK" dirty="0"/>
              <a:t>PICO: Progesteron – TXA – aflastning – TLC </a:t>
            </a:r>
          </a:p>
          <a:p>
            <a:r>
              <a:rPr lang="da-DK" dirty="0"/>
              <a:t>Gruppekonsensus,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7534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Hvorfor valgte vi vores PICO?</a:t>
            </a:r>
          </a:p>
          <a:p>
            <a:r>
              <a:rPr lang="da-DK" dirty="0"/>
              <a:t>Hyppig klinisk problemstilling… Hvad kan vi gøre? Hvad gør vi? Naturens kvalitetskontrol. Game over? Restart? </a:t>
            </a:r>
          </a:p>
          <a:p>
            <a:r>
              <a:rPr lang="da-DK" dirty="0"/>
              <a:t>Der ér vitterlig ikke meget at gøre. Er det ok?</a:t>
            </a:r>
          </a:p>
          <a:p>
            <a:endParaRPr lang="da-DK" dirty="0"/>
          </a:p>
          <a:p>
            <a:r>
              <a:rPr lang="da-DK" dirty="0"/>
              <a:t>PICO: Progesteron – TXA – aflastning – TLC </a:t>
            </a:r>
          </a:p>
          <a:p>
            <a:r>
              <a:rPr lang="da-DK" dirty="0"/>
              <a:t>Gruppekonsensus,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2676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Hvorfor valgte vi vores PICO?</a:t>
            </a:r>
          </a:p>
          <a:p>
            <a:r>
              <a:rPr lang="da-DK" dirty="0"/>
              <a:t>Hyppig klinisk problemstilling… Hvad kan vi gøre? Hvad gør vi? Naturens kvalitetskontrol. Game over? Restart? </a:t>
            </a:r>
          </a:p>
          <a:p>
            <a:r>
              <a:rPr lang="da-DK" dirty="0"/>
              <a:t>Der ér vitterlig ikke meget at gøre. Er det ok?</a:t>
            </a:r>
          </a:p>
          <a:p>
            <a:endParaRPr lang="da-DK" dirty="0"/>
          </a:p>
          <a:p>
            <a:r>
              <a:rPr lang="da-DK" dirty="0"/>
              <a:t>PICO: Progesteron – TXA – aflastning – TLC </a:t>
            </a:r>
          </a:p>
          <a:p>
            <a:r>
              <a:rPr lang="da-DK" dirty="0"/>
              <a:t>Gruppekonsensus,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4797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På alle måder essentielt hormon, der på utallige måder er involveret i præ- peri- og postimplantationsprocesser</a:t>
            </a:r>
          </a:p>
          <a:p>
            <a:r>
              <a:rPr lang="da-DK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Billede: </a:t>
            </a:r>
          </a:p>
          <a:p>
            <a:r>
              <a:rPr lang="da-DK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Yen SS: </a:t>
            </a:r>
            <a:r>
              <a:rPr lang="da-DK" b="0" i="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Endocrine-metabolic</a:t>
            </a:r>
            <a:r>
              <a:rPr lang="da-DK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 adaptations in </a:t>
            </a:r>
            <a:r>
              <a:rPr lang="da-DK" b="0" i="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pregnancy</a:t>
            </a:r>
            <a:r>
              <a:rPr lang="da-DK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; in </a:t>
            </a:r>
          </a:p>
          <a:p>
            <a:r>
              <a:rPr lang="da-DK" b="0" i="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Reproductive</a:t>
            </a:r>
            <a:r>
              <a:rPr lang="da-DK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da-DK" b="0" i="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endocrinology</a:t>
            </a:r>
            <a:r>
              <a:rPr lang="da-DK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da-DK" b="0" i="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physiology</a:t>
            </a:r>
            <a:r>
              <a:rPr lang="da-DK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da-DK" b="0" i="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pathophysiology</a:t>
            </a:r>
            <a:r>
              <a:rPr lang="da-DK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 and </a:t>
            </a:r>
            <a:r>
              <a:rPr lang="da-DK" b="0" i="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clinical</a:t>
            </a:r>
            <a:r>
              <a:rPr lang="da-DK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 management. </a:t>
            </a:r>
            <a:r>
              <a:rPr lang="da-DK" b="0" i="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Edited</a:t>
            </a:r>
            <a:r>
              <a:rPr lang="da-DK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 by Yen SSC, </a:t>
            </a:r>
            <a:r>
              <a:rPr lang="da-DK" b="0" i="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Jaffe</a:t>
            </a:r>
            <a:r>
              <a:rPr lang="da-DK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 RB, </a:t>
            </a:r>
            <a:r>
              <a:rPr lang="da-DK" b="0" i="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Barbieri</a:t>
            </a:r>
            <a:r>
              <a:rPr lang="da-DK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 RL. Philadelphia: WB </a:t>
            </a:r>
            <a:r>
              <a:rPr lang="da-DK" b="0" i="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Saunders</a:t>
            </a:r>
            <a:r>
              <a:rPr lang="da-DK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 Company, 1991.</a:t>
            </a:r>
          </a:p>
          <a:p>
            <a:r>
              <a:rPr lang="da-DK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På ingen måde et nyt fænomen! </a:t>
            </a:r>
            <a:r>
              <a:rPr lang="da-DK" b="0" i="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Rhesus</a:t>
            </a:r>
            <a:r>
              <a:rPr lang="da-DK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</a:rPr>
              <a:t> abe forsøg med afklippet hypofyse. Progesteronspejlet er vigtigt – HELE vejen. Faldet det fra, bliver kløften for dyb, øges risikoen markant for tab.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903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A4ADF-F84D-01EF-E70A-3119FFE3FB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DAD6DB1-608D-6B35-C52B-5B7FDCCDE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Forfattere, titel, afdeling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8A92C7-EA0D-31E8-8DA7-DC2AAB9C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20F3-905D-454F-8B8C-9B6C35ADE1C9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602CE0-2164-6853-5A77-9E4D567C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6037D6-1B65-9192-19E6-F9DC3DF3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019C-F013-49C3-8E63-67197A373D4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B241234-5096-FBE1-C1E5-FEB1B1329C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0" y="23813"/>
            <a:ext cx="1519238" cy="16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4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AA1BB-C0D9-B59B-75CB-899C6D39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349814-537B-7696-E02E-116304844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E4A5EBD-5134-42C6-8C48-66890238B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7822A37-352D-D2B8-CD2D-64254207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D744-6645-4281-A8F1-41F793136BB3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FB2E14-0F0E-17C1-8EE4-3B3C74D5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5F384FC-5BC3-5B5A-3A82-EBAB8430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59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9E5DB-68F0-C7A4-2FC9-700EC73B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668DFDA-F9DF-B21F-B6A4-A94FBC53E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7CE76B-420F-7032-114F-BDB270ACF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CA9FA46-C1E9-1044-D876-F0A89EF73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3F58F06-EBEB-CB4F-D2B3-494378F72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6469788-550C-73BC-C0CD-17228942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1937-2C66-48D5-9FA0-00BE20F09C77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E6BE69D-A905-C7FA-3E35-2DD131E5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BDFAE6F-DE74-B0E1-0A1E-78352957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628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E3B94-7BD6-E380-4AEF-6AA86ED8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72095F4-B0EC-974C-25F7-E5EC9BCD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7B5A-1749-4B23-87A6-7FFF50007BC4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2C1983B-2C16-CC02-A35B-415B16C6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12BF674-38E8-C079-833D-D378A321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15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7783F7F-74D5-A979-329D-5F0E393E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95E8-460C-4A14-8E82-F580CC8544A3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81109E9-2FC5-BFC3-55B6-1F670FF7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4A29FEF-820A-44EB-B68A-095E15CB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F31E-8B6F-458A-8E79-EAC87682E567}" type="slidenum">
              <a:rPr lang="da-DK" smtClean="0"/>
              <a:pPr/>
              <a:t>‹nr.›</a:t>
            </a:fld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9830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DB170-2208-6DA2-28FC-7D7571BD4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FC5BD5-B4AC-A5D9-D1D8-60644FE2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737D083-ADA9-6023-80F6-DBB9293DE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55F3D88-A88D-82B5-F6B7-20D6A850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E1C1-42F8-4194-9081-3F2C57BED561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63E9485-10EF-CED1-AD68-EEC50B82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B88A5FF-7FD3-3B3A-ADE2-308C75618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9103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43F94-C4FA-79C4-470E-27CEA598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69987C-F190-3C60-ADB8-978FBCC21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29FCA60-D312-1CA5-E145-A297F4EC7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C4E1086-3C76-239C-FCE1-7C701E06B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1360-53B2-45A1-9565-07B0AE1A109C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9FCDA29-BA18-4E29-D716-27BB12FA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8852D8E-ADCA-D0C3-E7AC-95E51580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8563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8793E-012C-9746-1D3D-916477B39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820E5CE-765E-E5B2-8839-41BF49B69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864CCEF-CE1F-0128-B5E7-ED000AE9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3E16-A603-4C03-A183-4743EB2A8445}" type="datetimeyyyy">
              <a:rPr lang="da-DK" smtClean="0"/>
              <a:t>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F5CC01-E7D8-6227-6FD9-87026105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BD90C4-657D-641F-7D9C-605B4377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059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872F8-7622-1D42-0AAB-E1229E0D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13EF38-FA15-8585-A7E4-5463B9BAC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69DE1E-4611-431A-C50C-E3897484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D6A9-C63E-4484-A9FB-C5F1617482B0}" type="datetimeyyyy">
              <a:rPr lang="da-DK" smtClean="0"/>
              <a:t>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0D579F0-B683-5436-5C95-BCC619A45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7CBC492-0100-2E04-E2FC-1A95F8A1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7193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06E76-23D1-6083-C333-7156AEFA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742752-8B1B-F625-844C-A76543BA5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C718B9-01E4-B4CB-5FDB-550CC902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FB30-B0C0-4786-9C95-45D8F332DB02}" type="datetimeyyyy">
              <a:rPr lang="da-DK" smtClean="0"/>
              <a:t>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902571-62FE-C92F-F598-943414CF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92ED47-F825-B33A-78F2-8B79A9E3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102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79AA5-E27D-476C-4570-9D79379F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D4B588-4EC5-EC35-363B-3E9CEE75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3D6B3C-02C8-197D-7DA0-BF93280A4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5853DE5-BF2F-7B05-20B4-46A0BF2D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F6A7-9C35-4FB6-BADC-038066F46640}" type="datetimeyyyy">
              <a:rPr lang="da-DK" smtClean="0"/>
              <a:t>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88781BD-5498-D7C2-4147-579573FE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BD1EA1-C5E8-0449-716F-3F16E05D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116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54638-6412-2AA6-1B2E-B2BE41381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Baggrund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1D984-7F53-1A83-DB22-FB0AB0E48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7CBD22-0D8C-7FB3-BC24-DB46866C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3113-868D-4752-B652-F426DE3D9F00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D8A9ECD-C088-9C14-B585-74FE378E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A825DF-0597-4FD0-772F-32B9ACED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D72F-4280-4D38-972F-72D862FBF03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B241234-5096-FBE1-C1E5-FEB1B1329C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762" y="0"/>
            <a:ext cx="151923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79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A4344-4934-8337-CCFD-D517CCFD6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C3D0F8E-90C2-729A-3CFE-ABB64A812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3F9F5E1-56F2-44DC-EBBE-8FFDCAD6B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CE01FA4-2C6E-2A69-2827-4309F331C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7BCAE17-EB37-BB42-078B-C0B64F5BD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0B00168-73D7-4AC8-6737-1BA47C4D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9A8F-BFD8-44B0-BEA9-01460E990E2E}" type="datetimeyyyy">
              <a:rPr lang="da-DK" smtClean="0"/>
              <a:t>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FBAE6EC-5704-34DB-2DEE-73B39E5A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29C2D0D-58A7-5CA8-CB8F-2C418B03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4389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2892D-882D-4EAB-FD93-5E4748C4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99CFE20-C685-DC27-95C5-F63C884C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824-3CCA-4388-AC94-CC65BDEB478A}" type="datetimeyyyy">
              <a:rPr lang="da-DK" smtClean="0"/>
              <a:t>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9906554-F853-B2CF-A576-751DED5C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195325C-83F5-482F-9A57-E0487497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7235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F738046-2EFA-E254-8839-0E767847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206E-F547-4842-9B0B-A9E09198B173}" type="datetimeyyyy">
              <a:rPr lang="da-DK" smtClean="0"/>
              <a:t>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561DE29-0CDB-077B-7DB6-6772A1152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BF86B97-A2B1-CA2A-2EB9-23761218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2660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C5A1F-3171-305E-C61C-D9B02A3B3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6060AF-2E2E-D1A8-7E0B-5FE8E7E8F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3CF45C-2A56-E857-3494-F9DF309B6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CF7760E-D15F-11A3-DF2F-B09E70F0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563-157B-4F6C-8819-386A6174DA15}" type="datetimeyyyy">
              <a:rPr lang="da-DK" smtClean="0"/>
              <a:t>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13DB647-BB50-EBC9-A39E-EFF48ADA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3F0D-0520-84D4-0148-3D193E66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3507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E0A61-DEA8-5528-7036-65F9FAD74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59784F6-C402-0CF5-0951-02E879C22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1B39A0-D537-0797-1B5E-AC336B93E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A984199-30CB-407B-E9AC-7865DA51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85E7-FB1F-46EF-BB8F-26B21D89A046}" type="datetimeyyyy">
              <a:rPr lang="da-DK" smtClean="0"/>
              <a:t>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702FB66-F3DF-C424-5169-E9CF31E6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9FE9C4F-D9C7-03C9-33DF-3D1DF547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089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4AF26-58B7-3DC8-98A0-A6F85B43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85E5A08-6E92-50AB-D129-A7BAC4E5F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34EA97D-16E2-E9A6-C057-911CAE874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5FD5-420D-464C-9201-FABAD85009B0}" type="datetimeyyyy">
              <a:rPr lang="da-DK" smtClean="0"/>
              <a:t>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F34EC67-68FC-4E31-5068-2C8520ED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43A0B6-F83A-A3BE-D1AD-0E6E2499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75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3342F7F-B1B5-FF8D-A01F-B30960650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3D8FBBC-5057-146C-6594-2A732FD0B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137610-526F-D34B-074C-7CFDC2C2D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6CA7-43F0-47BB-96C4-981ECB24EA1B}" type="datetimeyyyy">
              <a:rPr lang="da-DK" smtClean="0"/>
              <a:t>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5FA082-2B92-A47C-93AD-3346AAF2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ACABDF7-D2A5-9453-EF5C-DEC19E11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143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54638-6412-2AA6-1B2E-B2BE41381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PICO 1,2,3…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1D984-7F53-1A83-DB22-FB0AB0E48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7CBD22-0D8C-7FB3-BC24-DB46866C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002-96B5-4EA1-8CA8-1D6668B29A31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D8A9ECD-C088-9C14-B585-74FE378E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A825DF-0597-4FD0-772F-32B9ACED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E21-C20A-4DC5-8EE1-6EF8C9BB38F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B241234-5096-FBE1-C1E5-FEB1B1329C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762" y="0"/>
            <a:ext cx="151923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54638-6412-2AA6-1B2E-B2BE41381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Hvad er nyt siden sidst?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1D984-7F53-1A83-DB22-FB0AB0E48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7CBD22-0D8C-7FB3-BC24-DB46866C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C71A-8B49-4044-A072-AFE75CE8C942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D8A9ECD-C088-9C14-B585-74FE378E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A825DF-0597-4FD0-772F-32B9ACED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B241234-5096-FBE1-C1E5-FEB1B1329C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762" y="0"/>
            <a:ext cx="151923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54638-6412-2AA6-1B2E-B2BE41381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Kontroversielle aspekter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1D984-7F53-1A83-DB22-FB0AB0E48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7CBD22-0D8C-7FB3-BC24-DB46866C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592-7119-4A27-A0F6-D073B4F678A7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D8A9ECD-C088-9C14-B585-74FE378E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A825DF-0597-4FD0-772F-32B9ACED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B241234-5096-FBE1-C1E5-FEB1B1329C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762" y="0"/>
            <a:ext cx="151923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3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54638-6412-2AA6-1B2E-B2BE41381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Polarisering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1D984-7F53-1A83-DB22-FB0AB0E48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7CBD22-0D8C-7FB3-BC24-DB46866C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592-7119-4A27-A0F6-D073B4F678A7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D8A9ECD-C088-9C14-B585-74FE378E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A825DF-0597-4FD0-772F-32B9ACED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B241234-5096-FBE1-C1E5-FEB1B1329C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762" y="0"/>
            <a:ext cx="151923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54638-6412-2AA6-1B2E-B2BE41381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Konklusion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1D984-7F53-1A83-DB22-FB0AB0E48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B241234-5096-FBE1-C1E5-FEB1B1329C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762" y="0"/>
            <a:ext cx="1519238" cy="1690688"/>
          </a:xfrm>
          <a:prstGeom prst="rect">
            <a:avLst/>
          </a:prstGeom>
        </p:spPr>
      </p:pic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EC0B454-9651-4B84-BEBC-F3480E40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6F68-8E94-42FA-87B7-1BB4A2E8C890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C3AD15C-CCF4-1E65-1BB3-176EBB3A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AEFA491E-B7E1-DB16-D9CC-9037551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685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406F17-DDF0-9E66-6396-904CCC68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E37D75B-8BEE-C2B7-A063-0B9615BD1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A9AD0-B086-4DFA-8403-65F231920909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B9183BB-5998-2056-0EE1-3D35DCD9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04A0D3E-529F-AB73-F982-48C33960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186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3FE74-0FE2-A7DF-A950-E2EBA70E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F80F41-BA4D-346F-1D9F-8C357AC05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B5593D-F0CC-9AD7-9226-F008E074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932E-F422-4E09-AF59-42FCF95DC8BD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622408B-5DFA-B35A-E55E-86D9E703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9E5F50-6E62-083A-A6D4-FF9674C6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53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5ADE165-1AA6-E6F3-7684-C3F71B71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6D4C0BD-6A2C-7BD2-051A-1ACF18F36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BE8035-FD39-E1E0-52A0-4AF47F181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413EE-662A-4854-B836-20EE06F5324B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3A0CF4-037A-DD70-C800-61E261F82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9E727AE-8C52-BB87-78E7-B3712F938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CC5E-A945-416F-9BBB-315154822E3A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B241234-5096-FBE1-C1E5-FEB1B1329CF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672762" y="0"/>
            <a:ext cx="1519238" cy="16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3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0" r:id="rId4"/>
    <p:sldLayoutId id="2147483659" r:id="rId5"/>
    <p:sldLayoutId id="2147483675" r:id="rId6"/>
    <p:sldLayoutId id="2147483674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23C6AE6-3CFD-A160-11B5-4802076DD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CCCC8E4-BB90-3595-2814-AEE150A02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390055-B8B9-08F7-9CDE-BE818F419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D814F-BE3D-47F0-80DC-F2E65782EEAE}" type="datetimeyyyy">
              <a:rPr lang="da-DK" smtClean="0"/>
              <a:t>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710CA0-C4F6-9054-71A2-84E0FACF4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E623F4-B8C4-06C4-E70C-8FC3A9022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589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C_336657C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46681D-1639-B8A8-C812-4C74BE0A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3796030"/>
            <a:ext cx="4114800" cy="742919"/>
          </a:xfrm>
        </p:spPr>
        <p:txBody>
          <a:bodyPr/>
          <a:lstStyle/>
          <a:p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Hindsgavl guideline møde</a:t>
            </a:r>
          </a:p>
          <a:p>
            <a:fld id="{D29A5441-CB5E-4AE5-9EB5-E78D8E5E55C7}" type="datetimeyyyy">
              <a:rPr lang="da-DK" sz="2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2023</a:t>
            </a:fld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F280ED1F-C471-CB9B-E01E-B73098F9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019C-F013-49C3-8E63-67197A373D4F}" type="slidenum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 descr="Et billede, der indeholder tekst, skærmbillede, software, Webside&#10;&#10;Automatisk genereret beskrivelse">
            <a:extLst>
              <a:ext uri="{FF2B5EF4-FFF2-40B4-BE49-F238E27FC236}">
                <a16:creationId xmlns:a16="http://schemas.microsoft.com/office/drawing/2014/main" id="{32F6127C-C815-4087-ABDC-B36D16426F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46104" r="3750" b="35410"/>
          <a:stretch/>
        </p:blipFill>
        <p:spPr>
          <a:xfrm>
            <a:off x="855582" y="2148839"/>
            <a:ext cx="10785636" cy="14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28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25E0-C65E-40D7-BE80-2A8FA48A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Interventioner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EB5918F-4018-407F-BFB5-6977EE0D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3113-868D-4752-B652-F426DE3D9F00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0BC2E9-814F-4292-8346-412EC175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20144F-4F16-4F16-A53C-788FA033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D72F-4280-4D38-972F-72D862FBF034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8" name="Billede 7" descr="Et billede, der indeholder tekst, skærmbillede, software, Computerikon&#10;&#10;Automatisk genereret beskrivelse">
            <a:extLst>
              <a:ext uri="{FF2B5EF4-FFF2-40B4-BE49-F238E27FC236}">
                <a16:creationId xmlns:a16="http://schemas.microsoft.com/office/drawing/2014/main" id="{5EAFA663-5E0D-4AD3-ADEC-E12DB0155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0" t="28108" r="11283" b="8388"/>
          <a:stretch/>
        </p:blipFill>
        <p:spPr>
          <a:xfrm>
            <a:off x="1902995" y="1385209"/>
            <a:ext cx="8386010" cy="47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5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25E0-C65E-40D7-BE80-2A8FA48A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Interventioner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EB5918F-4018-407F-BFB5-6977EE0D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3113-868D-4752-B652-F426DE3D9F00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0BC2E9-814F-4292-8346-412EC175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20144F-4F16-4F16-A53C-788FA033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D72F-4280-4D38-972F-72D862FBF034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9" name="Billede 8" descr="Et billede, der indeholder tekst, skærmbillede, software, Computerikon&#10;&#10;Automatisk genereret beskrivelse">
            <a:extLst>
              <a:ext uri="{FF2B5EF4-FFF2-40B4-BE49-F238E27FC236}">
                <a16:creationId xmlns:a16="http://schemas.microsoft.com/office/drawing/2014/main" id="{60E9D9B8-F747-442B-8AF2-62F6DE34CE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0" t="62898" r="11283" b="23146"/>
          <a:stretch/>
        </p:blipFill>
        <p:spPr>
          <a:xfrm>
            <a:off x="69920" y="2478505"/>
            <a:ext cx="1465139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6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25E0-C65E-40D7-BE80-2A8FA48A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Progesteron i tidlig graviditet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EB5918F-4018-407F-BFB5-6977EE0D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3113-868D-4752-B652-F426DE3D9F00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0BC2E9-814F-4292-8346-412EC175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20144F-4F16-4F16-A53C-788FA033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D72F-4280-4D38-972F-72D862FBF034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75338A7-A1BC-4674-8501-490EB266A160}"/>
              </a:ext>
            </a:extLst>
          </p:cNvPr>
          <p:cNvSpPr txBox="1"/>
          <p:nvPr/>
        </p:nvSpPr>
        <p:spPr>
          <a:xfrm>
            <a:off x="838200" y="2006600"/>
            <a:ext cx="516519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Fortykker </a:t>
            </a:r>
            <a:r>
              <a:rPr lang="da-DK" sz="32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endometriet</a:t>
            </a:r>
            <a:endParaRPr lang="da-DK" sz="3200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Fortykker </a:t>
            </a:r>
            <a:r>
              <a:rPr lang="da-DK" sz="32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cervikal</a:t>
            </a:r>
            <a:r>
              <a:rPr lang="da-DK" sz="32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2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mucus</a:t>
            </a:r>
            <a:endParaRPr lang="da-DK" sz="3200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Hæmmer immunsystemet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Forebygger kontraktioner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Fremmer </a:t>
            </a:r>
            <a:r>
              <a:rPr lang="da-DK" sz="32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angiogenese</a:t>
            </a:r>
            <a:endParaRPr lang="da-DK" sz="3200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Stimulerer placentavækst</a:t>
            </a:r>
          </a:p>
        </p:txBody>
      </p:sp>
      <p:pic>
        <p:nvPicPr>
          <p:cNvPr id="5122" name="Picture 2" descr="Figure 4. . A shift in progesterone production from the corpus luteum to the placenta occurs at approximately the 7th to 9th week of gestation.">
            <a:extLst>
              <a:ext uri="{FF2B5EF4-FFF2-40B4-BE49-F238E27FC236}">
                <a16:creationId xmlns:a16="http://schemas.microsoft.com/office/drawing/2014/main" id="{FFD8F88A-F377-4414-B7FB-0ED4652D5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95" y="2006600"/>
            <a:ext cx="5331162" cy="321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54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70A7033C-10A2-4091-9AFC-27786349D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22"/>
          <a:stretch/>
        </p:blipFill>
        <p:spPr bwMode="auto">
          <a:xfrm>
            <a:off x="454025" y="1117600"/>
            <a:ext cx="10358948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28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AE922-7190-4D67-8203-F1FFD3FB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NICE guidance </a:t>
            </a:r>
            <a:r>
              <a:rPr lang="da-DK" dirty="0" err="1"/>
              <a:t>update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1C0E301-45CE-4BC9-89D7-D93908B08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3113-868D-4752-B652-F426DE3D9F00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CAE270-B8C1-41E5-81EB-C92577B5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1C1220-6639-4AA1-A6BC-0AB27F32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D72F-4280-4D38-972F-72D862FBF034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5603F8D-FF04-4162-BA40-2174748D3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039" y="0"/>
            <a:ext cx="4849921" cy="6858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D248EA2-D650-491F-9CC4-E9B5DDCDC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2" y="1690688"/>
            <a:ext cx="4937046" cy="3004262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2E9123B6-BB0F-42D0-A8F6-A3047B6D426B}"/>
              </a:ext>
            </a:extLst>
          </p:cNvPr>
          <p:cNvSpPr/>
          <p:nvPr/>
        </p:nvSpPr>
        <p:spPr>
          <a:xfrm>
            <a:off x="331673" y="4834830"/>
            <a:ext cx="5398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PROMISE </a:t>
            </a:r>
          </a:p>
          <a:p>
            <a:pPr algn="ctr"/>
            <a:r>
              <a:rPr lang="da-DK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da-DK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PROgesterone</a:t>
            </a:r>
            <a:r>
              <a:rPr lang="da-DK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lang="da-DK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recurrent</a:t>
            </a:r>
            <a:r>
              <a:rPr lang="da-DK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a-DK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MIScarriagE</a:t>
            </a:r>
            <a:r>
              <a:rPr lang="da-DK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da-DK" sz="2800" b="1" dirty="0"/>
          </a:p>
        </p:txBody>
      </p:sp>
      <p:pic>
        <p:nvPicPr>
          <p:cNvPr id="11" name="Picture 2" descr="The PROMISE trial - progesterone for recurrent miscarriage | Tommy's">
            <a:extLst>
              <a:ext uri="{FF2B5EF4-FFF2-40B4-BE49-F238E27FC236}">
                <a16:creationId xmlns:a16="http://schemas.microsoft.com/office/drawing/2014/main" id="{696CD0F3-F75A-42A2-84E7-A2DB89E2A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536" y="4834830"/>
            <a:ext cx="1330162" cy="10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64C580AB-D0DE-4031-A70D-DB2EBB244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829" y="1690688"/>
            <a:ext cx="4652008" cy="300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8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AE922-7190-4D67-8203-F1FFD3FB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NICE guidance </a:t>
            </a:r>
            <a:r>
              <a:rPr lang="da-DK" dirty="0" err="1"/>
              <a:t>update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C5EFE9-B2FD-4C84-A5B6-C111A27EE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1C0E301-45CE-4BC9-89D7-D93908B08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3113-868D-4752-B652-F426DE3D9F00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CAE270-B8C1-41E5-81EB-C92577B5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1C1220-6639-4AA1-A6BC-0AB27F32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D72F-4280-4D38-972F-72D862FBF034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5603F8D-FF04-4162-BA40-2174748D3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1" y="-4657931"/>
            <a:ext cx="11317170" cy="160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4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A3D814-6DD4-B882-EC6E-DA61A13A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Highlights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9DEC126-0A43-E9F9-7409-E222EE38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3113-868D-4752-B652-F426DE3D9F00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1B02A5D-DC20-53E3-490A-D9243C04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944DAC1-0AEF-4D7D-AED1-94B9B9E4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D72F-4280-4D38-972F-72D862FBF034}" type="slidenum">
              <a:rPr lang="da-DK" smtClean="0"/>
              <a:pPr/>
              <a:t>16</a:t>
            </a:fld>
            <a:endParaRPr lang="da-DK" dirty="0"/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C2D215D9-8CDA-4EF8-830A-5FE602455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342880"/>
              </p:ext>
            </p:extLst>
          </p:nvPr>
        </p:nvGraphicFramePr>
        <p:xfrm>
          <a:off x="926431" y="1547901"/>
          <a:ext cx="9872372" cy="4788564"/>
        </p:xfrm>
        <a:graphic>
          <a:graphicData uri="http://schemas.openxmlformats.org/drawingml/2006/table">
            <a:tbl>
              <a:tblPr/>
              <a:tblGrid>
                <a:gridCol w="8936622">
                  <a:extLst>
                    <a:ext uri="{9D8B030D-6E8A-4147-A177-3AD203B41FA5}">
                      <a16:colId xmlns:a16="http://schemas.microsoft.com/office/drawing/2014/main" val="2512515283"/>
                    </a:ext>
                  </a:extLst>
                </a:gridCol>
                <a:gridCol w="935750">
                  <a:extLst>
                    <a:ext uri="{9D8B030D-6E8A-4147-A177-3AD203B41FA5}">
                      <a16:colId xmlns:a16="http://schemas.microsoft.com/office/drawing/2014/main" val="954505368"/>
                    </a:ext>
                  </a:extLst>
                </a:gridCol>
              </a:tblGrid>
              <a:tr h="1322342">
                <a:tc>
                  <a:txBody>
                    <a:bodyPr/>
                    <a:lstStyle/>
                    <a:p>
                      <a:pPr indent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400" b="0" i="0" u="none" strike="noStrike" dirty="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Kvinder med blødning i 1. trimester </a:t>
                      </a:r>
                      <a:r>
                        <a:rPr lang="da-DK" sz="2400" b="0" i="1" u="none" strike="noStrike" dirty="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uden</a:t>
                      </a:r>
                      <a:r>
                        <a:rPr lang="da-DK" sz="2400" b="0" i="0" u="none" strike="noStrike" dirty="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 anamnese med tidligere graviditetstab </a:t>
                      </a:r>
                      <a:r>
                        <a:rPr lang="da-DK" sz="2400" b="0" i="1" u="none" strike="noStrike" dirty="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skal ikke behandles</a:t>
                      </a:r>
                      <a:r>
                        <a:rPr lang="da-DK" sz="2400" b="0" i="0" u="none" strike="noStrike" dirty="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 med vaginal mikroniseret progesteron for at øge LBR</a:t>
                      </a:r>
                      <a:endParaRPr lang="da-DK" sz="3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074" marR="109074" marT="151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da-DK" sz="3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074" marR="109074" marT="15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375190"/>
                  </a:ext>
                </a:extLst>
              </a:tr>
              <a:tr h="1733111">
                <a:tc>
                  <a:txBody>
                    <a:bodyPr/>
                    <a:lstStyle/>
                    <a:p>
                      <a:pPr indent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400" b="0" i="0" u="none" strike="noStrike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Hos kvinder </a:t>
                      </a:r>
                      <a:r>
                        <a:rPr lang="da-DK" sz="2400" b="0" i="1" u="none" strike="noStrike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med blødning</a:t>
                      </a:r>
                      <a:r>
                        <a:rPr lang="da-DK" sz="2400" b="0" i="0" u="none" strike="noStrike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 i 1. trimester og anamnese </a:t>
                      </a:r>
                      <a:r>
                        <a:rPr lang="da-DK" sz="2400" b="0" i="1" u="none" strike="noStrike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med 1 eller flere graviditetstab</a:t>
                      </a:r>
                      <a:r>
                        <a:rPr lang="da-DK" sz="2400" b="0" i="0" u="none" strike="noStrike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 skønnes behandling med vaginal mikroniseret progesteron indtil min. GA 12+0 og max. GA 16+0 muligvis at kunne øge LBR (fx 400mg vagitorie to gange daglig)</a:t>
                      </a:r>
                      <a:endParaRPr lang="da-DK" sz="3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074" marR="109074" marT="151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B-C</a:t>
                      </a:r>
                      <a:endParaRPr lang="da-DK" sz="3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074" marR="109074" marT="15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21905"/>
                  </a:ext>
                </a:extLst>
              </a:tr>
              <a:tr h="1733111">
                <a:tc>
                  <a:txBody>
                    <a:bodyPr/>
                    <a:lstStyle/>
                    <a:p>
                      <a:pPr indent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400" b="0" i="0" u="none" strike="noStrike" dirty="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Kvinder </a:t>
                      </a:r>
                      <a:r>
                        <a:rPr lang="da-DK" sz="2400" b="0" i="1" u="none" strike="noStrike" dirty="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med blødning</a:t>
                      </a:r>
                      <a:r>
                        <a:rPr lang="da-DK" sz="2400" b="0" i="0" u="none" strike="noStrike" dirty="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 i 1. trimester og anamnese med </a:t>
                      </a:r>
                      <a:r>
                        <a:rPr lang="da-DK" sz="2400" b="0" i="1" u="none" strike="noStrike" dirty="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minimum </a:t>
                      </a:r>
                      <a:r>
                        <a:rPr lang="da-DK" sz="2400" b="0" i="0" u="none" strike="noStrike" dirty="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3 eller flere tab anbefales behandling med vaginal mikroniseret progesteron for at øge LBR (fx 400mg vagitorie to gange dagligt indtil min. GA 12+0 og max. GA 16+0)   </a:t>
                      </a:r>
                      <a:endParaRPr lang="da-DK" sz="3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074" marR="109074" marT="151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da-DK" sz="3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074" marR="109074" marT="15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038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81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A3D814-6DD4-B882-EC6E-DA61A13A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Highlights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9DEC126-0A43-E9F9-7409-E222EE38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3113-868D-4752-B652-F426DE3D9F00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1B02A5D-DC20-53E3-490A-D9243C04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944DAC1-0AEF-4D7D-AED1-94B9B9E4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D72F-4280-4D38-972F-72D862FBF034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7493CB48-3899-42E0-BB28-0DF425399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50"/>
            <a:ext cx="10515600" cy="160337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400"/>
              </a:spcAft>
            </a:pPr>
            <a:r>
              <a:rPr lang="da-D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Balance mellem gavnlige og skadelige effekter: 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400"/>
              </a:spcAft>
            </a:pPr>
            <a:r>
              <a:rPr lang="da-DK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NNT er 18, for at få et levendefødt barn efter vaginal </a:t>
            </a:r>
            <a:r>
              <a:rPr lang="da-DK" sz="1800" dirty="0" err="1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mikroniseret</a:t>
            </a:r>
            <a:r>
              <a:rPr lang="da-DK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progesteron behandling af kvinder med truende </a:t>
            </a:r>
            <a:r>
              <a:rPr lang="da-DK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graviditetstab og minimum ét tidligere tab</a:t>
            </a:r>
            <a:r>
              <a:rPr lang="da-DK" sz="180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da-DK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. I gruppen med minimum tre tidligere tab er NNT 8</a:t>
            </a:r>
            <a:r>
              <a:rPr lang="da-DK" sz="1800" baseline="300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12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F284424-8BA8-4907-BEAF-3E1522C559E9}"/>
              </a:ext>
            </a:extLst>
          </p:cNvPr>
          <p:cNvSpPr txBox="1">
            <a:spLocks/>
          </p:cNvSpPr>
          <p:nvPr/>
        </p:nvSpPr>
        <p:spPr>
          <a:xfrm>
            <a:off x="838200" y="3041650"/>
            <a:ext cx="10515600" cy="315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a-DK" dirty="0"/>
              <a:t>Min. 1 tidl. tab: NNT = 18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Min. 3 tidl. tab: NNT = 8</a:t>
            </a:r>
          </a:p>
          <a:p>
            <a:pPr algn="ctr"/>
            <a:endParaRPr lang="da-DK" dirty="0"/>
          </a:p>
          <a:p>
            <a:pPr algn="ctr"/>
            <a:r>
              <a:rPr lang="da-DK" dirty="0" err="1">
                <a:solidFill>
                  <a:srgbClr val="FF0000"/>
                </a:solidFill>
              </a:rPr>
              <a:t>Statiner</a:t>
            </a:r>
            <a:r>
              <a:rPr lang="da-DK" dirty="0">
                <a:solidFill>
                  <a:srgbClr val="FF0000"/>
                </a:solidFill>
              </a:rPr>
              <a:t> &lt;&gt; CVD mort. NNT = 113</a:t>
            </a:r>
          </a:p>
        </p:txBody>
      </p:sp>
    </p:spTree>
    <p:extLst>
      <p:ext uri="{BB962C8B-B14F-4D97-AF65-F5344CB8AC3E}">
        <p14:creationId xmlns:p14="http://schemas.microsoft.com/office/powerpoint/2010/main" val="267077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D07E7-80ED-F58B-CEBF-7615513E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PICO 1 Progesteron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A8BDB2-558A-7CBA-48FC-B030A2428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b="1" dirty="0"/>
              <a:t>Bør kvinder med blødning i en bekræftet, intrauterin graviditet i første trimester, tilbydes behandling med progesteron </a:t>
            </a:r>
            <a:r>
              <a:rPr lang="da-DK" b="1" dirty="0" err="1"/>
              <a:t>mhp</a:t>
            </a:r>
            <a:r>
              <a:rPr lang="da-DK" b="1" dirty="0"/>
              <a:t>. at opnå fødsel af levedygtigt barn, sammenlignet med ingen behandling?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P: Kvinder med blødning i en bekræftet, intrauterin graviditet i første trimester</a:t>
            </a:r>
          </a:p>
          <a:p>
            <a:r>
              <a:rPr lang="da-DK" dirty="0"/>
              <a:t>I: Progesteron</a:t>
            </a:r>
          </a:p>
          <a:p>
            <a:r>
              <a:rPr lang="da-DK" dirty="0"/>
              <a:t>C: Ingen behandling eller placebo</a:t>
            </a:r>
          </a:p>
          <a:p>
            <a:r>
              <a:rPr lang="da-DK" dirty="0"/>
              <a:t>O: Fødsel af levedygtigt barn, graviditetstab eller igangværende graviditet (</a:t>
            </a:r>
            <a:r>
              <a:rPr lang="da-DK" dirty="0" err="1"/>
              <a:t>ongoing</a:t>
            </a:r>
            <a:r>
              <a:rPr lang="da-DK" dirty="0"/>
              <a:t> </a:t>
            </a:r>
            <a:r>
              <a:rPr lang="da-DK" dirty="0" err="1"/>
              <a:t>pregnancy</a:t>
            </a:r>
            <a:r>
              <a:rPr lang="da-DK" dirty="0"/>
              <a:t>)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1BAE550-44D3-3A63-2A11-C65F011F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BF98-B48A-498E-94B4-7A1D6CB0D19C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92ACC4-2460-99A3-BB32-CCB5C384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052D8996-C9DA-8640-3ED0-7BF8F8C0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E21-C20A-4DC5-8EE1-6EF8C9BB38FE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81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2"/>
    </mc:Choice>
    <mc:Fallback xmlns="">
      <p:transition xmlns:p14="http://schemas.microsoft.com/office/powerpoint/2010/main" spd="slow" advTm="478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720" y="184150"/>
            <a:ext cx="7842783" cy="626689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4DF8-7A37-4434-A30E-7FA8346FE78A}" type="datetime1">
              <a:rPr lang="da-DK" smtClean="0"/>
              <a:t>16.09.2023</a:t>
            </a:fld>
            <a:endParaRPr lang="da-DK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D72F-4280-4D38-972F-72D862FBF034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79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095A1B-0739-91B4-FC60-E2622A01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Forfatterne er ..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62EF6E-3F9D-B0A9-AC13-6D862330A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7330" indent="0">
              <a:lnSpc>
                <a:spcPct val="115000"/>
              </a:lnSpc>
              <a:buNone/>
            </a:pPr>
            <a:r>
              <a:rPr lang="da-DK" sz="1200" b="1" dirty="0">
                <a:effectLst/>
                <a:ea typeface="Times" panose="02020603050405020304" pitchFamily="18" charset="0"/>
              </a:rPr>
              <a:t>Navn:</a:t>
            </a:r>
            <a:r>
              <a:rPr lang="da-DK" sz="1200" dirty="0">
                <a:effectLst/>
                <a:ea typeface="Times" panose="02020603050405020304" pitchFamily="18" charset="0"/>
              </a:rPr>
              <a:t>			</a:t>
            </a:r>
            <a:r>
              <a:rPr lang="da-DK" sz="1200" b="1" dirty="0">
                <a:effectLst/>
                <a:ea typeface="Times" panose="02020603050405020304" pitchFamily="18" charset="0"/>
              </a:rPr>
              <a:t>Stilling:	</a:t>
            </a:r>
            <a:r>
              <a:rPr lang="da-DK" sz="1200" dirty="0">
                <a:effectLst/>
                <a:ea typeface="Times" panose="02020603050405020304" pitchFamily="18" charset="0"/>
              </a:rPr>
              <a:t>		</a:t>
            </a:r>
            <a:r>
              <a:rPr lang="da-DK" sz="1200" b="1" dirty="0">
                <a:effectLst/>
                <a:ea typeface="Times" panose="02020603050405020304" pitchFamily="18" charset="0"/>
              </a:rPr>
              <a:t>Arbejdssted:</a:t>
            </a:r>
            <a:endParaRPr lang="da-DK" sz="1200" dirty="0">
              <a:effectLst/>
              <a:ea typeface="Times New Roman" panose="02020603050405020304" pitchFamily="18" charset="0"/>
            </a:endParaRPr>
          </a:p>
          <a:p>
            <a:pPr marL="227330" indent="0">
              <a:lnSpc>
                <a:spcPct val="115000"/>
              </a:lnSpc>
              <a:buNone/>
            </a:pPr>
            <a:r>
              <a:rPr lang="da-DK" sz="1200" dirty="0">
                <a:effectLst/>
                <a:ea typeface="Times" panose="02020603050405020304" pitchFamily="18" charset="0"/>
              </a:rPr>
              <a:t>Ida Behrendt-Møller		Læge, PhD stud.		Hvidovre Hospital	</a:t>
            </a:r>
            <a:endParaRPr lang="da-DK" sz="1200" dirty="0">
              <a:effectLst/>
              <a:ea typeface="Times New Roman" panose="02020603050405020304" pitchFamily="18" charset="0"/>
            </a:endParaRPr>
          </a:p>
          <a:p>
            <a:pPr marL="227330" indent="0">
              <a:lnSpc>
                <a:spcPct val="115000"/>
              </a:lnSpc>
              <a:buNone/>
            </a:pPr>
            <a:r>
              <a:rPr lang="da-DK" sz="1200" dirty="0">
                <a:effectLst/>
                <a:ea typeface="Times" panose="02020603050405020304" pitchFamily="18" charset="0"/>
              </a:rPr>
              <a:t>Tanja Schlaikjær Hartwig		Læge, PhD, Postdoc		Hvidovre Hospital</a:t>
            </a:r>
            <a:endParaRPr lang="da-DK" sz="1200" dirty="0">
              <a:effectLst/>
              <a:ea typeface="Times New Roman" panose="02020603050405020304" pitchFamily="18" charset="0"/>
            </a:endParaRPr>
          </a:p>
          <a:p>
            <a:pPr marL="227330" indent="0">
              <a:lnSpc>
                <a:spcPct val="115000"/>
              </a:lnSpc>
              <a:buNone/>
            </a:pPr>
            <a:r>
              <a:rPr lang="da-DK" sz="1200" dirty="0">
                <a:effectLst/>
                <a:ea typeface="Times" panose="02020603050405020304" pitchFamily="18" charset="0"/>
              </a:rPr>
              <a:t>Anna Maria Kastner		Læge			Regionshospital Nordjylland</a:t>
            </a:r>
            <a:endParaRPr lang="da-DK" sz="1200" dirty="0">
              <a:effectLst/>
              <a:ea typeface="Times New Roman" panose="02020603050405020304" pitchFamily="18" charset="0"/>
            </a:endParaRPr>
          </a:p>
          <a:p>
            <a:pPr marL="227330" indent="0">
              <a:lnSpc>
                <a:spcPct val="115000"/>
              </a:lnSpc>
              <a:buNone/>
            </a:pPr>
            <a:r>
              <a:rPr lang="da-DK" sz="1200" dirty="0">
                <a:effectLst/>
                <a:ea typeface="Times" panose="02020603050405020304" pitchFamily="18" charset="0"/>
              </a:rPr>
              <a:t>Cecilia Lindnér 		Læge			Holbæk Hospital</a:t>
            </a:r>
            <a:endParaRPr lang="da-DK" sz="1200" dirty="0">
              <a:effectLst/>
              <a:ea typeface="Times New Roman" panose="02020603050405020304" pitchFamily="18" charset="0"/>
            </a:endParaRPr>
          </a:p>
          <a:p>
            <a:pPr marL="227330" indent="0">
              <a:lnSpc>
                <a:spcPct val="115000"/>
              </a:lnSpc>
              <a:buNone/>
            </a:pPr>
            <a:r>
              <a:rPr lang="da-DK" sz="1200" dirty="0">
                <a:effectLst/>
                <a:ea typeface="Times" panose="02020603050405020304" pitchFamily="18" charset="0"/>
              </a:rPr>
              <a:t>Eqbal </a:t>
            </a:r>
            <a:r>
              <a:rPr lang="da-DK" sz="1200" dirty="0" err="1">
                <a:effectLst/>
                <a:ea typeface="Times" panose="02020603050405020304" pitchFamily="18" charset="0"/>
              </a:rPr>
              <a:t>Baddai</a:t>
            </a:r>
            <a:r>
              <a:rPr lang="da-DK" sz="1200" dirty="0">
                <a:effectLst/>
                <a:ea typeface="Times" panose="02020603050405020304" pitchFamily="18" charset="0"/>
              </a:rPr>
              <a:t>		Læge			Holbæk Hospital</a:t>
            </a:r>
            <a:endParaRPr lang="da-DK" sz="1200" dirty="0">
              <a:effectLst/>
              <a:ea typeface="Times New Roman" panose="02020603050405020304" pitchFamily="18" charset="0"/>
            </a:endParaRPr>
          </a:p>
          <a:p>
            <a:pPr marL="227330" indent="0">
              <a:lnSpc>
                <a:spcPct val="115000"/>
              </a:lnSpc>
              <a:buNone/>
            </a:pPr>
            <a:r>
              <a:rPr lang="da-DK" sz="1200" dirty="0">
                <a:effectLst/>
                <a:ea typeface="Times" panose="02020603050405020304" pitchFamily="18" charset="0"/>
              </a:rPr>
              <a:t>Jesper Friis Petersen		Læge, PhD			Nordsjællands Hospital	</a:t>
            </a:r>
            <a:endParaRPr lang="da-DK" sz="1200" dirty="0">
              <a:effectLst/>
              <a:ea typeface="Times New Roman" panose="02020603050405020304" pitchFamily="18" charset="0"/>
            </a:endParaRPr>
          </a:p>
          <a:p>
            <a:pPr marL="227330" indent="0">
              <a:lnSpc>
                <a:spcPct val="115000"/>
              </a:lnSpc>
              <a:buNone/>
            </a:pPr>
            <a:r>
              <a:rPr lang="da-DK" sz="1200" dirty="0">
                <a:effectLst/>
                <a:ea typeface="Times" panose="02020603050405020304" pitchFamily="18" charset="0"/>
              </a:rPr>
              <a:t>Fie Pilsgaard		Læge			Nordsjællands Hospital</a:t>
            </a:r>
            <a:endParaRPr lang="da-DK" sz="1200" dirty="0">
              <a:effectLst/>
              <a:ea typeface="Times New Roman" panose="02020603050405020304" pitchFamily="18" charset="0"/>
            </a:endParaRPr>
          </a:p>
          <a:p>
            <a:pPr marL="227330" indent="0">
              <a:lnSpc>
                <a:spcPct val="115000"/>
              </a:lnSpc>
              <a:buNone/>
            </a:pPr>
            <a:r>
              <a:rPr lang="da-DK" sz="1200" dirty="0">
                <a:effectLst/>
                <a:ea typeface="Times" panose="02020603050405020304" pitchFamily="18" charset="0"/>
              </a:rPr>
              <a:t>Maria Uggen Rasmussen		Læge			Hvidovre Hospital</a:t>
            </a:r>
            <a:endParaRPr lang="da-DK" sz="1200" dirty="0">
              <a:effectLst/>
              <a:ea typeface="Times New Roman" panose="02020603050405020304" pitchFamily="18" charset="0"/>
            </a:endParaRPr>
          </a:p>
          <a:p>
            <a:pPr marL="227330" indent="0">
              <a:lnSpc>
                <a:spcPct val="115000"/>
              </a:lnSpc>
              <a:buNone/>
            </a:pPr>
            <a:r>
              <a:rPr lang="da-DK" sz="1200" dirty="0">
                <a:effectLst/>
                <a:ea typeface="Times" panose="02020603050405020304" pitchFamily="18" charset="0"/>
              </a:rPr>
              <a:t>Emma Råsmark		Afdelingslæge, PhD		Holbæk Hospital</a:t>
            </a:r>
            <a:endParaRPr lang="da-DK" sz="1200" dirty="0">
              <a:effectLst/>
              <a:ea typeface="Times New Roman" panose="02020603050405020304" pitchFamily="18" charset="0"/>
            </a:endParaRPr>
          </a:p>
          <a:p>
            <a:pPr marL="227330" indent="0">
              <a:lnSpc>
                <a:spcPct val="115000"/>
              </a:lnSpc>
              <a:buNone/>
            </a:pPr>
            <a:r>
              <a:rPr lang="da-DK" sz="1200" dirty="0">
                <a:effectLst/>
                <a:ea typeface="Times" panose="02020603050405020304" pitchFamily="18" charset="0"/>
              </a:rPr>
              <a:t>Kilian Vomstein		Afdelingslæge, PhD		Hvidovre Hospital</a:t>
            </a:r>
            <a:endParaRPr lang="da-DK" sz="1200" dirty="0">
              <a:effectLst/>
              <a:ea typeface="Times New Roman" panose="02020603050405020304" pitchFamily="18" charset="0"/>
            </a:endParaRPr>
          </a:p>
          <a:p>
            <a:pPr marL="227330" indent="0">
              <a:lnSpc>
                <a:spcPct val="115000"/>
              </a:lnSpc>
              <a:buNone/>
            </a:pPr>
            <a:r>
              <a:rPr lang="da-DK" sz="1200" dirty="0">
                <a:effectLst/>
                <a:ea typeface="Times" panose="02020603050405020304" pitchFamily="18" charset="0"/>
              </a:rPr>
              <a:t>Tine Wrønding		Læge, PhD stud.		Hvidovre Hospital</a:t>
            </a:r>
            <a:endParaRPr lang="da-DK" sz="1200" dirty="0">
              <a:effectLst/>
              <a:ea typeface="Times New Roman" panose="02020603050405020304" pitchFamily="18" charset="0"/>
            </a:endParaRPr>
          </a:p>
          <a:p>
            <a:pPr indent="-1270">
              <a:lnSpc>
                <a:spcPct val="115000"/>
              </a:lnSpc>
            </a:pPr>
            <a:endParaRPr lang="da-DK" sz="1200" dirty="0">
              <a:effectLst/>
              <a:ea typeface="Times New Roman" panose="02020603050405020304" pitchFamily="18" charset="0"/>
            </a:endParaRPr>
          </a:p>
          <a:p>
            <a:pPr indent="-1270">
              <a:lnSpc>
                <a:spcPct val="115000"/>
              </a:lnSpc>
            </a:pPr>
            <a:r>
              <a:rPr lang="da-DK" sz="1200" dirty="0">
                <a:effectLst/>
                <a:ea typeface="Times" panose="02020603050405020304" pitchFamily="18" charset="0"/>
              </a:rPr>
              <a:t>Tovholdere: Tanja Schlaikjær Hartwig og Jesper Friis Petersen</a:t>
            </a:r>
            <a:endParaRPr lang="da-DK" sz="1200" dirty="0">
              <a:effectLst/>
              <a:ea typeface="Times New Roman" panose="02020603050405020304" pitchFamily="18" charset="0"/>
            </a:endParaRPr>
          </a:p>
          <a:p>
            <a:endParaRPr lang="da-DK" sz="20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11D11D9-D92E-6417-DFE0-04295BE6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3113-868D-4752-B652-F426DE3D9F00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21F86D-80DA-F75F-7871-A536FA10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A4E1A9F-AFA1-5E5B-9F38-FC4B55F8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D72F-4280-4D38-972F-72D862FBF034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2486"/>
            <a:ext cx="10515600" cy="1325563"/>
          </a:xfrm>
        </p:spPr>
        <p:txBody>
          <a:bodyPr anchor="t"/>
          <a:lstStyle/>
          <a:p>
            <a:r>
              <a:rPr lang="sv-SE" dirty="0"/>
              <a:t>Intervention: oral/vaginal progesteron</a:t>
            </a:r>
            <a:br>
              <a:rPr lang="sv-SE" dirty="0"/>
            </a:br>
            <a:r>
              <a:rPr lang="sv-SE" dirty="0" err="1"/>
              <a:t>Outcome</a:t>
            </a:r>
            <a:r>
              <a:rPr lang="sv-SE" dirty="0"/>
              <a:t>: graviditetstab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A9AD0-B086-4DFA-8403-65F231920909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20</a:t>
            </a:fld>
            <a:endParaRPr lang="da-DK" dirty="0"/>
          </a:p>
        </p:txBody>
      </p:sp>
      <p:pic>
        <p:nvPicPr>
          <p:cNvPr id="6" name="Bildobjekt 5" descr="Skærmbillede 2023-09-10 kl. 17.41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1662916"/>
            <a:ext cx="11797088" cy="460241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9939867" y="3522133"/>
            <a:ext cx="1710266" cy="36933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9906000" y="5266266"/>
            <a:ext cx="1710266" cy="36933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9939867" y="4267200"/>
            <a:ext cx="1710266" cy="36933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2C9B620-EAE0-4849-9562-02E673EADDA3}"/>
              </a:ext>
            </a:extLst>
          </p:cNvPr>
          <p:cNvSpPr txBox="1"/>
          <p:nvPr/>
        </p:nvSpPr>
        <p:spPr>
          <a:xfrm>
            <a:off x="309662" y="6172343"/>
            <a:ext cx="11741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/>
              <a:t>Cochrane</a:t>
            </a:r>
            <a:r>
              <a:rPr lang="sv-SE" sz="1200" dirty="0"/>
              <a:t> Review, </a:t>
            </a:r>
            <a:r>
              <a:rPr lang="sv-SE" sz="1200" dirty="0" err="1"/>
              <a:t>Wahabi</a:t>
            </a:r>
            <a:r>
              <a:rPr lang="sv-SE" sz="12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546910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3647"/>
            <a:ext cx="10515600" cy="1325563"/>
          </a:xfrm>
        </p:spPr>
        <p:txBody>
          <a:bodyPr/>
          <a:lstStyle/>
          <a:p>
            <a:r>
              <a:rPr lang="sv-SE" dirty="0"/>
              <a:t>Intervention: oral progesteron</a:t>
            </a:r>
            <a:br>
              <a:rPr lang="sv-SE" dirty="0"/>
            </a:br>
            <a:r>
              <a:rPr lang="sv-SE" dirty="0" err="1"/>
              <a:t>Outcome</a:t>
            </a:r>
            <a:r>
              <a:rPr lang="sv-SE" dirty="0"/>
              <a:t>: graviditetstab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A9AD0-B086-4DFA-8403-65F231920909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21</a:t>
            </a:fld>
            <a:endParaRPr lang="da-DK" dirty="0"/>
          </a:p>
        </p:txBody>
      </p:sp>
      <p:pic>
        <p:nvPicPr>
          <p:cNvPr id="13" name="Bildobjekt 12" descr="Skærmbillede 2023-09-08 kl. 23.25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" y="1790410"/>
            <a:ext cx="12063634" cy="3556000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7064763" y="4107775"/>
            <a:ext cx="1730375" cy="36933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96FF94F-6C7A-4D6A-9B25-F5A881F254C2}"/>
              </a:ext>
            </a:extLst>
          </p:cNvPr>
          <p:cNvSpPr txBox="1"/>
          <p:nvPr/>
        </p:nvSpPr>
        <p:spPr>
          <a:xfrm>
            <a:off x="309662" y="6172343"/>
            <a:ext cx="11741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/>
              <a:t>Cochrane</a:t>
            </a:r>
            <a:r>
              <a:rPr lang="sv-SE" sz="1200" dirty="0"/>
              <a:t> </a:t>
            </a:r>
            <a:r>
              <a:rPr lang="sv-SE" sz="1200" dirty="0" err="1"/>
              <a:t>review</a:t>
            </a:r>
            <a:r>
              <a:rPr lang="sv-SE" sz="1200" dirty="0"/>
              <a:t>, </a:t>
            </a:r>
            <a:r>
              <a:rPr lang="sv-SE" sz="1200" dirty="0" err="1"/>
              <a:t>Devall</a:t>
            </a:r>
            <a:r>
              <a:rPr lang="sv-SE" sz="120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957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"/>
    </mc:Choice>
    <mc:Fallback xmlns="">
      <p:transition xmlns:p14="http://schemas.microsoft.com/office/powerpoint/2010/main" spd="slow" advTm="81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11717868" cy="1717673"/>
          </a:xfrm>
        </p:spPr>
        <p:txBody>
          <a:bodyPr anchor="t">
            <a:noAutofit/>
          </a:bodyPr>
          <a:lstStyle/>
          <a:p>
            <a:r>
              <a:rPr lang="sv-SE" sz="4100" dirty="0"/>
              <a:t>Intervention: Vaginal </a:t>
            </a:r>
            <a:r>
              <a:rPr lang="sv-SE" sz="4100" dirty="0" err="1"/>
              <a:t>mikroniseret</a:t>
            </a:r>
            <a:r>
              <a:rPr lang="sv-SE" sz="4100" dirty="0"/>
              <a:t> progesteron</a:t>
            </a:r>
            <a:br>
              <a:rPr lang="sv-SE" sz="4100" dirty="0"/>
            </a:br>
            <a:r>
              <a:rPr lang="sv-SE" sz="4100" dirty="0" err="1"/>
              <a:t>Outcome</a:t>
            </a:r>
            <a:r>
              <a:rPr lang="sv-SE" sz="4100" dirty="0"/>
              <a:t>: Live </a:t>
            </a:r>
            <a:r>
              <a:rPr lang="sv-SE" sz="4100" dirty="0" err="1"/>
              <a:t>Birth</a:t>
            </a:r>
            <a:r>
              <a:rPr lang="sv-SE" sz="4100" dirty="0"/>
              <a:t> Rate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A9AD0-B086-4DFA-8403-65F231920909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22</a:t>
            </a:fld>
            <a:endParaRPr lang="da-DK" dirty="0"/>
          </a:p>
        </p:txBody>
      </p:sp>
      <p:pic>
        <p:nvPicPr>
          <p:cNvPr id="7" name="Bildobjekt 6" descr="Skærmbillede 2023-09-10 kl. 17.53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89169"/>
            <a:ext cx="12192000" cy="4565665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10092267" y="4453467"/>
            <a:ext cx="1676400" cy="36933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0126132" y="5317067"/>
            <a:ext cx="1591736" cy="47413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9D298DA-690D-44BC-B741-8A1B305DA7A2}"/>
              </a:ext>
            </a:extLst>
          </p:cNvPr>
          <p:cNvSpPr txBox="1"/>
          <p:nvPr/>
        </p:nvSpPr>
        <p:spPr>
          <a:xfrm>
            <a:off x="309662" y="6172343"/>
            <a:ext cx="11741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/>
              <a:t>Cochrane</a:t>
            </a:r>
            <a:r>
              <a:rPr lang="sv-SE" sz="1200" dirty="0"/>
              <a:t> </a:t>
            </a:r>
            <a:r>
              <a:rPr lang="sv-SE" sz="1200" dirty="0" err="1"/>
              <a:t>review</a:t>
            </a:r>
            <a:r>
              <a:rPr lang="sv-SE" sz="1200" dirty="0"/>
              <a:t>, </a:t>
            </a:r>
            <a:r>
              <a:rPr lang="sv-SE" sz="1200" dirty="0" err="1"/>
              <a:t>Devall</a:t>
            </a:r>
            <a:r>
              <a:rPr lang="sv-SE" sz="120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349916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A9AD0-B086-4DFA-8403-65F231920909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0" y="24130"/>
            <a:ext cx="10515600" cy="1325563"/>
          </a:xfrm>
        </p:spPr>
        <p:txBody>
          <a:bodyPr/>
          <a:lstStyle/>
          <a:p>
            <a:r>
              <a:rPr lang="sv-SE" dirty="0"/>
              <a:t>PRISM studie: LBR</a:t>
            </a:r>
          </a:p>
        </p:txBody>
      </p:sp>
      <p:pic>
        <p:nvPicPr>
          <p:cNvPr id="10" name="Bildobjekt 9" descr="Skærmbillede 2023-09-10 kl. 18.5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3" y="1721319"/>
            <a:ext cx="11176001" cy="3210785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57843" y="3991657"/>
            <a:ext cx="10854267" cy="72813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5" name="Bildobjekt 14" descr="Skærmbillede 2023-09-10 kl. 19.04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3" y="1348781"/>
            <a:ext cx="11195957" cy="558800"/>
          </a:xfrm>
          <a:prstGeom prst="rect">
            <a:avLst/>
          </a:prstGeom>
        </p:spPr>
      </p:pic>
      <p:pic>
        <p:nvPicPr>
          <p:cNvPr id="16" name="Bildobjekt 15" descr="Skærmbillede 2023-09-10 kl. 19.07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0" y="4743920"/>
            <a:ext cx="11180233" cy="2114080"/>
          </a:xfrm>
          <a:prstGeom prst="rect">
            <a:avLst/>
          </a:prstGeom>
        </p:spPr>
      </p:pic>
      <p:sp>
        <p:nvSpPr>
          <p:cNvPr id="19" name="textruta 18"/>
          <p:cNvSpPr txBox="1"/>
          <p:nvPr/>
        </p:nvSpPr>
        <p:spPr>
          <a:xfrm>
            <a:off x="186264" y="6105737"/>
            <a:ext cx="10854267" cy="72813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072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sv-SE" dirty="0" err="1"/>
              <a:t>Resume</a:t>
            </a:r>
            <a:r>
              <a:rPr lang="sv-SE" dirty="0"/>
              <a:t> </a:t>
            </a:r>
            <a:r>
              <a:rPr lang="sv-SE" dirty="0" err="1"/>
              <a:t>af</a:t>
            </a:r>
            <a:r>
              <a:rPr lang="sv-SE" dirty="0"/>
              <a:t> evidens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3AC652-DA41-D6EA-8B73-26916CC5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80D8-7A08-4EFF-B67B-BA8A6BBF3B7F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A37E63-CD83-5478-2B91-95095B88E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67BA298F-D0C6-547E-8128-59315302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24</a:t>
            </a:fld>
            <a:endParaRPr lang="da-DK" dirty="0"/>
          </a:p>
        </p:txBody>
      </p:sp>
      <p:graphicFrame>
        <p:nvGraphicFramePr>
          <p:cNvPr id="11" name="Tabel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758963"/>
              </p:ext>
            </p:extLst>
          </p:nvPr>
        </p:nvGraphicFramePr>
        <p:xfrm>
          <a:off x="824028" y="1757467"/>
          <a:ext cx="11054364" cy="4667652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9707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4728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er ikke forbedret LBR ved behandling med vaginal </a:t>
                      </a:r>
                      <a:r>
                        <a:rPr lang="da-DK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mikroniseret</a:t>
                      </a:r>
                      <a:r>
                        <a:rPr lang="da-DK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progesteron hos kvinder med blødning i 1. trimester uden anamnese med tidligere graviditetstab. </a:t>
                      </a:r>
                      <a:endParaRPr lang="da-DK" sz="22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1b</a:t>
                      </a:r>
                      <a:endParaRPr lang="da-DK" sz="22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728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Behandling med vaginal </a:t>
                      </a:r>
                      <a:r>
                        <a:rPr lang="da-DK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mikroniseret</a:t>
                      </a:r>
                      <a:r>
                        <a:rPr lang="da-DK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progesteron forbedrer LBR hos kvinder med blødning i 1. trimester og anamnese med gentagne graviditetstab (3 eller flere)  </a:t>
                      </a:r>
                      <a:endParaRPr lang="da-DK" sz="22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1b</a:t>
                      </a:r>
                      <a:endParaRPr lang="da-DK" sz="22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728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Behandling med vaginal </a:t>
                      </a:r>
                      <a:r>
                        <a:rPr lang="da-DK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mikroniseret</a:t>
                      </a:r>
                      <a:r>
                        <a:rPr lang="da-DK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progesteron forbedrer muligvis LBR hos kvinder med blødning i 1. trimester og anamnese med 1 eller flere tidligere graviditetstab</a:t>
                      </a:r>
                      <a:endParaRPr lang="da-DK" sz="22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2a</a:t>
                      </a:r>
                      <a:endParaRPr lang="is-IS" sz="22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991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 er sandsynligvis ingen forskel i LBR eller graviditetstabsrate ved behandling med oral </a:t>
                      </a:r>
                      <a:r>
                        <a:rPr lang="da-DK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dydrogesteron</a:t>
                      </a:r>
                      <a:r>
                        <a:rPr lang="da-DK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sammenlignet med oral </a:t>
                      </a:r>
                      <a:r>
                        <a:rPr lang="da-DK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mikroniseret</a:t>
                      </a:r>
                      <a:r>
                        <a:rPr lang="da-DK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progesteron af kvinder med blødning i 1. trimester</a:t>
                      </a:r>
                      <a:endParaRPr lang="da-DK" sz="22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2b</a:t>
                      </a:r>
                      <a:endParaRPr lang="is-IS" sz="22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829733" y="133773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Resume af evidens </a:t>
            </a:r>
            <a:endParaRPr lang="sv-SE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973733" y="1354667"/>
            <a:ext cx="2150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Evidensgrad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5"/>
    </mc:Choice>
    <mc:Fallback xmlns="">
      <p:transition xmlns:p14="http://schemas.microsoft.com/office/powerpoint/2010/main" spd="slow" advTm="483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a-DK" dirty="0"/>
              <a:t>Kliniske rekommandationer </a:t>
            </a:r>
            <a:endParaRPr lang="sv-SE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3AC652-DA41-D6EA-8B73-26916CC5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80D8-7A08-4EFF-B67B-BA8A6BBF3B7F}" type="datetimeyyyy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A37E63-CD83-5478-2B91-95095B88E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Hindsgavl guideline møde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67BA298F-D0C6-547E-8128-59315302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68028216"/>
              </p:ext>
            </p:extLst>
          </p:nvPr>
        </p:nvGraphicFramePr>
        <p:xfrm>
          <a:off x="836289" y="1578620"/>
          <a:ext cx="10019973" cy="4853946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325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9203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Kvinder med blødning i 1. trimester uden anamnese med tidligere graviditetstab skal ikke behandles med vaginal </a:t>
                      </a:r>
                      <a:r>
                        <a:rPr lang="da-DK" sz="2400" dirty="0" err="1">
                          <a:effectLst/>
                        </a:rPr>
                        <a:t>mikroniseret</a:t>
                      </a:r>
                      <a:r>
                        <a:rPr lang="da-DK" sz="2400" dirty="0">
                          <a:effectLst/>
                        </a:rPr>
                        <a:t> progesteron for at øge LBR</a:t>
                      </a:r>
                      <a:endParaRPr lang="da-DK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A</a:t>
                      </a:r>
                      <a:endParaRPr lang="da-DK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8266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Hos kvinder med blødning i 1. trimester Og anamnese med 1 eller flere graviditetstab skønnes behandling med vaginal </a:t>
                      </a:r>
                      <a:r>
                        <a:rPr lang="da-DK" sz="2400" dirty="0" err="1">
                          <a:effectLst/>
                        </a:rPr>
                        <a:t>mikroniseret</a:t>
                      </a:r>
                      <a:r>
                        <a:rPr lang="da-DK" sz="2400" dirty="0">
                          <a:effectLst/>
                        </a:rPr>
                        <a:t> progesteron indtil min. GA 12+0 og max. GA 16+0 at kunne øge LBR (fx 400mg </a:t>
                      </a:r>
                      <a:r>
                        <a:rPr lang="da-DK" sz="2400" dirty="0" err="1">
                          <a:effectLst/>
                        </a:rPr>
                        <a:t>vagitorie</a:t>
                      </a:r>
                      <a:r>
                        <a:rPr lang="da-DK" sz="2400" dirty="0">
                          <a:effectLst/>
                        </a:rPr>
                        <a:t> to gange daglig)</a:t>
                      </a:r>
                      <a:endParaRPr lang="da-DK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B-C</a:t>
                      </a:r>
                      <a:endParaRPr lang="da-DK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790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Kvinder med blødning i 1. trimester og anamnese med gentagne graviditetstab (3 eller flere konsekutive tab) anbefales behandling med vaginal </a:t>
                      </a:r>
                      <a:r>
                        <a:rPr lang="da-DK" sz="2400" dirty="0" err="1">
                          <a:effectLst/>
                        </a:rPr>
                        <a:t>mikroniseret</a:t>
                      </a:r>
                      <a:r>
                        <a:rPr lang="da-DK" sz="2400" dirty="0">
                          <a:effectLst/>
                        </a:rPr>
                        <a:t> progesteron for at øge LBR (fx 400mg </a:t>
                      </a:r>
                      <a:r>
                        <a:rPr lang="da-DK" sz="2400" dirty="0" err="1">
                          <a:effectLst/>
                        </a:rPr>
                        <a:t>vagitorie</a:t>
                      </a:r>
                      <a:r>
                        <a:rPr lang="da-DK" sz="2400" dirty="0">
                          <a:effectLst/>
                        </a:rPr>
                        <a:t> to gange dagligt indtil min. GA 12+0 og max. GA 16+0)   </a:t>
                      </a:r>
                      <a:endParaRPr lang="da-DK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A</a:t>
                      </a:r>
                      <a:endParaRPr lang="da-DK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897467" y="1151468"/>
            <a:ext cx="6841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i="1" dirty="0">
                <a:latin typeface="Arial" panose="020B0604020202020204" pitchFamily="34" charset="0"/>
                <a:cs typeface="Arial" panose="020B0604020202020204" pitchFamily="34" charset="0"/>
              </a:rPr>
              <a:t>Kliniske rekommendationer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9482667" y="1134531"/>
            <a:ext cx="215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Styrke</a:t>
            </a:r>
            <a:endParaRPr lang="sv-SE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5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11"/>
    </mc:Choice>
    <mc:Fallback xmlns="">
      <p:transition xmlns:p14="http://schemas.microsoft.com/office/powerpoint/2010/main" spd="slow" advTm="1741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D07E7-80ED-F58B-CEBF-7615513E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98" y="4103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24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" panose="02020603050405020304" pitchFamily="18" charset="0"/>
              </a:rPr>
              <a:t>PICO 2: </a:t>
            </a:r>
            <a:r>
              <a:rPr lang="da-DK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Bør kvinder med blødning i en bekræftet, intrauterin graviditet i første trimester, tilbydes behandling med TXA mhp. at opnå fødsel af levedygtigt barn, sammenlignet med ingen behandling?</a:t>
            </a:r>
            <a:endParaRPr lang="da-DK" sz="24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A8BDB2-558A-7CBA-48FC-B030A242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69" y="2005012"/>
            <a:ext cx="10515600" cy="4351338"/>
          </a:xfrm>
        </p:spPr>
        <p:txBody>
          <a:bodyPr>
            <a:normAutofit/>
          </a:bodyPr>
          <a:lstStyle/>
          <a:p>
            <a:pPr marL="227330" indent="0">
              <a:lnSpc>
                <a:spcPct val="115000"/>
              </a:lnSpc>
              <a:spcAft>
                <a:spcPts val="1400"/>
              </a:spcAft>
              <a:buNone/>
            </a:pPr>
            <a:r>
              <a:rPr lang="da-DK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Kvalitet af evidens: </a:t>
            </a:r>
            <a:endParaRPr lang="da-DK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7330" indent="0">
              <a:lnSpc>
                <a:spcPct val="115000"/>
              </a:lnSpc>
              <a:spcAft>
                <a:spcPts val="1400"/>
              </a:spcAft>
              <a:buNone/>
            </a:pPr>
            <a:r>
              <a:rPr lang="da-DK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Til trods for brede søgekriterier og systematisk gennemgang af de fundne artikler, var evidensen særdeles sparsom og af yderst begrænset kvalitet. 18 artikler blev gennemgået som abstracts hvoraf k</a:t>
            </a:r>
            <a:r>
              <a:rPr lang="da-DK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un fire studier inddrog data, der belyste den kliniske problemstilling, og kun to var tilgængelige med resultater, begge ukrainske.</a:t>
            </a:r>
            <a:endParaRPr lang="da-DK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1BAE550-44D3-3A63-2A11-C65F011F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BF98-B48A-498E-94B4-7A1D6CB0D19C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92ACC4-2460-99A3-BB32-CCB5C384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052D8996-C9DA-8640-3ED0-7BF8F8C0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E21-C20A-4DC5-8EE1-6EF8C9BB38FE}" type="slidenum">
              <a:rPr lang="da-DK" smtClean="0"/>
              <a:pPr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7294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D07E7-80ED-F58B-CEBF-7615513E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98" y="4103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24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" panose="02020603050405020304" pitchFamily="18" charset="0"/>
              </a:rPr>
              <a:t>PICO 2: </a:t>
            </a:r>
            <a:r>
              <a:rPr lang="da-DK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Bør kvinder med blødning i en bekræftet, intrauterin graviditet i første trimester, tilbydes behandling med TXA mhp. at opnå fødsel af levedygtigt barn, sammenlignet med ingen behandling?</a:t>
            </a:r>
            <a:endParaRPr lang="da-DK" sz="24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1BAE550-44D3-3A63-2A11-C65F011F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BF98-B48A-498E-94B4-7A1D6CB0D19C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92ACC4-2460-99A3-BB32-CCB5C384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052D8996-C9DA-8640-3ED0-7BF8F8C0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E21-C20A-4DC5-8EE1-6EF8C9BB38FE}" type="slidenum">
              <a:rPr lang="da-DK" smtClean="0"/>
              <a:pPr/>
              <a:t>27</a:t>
            </a:fld>
            <a:endParaRPr lang="da-DK" dirty="0"/>
          </a:p>
        </p:txBody>
      </p:sp>
      <p:sp>
        <p:nvSpPr>
          <p:cNvPr id="28" name="Pladsholder til indhold 2">
            <a:extLst>
              <a:ext uri="{FF2B5EF4-FFF2-40B4-BE49-F238E27FC236}">
                <a16:creationId xmlns:a16="http://schemas.microsoft.com/office/drawing/2014/main" id="{DFF6B7F7-B533-4846-8E9D-5D5C5328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sz="1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Resume af evidens 						Evidensgrad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29" name="Tabel 28">
            <a:extLst>
              <a:ext uri="{FF2B5EF4-FFF2-40B4-BE49-F238E27FC236}">
                <a16:creationId xmlns:a16="http://schemas.microsoft.com/office/drawing/2014/main" id="{9093718B-FCF9-4D93-A815-47039F2D8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99555"/>
              </p:ext>
            </p:extLst>
          </p:nvPr>
        </p:nvGraphicFramePr>
        <p:xfrm>
          <a:off x="838199" y="2191242"/>
          <a:ext cx="7579607" cy="1032792"/>
        </p:xfrm>
        <a:graphic>
          <a:graphicData uri="http://schemas.openxmlformats.org/drawingml/2006/table">
            <a:tbl>
              <a:tblPr/>
              <a:tblGrid>
                <a:gridCol w="6503558">
                  <a:extLst>
                    <a:ext uri="{9D8B030D-6E8A-4147-A177-3AD203B41FA5}">
                      <a16:colId xmlns:a16="http://schemas.microsoft.com/office/drawing/2014/main" val="3437419811"/>
                    </a:ext>
                  </a:extLst>
                </a:gridCol>
                <a:gridCol w="1076049">
                  <a:extLst>
                    <a:ext uri="{9D8B030D-6E8A-4147-A177-3AD203B41FA5}">
                      <a16:colId xmlns:a16="http://schemas.microsoft.com/office/drawing/2014/main" val="1046122843"/>
                    </a:ext>
                  </a:extLst>
                </a:gridCol>
              </a:tblGrid>
              <a:tr h="1032792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 er uafklaret om behandling med </a:t>
                      </a:r>
                      <a:r>
                        <a:rPr lang="da-DK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tranexamsyre</a:t>
                      </a:r>
                      <a:r>
                        <a:rPr lang="da-DK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ved truende graviditetstab sammenlignet med ingen behandling forbedrer </a:t>
                      </a:r>
                      <a:r>
                        <a:rPr lang="da-DK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outcome</a:t>
                      </a:r>
                      <a:r>
                        <a:rPr lang="da-DK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på nogen måde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da-DK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83827"/>
                  </a:ext>
                </a:extLst>
              </a:tr>
            </a:tbl>
          </a:graphicData>
        </a:graphic>
      </p:graphicFrame>
      <p:graphicFrame>
        <p:nvGraphicFramePr>
          <p:cNvPr id="30" name="Tabel 29">
            <a:extLst>
              <a:ext uri="{FF2B5EF4-FFF2-40B4-BE49-F238E27FC236}">
                <a16:creationId xmlns:a16="http://schemas.microsoft.com/office/drawing/2014/main" id="{24B35EF8-7022-44C5-BA61-9099EFD98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920063"/>
              </p:ext>
            </p:extLst>
          </p:nvPr>
        </p:nvGraphicFramePr>
        <p:xfrm>
          <a:off x="838199" y="4252484"/>
          <a:ext cx="7579607" cy="1032792"/>
        </p:xfrm>
        <a:graphic>
          <a:graphicData uri="http://schemas.openxmlformats.org/drawingml/2006/table">
            <a:tbl>
              <a:tblPr/>
              <a:tblGrid>
                <a:gridCol w="6503558">
                  <a:extLst>
                    <a:ext uri="{9D8B030D-6E8A-4147-A177-3AD203B41FA5}">
                      <a16:colId xmlns:a16="http://schemas.microsoft.com/office/drawing/2014/main" val="887310504"/>
                    </a:ext>
                  </a:extLst>
                </a:gridCol>
                <a:gridCol w="1076049">
                  <a:extLst>
                    <a:ext uri="{9D8B030D-6E8A-4147-A177-3AD203B41FA5}">
                      <a16:colId xmlns:a16="http://schemas.microsoft.com/office/drawing/2014/main" val="1040873328"/>
                    </a:ext>
                  </a:extLst>
                </a:gridCol>
              </a:tblGrid>
              <a:tr h="1032792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Der er på nuværende tidspunkt ingen evidens for at anbefale behandling med </a:t>
                      </a:r>
                      <a:r>
                        <a:rPr lang="da-DK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tranexamsyre</a:t>
                      </a:r>
                      <a:r>
                        <a:rPr lang="da-DK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ved truende graviditetstab i første trimester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39877"/>
                  </a:ext>
                </a:extLst>
              </a:tr>
            </a:tbl>
          </a:graphicData>
        </a:graphic>
      </p:graphicFrame>
      <p:sp>
        <p:nvSpPr>
          <p:cNvPr id="31" name="Tekstfelt 30">
            <a:extLst>
              <a:ext uri="{FF2B5EF4-FFF2-40B4-BE49-F238E27FC236}">
                <a16:creationId xmlns:a16="http://schemas.microsoft.com/office/drawing/2014/main" id="{8D9FDCA6-5019-43F3-A047-18228B2FDAF4}"/>
              </a:ext>
            </a:extLst>
          </p:cNvPr>
          <p:cNvSpPr txBox="1"/>
          <p:nvPr/>
        </p:nvSpPr>
        <p:spPr>
          <a:xfrm>
            <a:off x="838199" y="3883152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Kliniske rekommandationer </a:t>
            </a:r>
          </a:p>
        </p:txBody>
      </p:sp>
    </p:spTree>
    <p:extLst>
      <p:ext uri="{BB962C8B-B14F-4D97-AF65-F5344CB8AC3E}">
        <p14:creationId xmlns:p14="http://schemas.microsoft.com/office/powerpoint/2010/main" val="4032413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D07E7-80ED-F58B-CEBF-7615513E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98" y="41036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a-DK" sz="24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" panose="02020603050405020304" pitchFamily="18" charset="0"/>
              </a:rPr>
              <a:t>PICO 3: </a:t>
            </a:r>
            <a:r>
              <a:rPr lang="da-DK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Bør kvinder med blødning i en bekræftet, intrauterin levende graviditet i første trimester, anbefales fysisk aflastning (roligt regime) mhp. at opnå fødsel af levedygtigt barn, sammenlignet med uændret adfærd?</a:t>
            </a:r>
            <a:b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sz="24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A8BDB2-558A-7CBA-48FC-B030A242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69" y="2005012"/>
            <a:ext cx="10515600" cy="4351338"/>
          </a:xfrm>
        </p:spPr>
        <p:txBody>
          <a:bodyPr>
            <a:normAutofit/>
          </a:bodyPr>
          <a:lstStyle/>
          <a:p>
            <a:pPr marL="227330" indent="0" fontAlgn="base">
              <a:lnSpc>
                <a:spcPct val="115000"/>
              </a:lnSpc>
              <a:buNone/>
            </a:pPr>
            <a:r>
              <a:rPr lang="da-DK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Kvalitet af evidens: </a:t>
            </a:r>
            <a:endParaRPr lang="da-DK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7330" indent="0" fontAlgn="base">
              <a:lnSpc>
                <a:spcPct val="115000"/>
              </a:lnSpc>
              <a:buNone/>
            </a:pPr>
            <a:r>
              <a:rPr lang="da-DK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Søgningen var målrettet arbejder der vedrører aflastning til kvinder med vaginal blødning i tidlig graviditet med og uden </a:t>
            </a: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da-DK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ubchorisk</a:t>
            </a:r>
            <a:r>
              <a:rPr lang="da-DK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da-DK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æmatom</a:t>
            </a:r>
            <a:r>
              <a:rPr lang="da-DK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Vi fandt 281 hits og udvalgte 16 artikler til gennemlæsning. Af disse fandtes 3 egnede studier.  Af disse var to retrospektive kohorte studier, samt et Cochrane </a:t>
            </a:r>
            <a:r>
              <a:rPr lang="da-DK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review</a:t>
            </a:r>
            <a:r>
              <a:rPr lang="da-DK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dog af mindre god kvalitet.</a:t>
            </a:r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endParaRPr lang="da-DK" sz="22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1BAE550-44D3-3A63-2A11-C65F011F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BF98-B48A-498E-94B4-7A1D6CB0D19C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92ACC4-2460-99A3-BB32-CCB5C384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052D8996-C9DA-8640-3ED0-7BF8F8C0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E21-C20A-4DC5-8EE1-6EF8C9BB38FE}" type="slidenum">
              <a:rPr lang="da-DK" smtClean="0"/>
              <a:pPr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5822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D07E7-80ED-F58B-CEBF-7615513E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98" y="41036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a-DK" sz="24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" panose="02020603050405020304" pitchFamily="18" charset="0"/>
              </a:rPr>
              <a:t>PICO 3: </a:t>
            </a:r>
            <a:r>
              <a:rPr lang="da-DK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Bør kvinder med blødning i en bekræftet, intrauterin levende graviditet i første trimester, anbefales fysisk aflastning (roligt regime) mhp. at opnå fødsel af levedygtigt barn, sammenlignet med uændret adfærd?</a:t>
            </a:r>
            <a:b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sz="24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A8BDB2-558A-7CBA-48FC-B030A2428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Resume af evidens 						Evidensgrad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1BAE550-44D3-3A63-2A11-C65F011F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BF98-B48A-498E-94B4-7A1D6CB0D19C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92ACC4-2460-99A3-BB32-CCB5C384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052D8996-C9DA-8640-3ED0-7BF8F8C0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E21-C20A-4DC5-8EE1-6EF8C9BB38FE}" type="slidenum">
              <a:rPr lang="da-DK" smtClean="0"/>
              <a:pPr/>
              <a:t>29</a:t>
            </a:fld>
            <a:endParaRPr lang="da-DK" dirty="0"/>
          </a:p>
        </p:txBody>
      </p:sp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3B12894D-88A2-43C8-A4B7-F19E9FDDD6D3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2191242"/>
          <a:ext cx="7579607" cy="1236599"/>
        </p:xfrm>
        <a:graphic>
          <a:graphicData uri="http://schemas.openxmlformats.org/drawingml/2006/table">
            <a:tbl>
              <a:tblPr/>
              <a:tblGrid>
                <a:gridCol w="6503558">
                  <a:extLst>
                    <a:ext uri="{9D8B030D-6E8A-4147-A177-3AD203B41FA5}">
                      <a16:colId xmlns:a16="http://schemas.microsoft.com/office/drawing/2014/main" val="3437419811"/>
                    </a:ext>
                  </a:extLst>
                </a:gridCol>
                <a:gridCol w="1076049">
                  <a:extLst>
                    <a:ext uri="{9D8B030D-6E8A-4147-A177-3AD203B41FA5}">
                      <a16:colId xmlns:a16="http://schemas.microsoft.com/office/drawing/2014/main" val="1046122843"/>
                    </a:ext>
                  </a:extLst>
                </a:gridCol>
              </a:tblGrid>
              <a:tr h="1032792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Det er usikkert</a:t>
                      </a:r>
                      <a:r>
                        <a:rPr lang="da-DK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om kvinder med blødning Og bekræftet, levende intrauterin graviditet i første trimester, kan have gavn af roligt regime eller fysisk aflastning for at bedre chancerne for at opnå fødsel af levedygtigt barn.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</a:rPr>
                        <a:t>4</a:t>
                      </a:r>
                      <a:endParaRPr lang="da-DK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83827"/>
                  </a:ext>
                </a:extLst>
              </a:tr>
            </a:tbl>
          </a:graphicData>
        </a:graphic>
      </p:graphicFrame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9A0ACF5E-826A-4713-A808-414AC4ED9B67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4252484"/>
          <a:ext cx="7579607" cy="1236599"/>
        </p:xfrm>
        <a:graphic>
          <a:graphicData uri="http://schemas.openxmlformats.org/drawingml/2006/table">
            <a:tbl>
              <a:tblPr/>
              <a:tblGrid>
                <a:gridCol w="6503558">
                  <a:extLst>
                    <a:ext uri="{9D8B030D-6E8A-4147-A177-3AD203B41FA5}">
                      <a16:colId xmlns:a16="http://schemas.microsoft.com/office/drawing/2014/main" val="887310504"/>
                    </a:ext>
                  </a:extLst>
                </a:gridCol>
                <a:gridCol w="1076049">
                  <a:extLst>
                    <a:ext uri="{9D8B030D-6E8A-4147-A177-3AD203B41FA5}">
                      <a16:colId xmlns:a16="http://schemas.microsoft.com/office/drawing/2014/main" val="1040873328"/>
                    </a:ext>
                  </a:extLst>
                </a:gridCol>
              </a:tblGrid>
              <a:tr h="1236598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Der er yderst sparsom evidens for at anbefale roligt regime eller fysisk aflastning til kvinder med blødning og bekræftet, intrauterin levende graviditet i første trimester, for at bedre chancerne for at opnå fødsel af levedygtigt barn.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8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</a:rPr>
                        <a:t>C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39877"/>
                  </a:ext>
                </a:extLst>
              </a:tr>
            </a:tbl>
          </a:graphicData>
        </a:graphic>
      </p:graphicFrame>
      <p:sp>
        <p:nvSpPr>
          <p:cNvPr id="19" name="Tekstfelt 18">
            <a:extLst>
              <a:ext uri="{FF2B5EF4-FFF2-40B4-BE49-F238E27FC236}">
                <a16:creationId xmlns:a16="http://schemas.microsoft.com/office/drawing/2014/main" id="{5698699D-6B1D-4472-9F50-A87FF91DA7DD}"/>
              </a:ext>
            </a:extLst>
          </p:cNvPr>
          <p:cNvSpPr txBox="1"/>
          <p:nvPr/>
        </p:nvSpPr>
        <p:spPr>
          <a:xfrm>
            <a:off x="838199" y="3883152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Kliniske rekommandationer 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5FB8AC12-9979-4E85-A6B0-79DF70D39EC7}"/>
              </a:ext>
            </a:extLst>
          </p:cNvPr>
          <p:cNvSpPr txBox="1"/>
          <p:nvPr/>
        </p:nvSpPr>
        <p:spPr>
          <a:xfrm>
            <a:off x="7314163" y="3893938"/>
            <a:ext cx="2106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i="1" dirty="0">
                <a:effectLst/>
                <a:latin typeface="Times" panose="02020603050405020304" pitchFamily="18" charset="0"/>
                <a:ea typeface="Times" panose="02020603050405020304" pitchFamily="18" charset="0"/>
              </a:rPr>
              <a:t>Styrke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362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AF8FB-8AEE-C3A0-49A3-478FF4FA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Interessekonflikter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F9183A-EDE9-5C2B-AD28-496EFDE7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3113-868D-4752-B652-F426DE3D9F00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6EF2432-07E5-3972-AFC2-543DB1A6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6251F6-546C-94A9-6A16-1EEE631D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D72F-4280-4D38-972F-72D862FBF034}" type="slidenum">
              <a:rPr lang="da-DK" smtClean="0"/>
              <a:pPr/>
              <a:t>3</a:t>
            </a:fld>
            <a:endParaRPr lang="da-DK" dirty="0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0B5AE091-2559-4866-B530-334A84ED2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066395"/>
              </p:ext>
            </p:extLst>
          </p:nvPr>
        </p:nvGraphicFramePr>
        <p:xfrm>
          <a:off x="838200" y="1525588"/>
          <a:ext cx="9715500" cy="3955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2300">
                  <a:extLst>
                    <a:ext uri="{9D8B030D-6E8A-4147-A177-3AD203B41FA5}">
                      <a16:colId xmlns:a16="http://schemas.microsoft.com/office/drawing/2014/main" val="1233584667"/>
                    </a:ext>
                  </a:extLst>
                </a:gridCol>
                <a:gridCol w="6573200">
                  <a:extLst>
                    <a:ext uri="{9D8B030D-6E8A-4147-A177-3AD203B41FA5}">
                      <a16:colId xmlns:a16="http://schemas.microsoft.com/office/drawing/2014/main" val="1231119526"/>
                    </a:ext>
                  </a:extLst>
                </a:gridCol>
              </a:tblGrid>
              <a:tr h="320891"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Forfatter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3180" indent="-635">
                        <a:lnSpc>
                          <a:spcPct val="115000"/>
                        </a:lnSpc>
                      </a:pPr>
                      <a:r>
                        <a:rPr lang="da-DK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Interessekonflikt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0232679"/>
                  </a:ext>
                </a:extLst>
              </a:tr>
              <a:tr h="320891"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Ida Behrendt-Møller</a:t>
                      </a:r>
                      <a:endParaRPr lang="da-D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 at deklarere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725937"/>
                  </a:ext>
                </a:extLst>
              </a:tr>
              <a:tr h="320891"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Tanja Schlaikjær Hartwig	</a:t>
                      </a:r>
                      <a:endParaRPr lang="da-D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 at deklarere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2077096"/>
                  </a:ext>
                </a:extLst>
              </a:tr>
              <a:tr h="320891"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Cecilia Lindner </a:t>
                      </a:r>
                      <a:endParaRPr lang="da-D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 at deklarere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9345421"/>
                  </a:ext>
                </a:extLst>
              </a:tr>
              <a:tr h="392937"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Eqbal Loaibi	</a:t>
                      </a:r>
                      <a:endParaRPr lang="da-D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 at deklarere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335100"/>
                  </a:ext>
                </a:extLst>
              </a:tr>
              <a:tr h="353911"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Jesper Friis Petersen</a:t>
                      </a:r>
                      <a:endParaRPr lang="da-D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 indent="-635">
                        <a:lnSpc>
                          <a:spcPct val="115000"/>
                        </a:lnSpc>
                      </a:pPr>
                      <a:r>
                        <a:rPr lang="da-D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 at deklarere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943556"/>
                  </a:ext>
                </a:extLst>
              </a:tr>
              <a:tr h="320891"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 Pilsgaard</a:t>
                      </a:r>
                      <a:endParaRPr lang="da-D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 at deklarere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321963"/>
                  </a:ext>
                </a:extLst>
              </a:tr>
              <a:tr h="320891"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Emma Råsmark</a:t>
                      </a:r>
                      <a:endParaRPr lang="da-DK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 at deklarere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3708350"/>
                  </a:ext>
                </a:extLst>
              </a:tr>
              <a:tr h="320891"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Anna Maria Kastner</a:t>
                      </a:r>
                      <a:endParaRPr lang="da-D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 at deklarere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2804517"/>
                  </a:ext>
                </a:extLst>
              </a:tr>
              <a:tr h="320891"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Tine Wrønding</a:t>
                      </a:r>
                      <a:endParaRPr lang="da-D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 at deklarere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4031513"/>
                  </a:ext>
                </a:extLst>
              </a:tr>
              <a:tr h="320891"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Kilian Vomstein</a:t>
                      </a:r>
                      <a:endParaRPr lang="da-DK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 at deklarere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377755"/>
                  </a:ext>
                </a:extLst>
              </a:tr>
              <a:tr h="320891">
                <a:tc>
                  <a:txBody>
                    <a:bodyPr/>
                    <a:lstStyle/>
                    <a:p>
                      <a:pPr indent="-635">
                        <a:lnSpc>
                          <a:spcPct val="115000"/>
                        </a:lnSpc>
                      </a:pPr>
                      <a:r>
                        <a:rPr lang="da-DK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Maria </a:t>
                      </a:r>
                      <a:r>
                        <a:rPr lang="da-DK" sz="18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Uggen</a:t>
                      </a:r>
                      <a:r>
                        <a:rPr lang="da-DK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Rasmussen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63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 at deklarere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0390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888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D07E7-80ED-F58B-CEBF-7615513E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pPr algn="ctr"/>
            <a:r>
              <a:rPr lang="da-DK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PICO 4: Har kvinder med blødning i en bekræftet, intrauterin graviditet i første trimester effekt af "tender-</a:t>
            </a:r>
            <a:r>
              <a:rPr lang="da-DK" sz="20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loving</a:t>
            </a:r>
            <a:r>
              <a:rPr lang="da-DK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-</a:t>
            </a:r>
            <a:r>
              <a:rPr lang="da-DK" sz="20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care</a:t>
            </a:r>
            <a:r>
              <a:rPr lang="da-DK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” (TLC) for at opnå fødsel af levedygtigt barn og/eller forbedre den mentale trivsel hos moderen eller hos forældrene, sammenlignet med nuværende standard, der er ingen behandling?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A8BDB2-558A-7CBA-48FC-B030A242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78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a-DK" sz="1800" kern="0" dirty="0">
              <a:latin typeface="Calibri"/>
              <a:cs typeface="Arial"/>
            </a:endParaRPr>
          </a:p>
          <a:p>
            <a:pPr marL="0" indent="0">
              <a:buNone/>
            </a:pPr>
            <a:endParaRPr lang="da-DK" sz="1800" kern="0" dirty="0">
              <a:latin typeface="Calibri"/>
            </a:endParaRPr>
          </a:p>
          <a:p>
            <a:endParaRPr lang="da-DK" sz="1000" kern="0" dirty="0">
              <a:latin typeface="Verdana"/>
              <a:ea typeface="Verdana"/>
              <a:cs typeface="Arial"/>
            </a:endParaRPr>
          </a:p>
          <a:p>
            <a:endParaRPr lang="da-DK" sz="1800" kern="0" dirty="0">
              <a:latin typeface="Calibri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1BAE550-44D3-3A63-2A11-C65F011F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BF98-B48A-498E-94B4-7A1D6CB0D19C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92ACC4-2460-99A3-BB32-CCB5C384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052D8996-C9DA-8640-3ED0-7BF8F8C0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E21-C20A-4DC5-8EE1-6EF8C9BB38FE}" type="slidenum">
              <a:rPr lang="da-DK" smtClean="0"/>
              <a:pPr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5039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A8BDB2-558A-7CBA-48FC-B030A242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9643"/>
            <a:ext cx="10524564" cy="3553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da-DK" sz="2200" dirty="0">
                <a:latin typeface="Times New Roman"/>
                <a:cs typeface="Times New Roman"/>
              </a:rPr>
              <a:t>TLC-behandling omfatter psykisk support og empati. Ud over følelsesmæssig støtte kan TLC behandlingen også omfatte ekstra kontrol i form af ultralyd. </a:t>
            </a:r>
            <a:endParaRPr lang="en-US" sz="2200" dirty="0"/>
          </a:p>
          <a:p>
            <a:pPr>
              <a:spcAft>
                <a:spcPts val="1000"/>
              </a:spcAft>
            </a:pPr>
            <a:r>
              <a:rPr lang="da-DK" sz="2200" dirty="0">
                <a:latin typeface="Times New Roman"/>
                <a:cs typeface="Times New Roman"/>
              </a:rPr>
              <a:t>Der er ved arbejdet med denne guideline ikke fundet litteratur, der rapporterer effekten af TLC på graviditetstab/LBR blandt kvinder med truende sporadisk graviditetstab</a:t>
            </a:r>
            <a:endParaRPr lang="da-DK" sz="2200" dirty="0"/>
          </a:p>
          <a:p>
            <a:pPr>
              <a:spcAft>
                <a:spcPts val="1000"/>
              </a:spcAft>
            </a:pPr>
            <a:r>
              <a:rPr lang="da-DK" sz="2200" dirty="0">
                <a:latin typeface="Times New Roman"/>
                <a:cs typeface="Times New Roman"/>
              </a:rPr>
              <a:t>Ifølge ESHRE (European Society of Human </a:t>
            </a:r>
            <a:r>
              <a:rPr lang="da-DK" sz="2200" dirty="0" err="1">
                <a:latin typeface="Times New Roman"/>
                <a:cs typeface="Times New Roman"/>
              </a:rPr>
              <a:t>Reproduction</a:t>
            </a:r>
            <a:r>
              <a:rPr lang="da-DK" sz="2200" dirty="0">
                <a:latin typeface="Times New Roman"/>
                <a:cs typeface="Times New Roman"/>
              </a:rPr>
              <a:t> and </a:t>
            </a:r>
            <a:r>
              <a:rPr lang="da-DK" sz="2200" dirty="0" err="1">
                <a:latin typeface="Times New Roman"/>
                <a:cs typeface="Times New Roman"/>
              </a:rPr>
              <a:t>Embryology</a:t>
            </a:r>
            <a:r>
              <a:rPr lang="da-DK" sz="2200" dirty="0">
                <a:latin typeface="Times New Roman"/>
                <a:cs typeface="Times New Roman"/>
              </a:rPr>
              <a:t>) er TLC en af de eneste interventioner, der ikke kræver </a:t>
            </a:r>
            <a:r>
              <a:rPr lang="da-DK" sz="2200" dirty="0" err="1">
                <a:latin typeface="Times New Roman"/>
                <a:cs typeface="Times New Roman"/>
              </a:rPr>
              <a:t>RCTs</a:t>
            </a:r>
            <a:r>
              <a:rPr lang="da-DK" sz="2200" dirty="0">
                <a:latin typeface="Times New Roman"/>
                <a:cs typeface="Times New Roman"/>
              </a:rPr>
              <a:t> for at det kan anbefales ved gentagne graviditetstab</a:t>
            </a:r>
          </a:p>
          <a:p>
            <a:pPr>
              <a:spcAft>
                <a:spcPts val="1000"/>
              </a:spcAft>
            </a:pPr>
            <a:endParaRPr lang="da-DK" sz="2200" dirty="0">
              <a:latin typeface="Times New Roman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endParaRPr lang="da-DK" sz="2200" dirty="0">
              <a:latin typeface="Times New Roman"/>
              <a:cs typeface="Times New Roman"/>
            </a:endParaRPr>
          </a:p>
          <a:p>
            <a:endParaRPr lang="da-DK" sz="2200" dirty="0">
              <a:latin typeface="Times New Roman"/>
              <a:cs typeface="Times New Roman"/>
            </a:endParaRPr>
          </a:p>
          <a:p>
            <a:endParaRPr lang="da-DK" sz="2200" kern="0" dirty="0">
              <a:latin typeface="Calibri"/>
              <a:ea typeface="Verdana"/>
            </a:endParaRPr>
          </a:p>
          <a:p>
            <a:endParaRPr lang="da-DK" sz="2200" dirty="0">
              <a:ea typeface="Verdana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1BAE550-44D3-3A63-2A11-C65F011F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BF98-B48A-498E-94B4-7A1D6CB0D19C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92ACC4-2460-99A3-BB32-CCB5C384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052D8996-C9DA-8640-3ED0-7BF8F8C0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E21-C20A-4DC5-8EE1-6EF8C9BB38FE}" type="slidenum">
              <a:rPr lang="da-DK" smtClean="0"/>
              <a:pPr/>
              <a:t>31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F29EB81-D1B0-487B-9AA1-E1FB6855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pPr algn="ctr"/>
            <a:r>
              <a:rPr lang="da-DK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PICO 4: Har kvinder med blødning i en bekræftet, intrauterin graviditet i første trimester effekt af "tender-</a:t>
            </a:r>
            <a:r>
              <a:rPr lang="da-DK" sz="20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loving</a:t>
            </a:r>
            <a:r>
              <a:rPr lang="da-DK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-</a:t>
            </a:r>
            <a:r>
              <a:rPr lang="da-DK" sz="20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care</a:t>
            </a:r>
            <a:r>
              <a:rPr lang="da-DK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” (TLC) for at opnå fødsel af levedygtigt barn og/eller forbedre den mentale trivsel hos moderen eller hos forældrene, sammenlignet med nuværende standard, der er ingen behandling?</a:t>
            </a:r>
          </a:p>
        </p:txBody>
      </p:sp>
    </p:spTree>
    <p:extLst>
      <p:ext uri="{BB962C8B-B14F-4D97-AF65-F5344CB8AC3E}">
        <p14:creationId xmlns:p14="http://schemas.microsoft.com/office/powerpoint/2010/main" val="1350999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70928C0-382B-45F1-C077-710AC8AF4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192461"/>
              </p:ext>
            </p:extLst>
          </p:nvPr>
        </p:nvGraphicFramePr>
        <p:xfrm>
          <a:off x="837259" y="2342444"/>
          <a:ext cx="10515599" cy="92192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022745">
                  <a:extLst>
                    <a:ext uri="{9D8B030D-6E8A-4147-A177-3AD203B41FA5}">
                      <a16:colId xmlns:a16="http://schemas.microsoft.com/office/drawing/2014/main" val="1364646784"/>
                    </a:ext>
                  </a:extLst>
                </a:gridCol>
                <a:gridCol w="1492854">
                  <a:extLst>
                    <a:ext uri="{9D8B030D-6E8A-4147-A177-3AD203B41FA5}">
                      <a16:colId xmlns:a16="http://schemas.microsoft.com/office/drawing/2014/main" val="2440896118"/>
                    </a:ext>
                  </a:extLst>
                </a:gridCol>
              </a:tblGrid>
              <a:tr h="921924">
                <a:tc>
                  <a:txBody>
                    <a:bodyPr/>
                    <a:lstStyle/>
                    <a:p>
                      <a:pPr fontAlgn="t"/>
                      <a:endParaRPr lang="en-US" sz="1800" b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 rtl="0" fontAlgn="base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TLC </a:t>
                      </a:r>
                      <a:r>
                        <a:rPr lang="en-US" sz="1800" b="0" err="1">
                          <a:solidFill>
                            <a:srgbClr val="000000"/>
                          </a:solidFill>
                          <a:effectLst/>
                        </a:rPr>
                        <a:t>nedsætter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b="0" err="1">
                          <a:solidFill>
                            <a:srgbClr val="000000"/>
                          </a:solidFill>
                          <a:effectLst/>
                        </a:rPr>
                        <a:t>muligvis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 angst </a:t>
                      </a:r>
                      <a:r>
                        <a:rPr lang="en-US" sz="1800" b="0" err="1">
                          <a:solidFill>
                            <a:srgbClr val="000000"/>
                          </a:solidFill>
                          <a:effectLst/>
                        </a:rPr>
                        <a:t>og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 stress hos </a:t>
                      </a:r>
                      <a:r>
                        <a:rPr lang="en-US" sz="1800" b="0" err="1">
                          <a:solidFill>
                            <a:srgbClr val="000000"/>
                          </a:solidFill>
                          <a:effectLst/>
                        </a:rPr>
                        <a:t>gravide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b="0" err="1">
                          <a:solidFill>
                            <a:srgbClr val="000000"/>
                          </a:solidFill>
                          <a:effectLst/>
                        </a:rPr>
                        <a:t>kvinder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 med </a:t>
                      </a:r>
                      <a:r>
                        <a:rPr lang="en-US" sz="1800" b="0" err="1">
                          <a:solidFill>
                            <a:srgbClr val="000000"/>
                          </a:solidFill>
                          <a:effectLst/>
                        </a:rPr>
                        <a:t>blødning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b="0" err="1">
                          <a:solidFill>
                            <a:srgbClr val="000000"/>
                          </a:solidFill>
                          <a:effectLst/>
                        </a:rPr>
                        <a:t>i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b="0" err="1">
                          <a:solidFill>
                            <a:srgbClr val="000000"/>
                          </a:solidFill>
                          <a:effectLst/>
                        </a:rPr>
                        <a:t>første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 trimester 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dirty="0">
                          <a:effectLst/>
                        </a:rPr>
                        <a:t>3 </a:t>
                      </a:r>
                      <a:endParaRPr lang="en-US" sz="1800" b="0" dirty="0">
                        <a:effectLst/>
                        <a:latin typeface="Times New Roman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2443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F0F21-F79C-C384-9B66-6CB35C30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002-96B5-4EA1-8CA8-1D6668B29A31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48AB3-B059-CA78-34D7-B4EC8E4D7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605AB-C9B0-EC90-FB43-CAEA7B71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8243"/>
            <a:ext cx="2743200" cy="365125"/>
          </a:xfrm>
        </p:spPr>
        <p:txBody>
          <a:bodyPr/>
          <a:lstStyle/>
          <a:p>
            <a:fld id="{1F414E21-C20A-4DC5-8EE1-6EF8C9BB38FE}" type="slidenum">
              <a:rPr lang="da-DK" smtClean="0"/>
              <a:pPr/>
              <a:t>32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073042-B071-0AAB-C9BC-C128088E46B9}"/>
              </a:ext>
            </a:extLst>
          </p:cNvPr>
          <p:cNvSpPr txBox="1"/>
          <p:nvPr/>
        </p:nvSpPr>
        <p:spPr>
          <a:xfrm>
            <a:off x="837259" y="192851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>
                <a:latin typeface="Times New Roman"/>
                <a:cs typeface="Times New Roman"/>
              </a:rPr>
              <a:t>Resume </a:t>
            </a:r>
            <a:r>
              <a:rPr lang="en-US" b="1" i="1" dirty="0" err="1">
                <a:latin typeface="Times New Roman"/>
                <a:cs typeface="Times New Roman"/>
              </a:rPr>
              <a:t>af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evidens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A8E6B-306F-9DB0-25DA-8DEA98199C58}"/>
              </a:ext>
            </a:extLst>
          </p:cNvPr>
          <p:cNvSpPr txBox="1"/>
          <p:nvPr/>
        </p:nvSpPr>
        <p:spPr>
          <a:xfrm>
            <a:off x="9840147" y="1928518"/>
            <a:ext cx="1510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i="1" dirty="0">
                <a:latin typeface="Times New Roman"/>
                <a:cs typeface="Times New Roman"/>
              </a:rPr>
              <a:t>Evidensgrad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32910BC-5ADA-A73D-AAAE-49CAD30C4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541993"/>
              </p:ext>
            </p:extLst>
          </p:nvPr>
        </p:nvGraphicFramePr>
        <p:xfrm>
          <a:off x="842701" y="4157987"/>
          <a:ext cx="10517683" cy="109105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024533">
                  <a:extLst>
                    <a:ext uri="{9D8B030D-6E8A-4147-A177-3AD203B41FA5}">
                      <a16:colId xmlns:a16="http://schemas.microsoft.com/office/drawing/2014/main" val="2573924749"/>
                    </a:ext>
                  </a:extLst>
                </a:gridCol>
                <a:gridCol w="1493150">
                  <a:extLst>
                    <a:ext uri="{9D8B030D-6E8A-4147-A177-3AD203B41FA5}">
                      <a16:colId xmlns:a16="http://schemas.microsoft.com/office/drawing/2014/main" val="3773003852"/>
                    </a:ext>
                  </a:extLst>
                </a:gridCol>
              </a:tblGrid>
              <a:tr h="1091052">
                <a:tc>
                  <a:txBody>
                    <a:bodyPr/>
                    <a:lstStyle/>
                    <a:p>
                      <a:pPr fontAlgn="t"/>
                      <a:r>
                        <a:rPr lang="en-US" sz="1800" b="0" dirty="0">
                          <a:effectLst/>
                        </a:rPr>
                        <a:t>Man </a:t>
                      </a:r>
                      <a:r>
                        <a:rPr lang="en-US" sz="1800" b="0" dirty="0" err="1">
                          <a:effectLst/>
                        </a:rPr>
                        <a:t>kan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dirty="0" err="1">
                          <a:effectLst/>
                        </a:rPr>
                        <a:t>overveje</a:t>
                      </a:r>
                      <a:r>
                        <a:rPr lang="en-US" sz="1800" b="0" dirty="0">
                          <a:effectLst/>
                        </a:rPr>
                        <a:t> at </a:t>
                      </a:r>
                      <a:r>
                        <a:rPr lang="en-US" sz="1800" b="0" dirty="0" err="1">
                          <a:effectLst/>
                        </a:rPr>
                        <a:t>tilbyde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dirty="0" err="1">
                          <a:effectLst/>
                        </a:rPr>
                        <a:t>kvinder</a:t>
                      </a:r>
                      <a:r>
                        <a:rPr lang="en-US" sz="1800" b="0" dirty="0">
                          <a:effectLst/>
                        </a:rPr>
                        <a:t> med </a:t>
                      </a:r>
                      <a:r>
                        <a:rPr lang="en-US" sz="1800" b="0" dirty="0" err="1">
                          <a:effectLst/>
                        </a:rPr>
                        <a:t>truende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dirty="0" err="1">
                          <a:effectLst/>
                        </a:rPr>
                        <a:t>graviditetstab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dirty="0" err="1">
                          <a:effectLst/>
                        </a:rPr>
                        <a:t>opfølgning</a:t>
                      </a:r>
                      <a:r>
                        <a:rPr lang="en-US" sz="1800" b="0" dirty="0">
                          <a:effectLst/>
                        </a:rPr>
                        <a:t> med TLC </a:t>
                      </a:r>
                      <a:r>
                        <a:rPr lang="en-US" sz="1800" b="0" dirty="0" err="1">
                          <a:effectLst/>
                        </a:rPr>
                        <a:t>og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dirty="0" err="1">
                          <a:effectLst/>
                        </a:rPr>
                        <a:t>kontrolscanninger</a:t>
                      </a:r>
                      <a:r>
                        <a:rPr lang="en-US" sz="1800" b="0" dirty="0">
                          <a:effectLst/>
                        </a:rPr>
                        <a:t> for </a:t>
                      </a:r>
                      <a:r>
                        <a:rPr lang="en-US" sz="1800" b="0" dirty="0" err="1">
                          <a:effectLst/>
                        </a:rPr>
                        <a:t>afklaring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dirty="0" err="1">
                          <a:effectLst/>
                        </a:rPr>
                        <a:t>ved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dirty="0" err="1">
                          <a:effectLst/>
                        </a:rPr>
                        <a:t>usikker</a:t>
                      </a:r>
                      <a:r>
                        <a:rPr lang="en-US" sz="1800" b="0" dirty="0">
                          <a:effectLst/>
                        </a:rPr>
                        <a:t> diagnose, </a:t>
                      </a:r>
                      <a:r>
                        <a:rPr lang="en-US" sz="1800" b="0" dirty="0" err="1">
                          <a:effectLst/>
                        </a:rPr>
                        <a:t>mhp</a:t>
                      </a:r>
                      <a:r>
                        <a:rPr lang="en-US" sz="1800" b="0" dirty="0">
                          <a:effectLst/>
                        </a:rPr>
                        <a:t>. at </a:t>
                      </a:r>
                      <a:r>
                        <a:rPr lang="en-US" sz="1800" b="0" dirty="0" err="1">
                          <a:effectLst/>
                        </a:rPr>
                        <a:t>reducere</a:t>
                      </a:r>
                      <a:r>
                        <a:rPr lang="en-US" sz="1800" b="0" dirty="0">
                          <a:effectLst/>
                        </a:rPr>
                        <a:t> angst </a:t>
                      </a:r>
                      <a:r>
                        <a:rPr lang="en-US" sz="1800" b="0" dirty="0" err="1">
                          <a:effectLst/>
                        </a:rPr>
                        <a:t>og</a:t>
                      </a:r>
                      <a:r>
                        <a:rPr lang="en-US" sz="1800" b="0" dirty="0">
                          <a:effectLst/>
                        </a:rPr>
                        <a:t> stress hos </a:t>
                      </a:r>
                      <a:r>
                        <a:rPr lang="en-US" sz="1800" b="0" dirty="0" err="1">
                          <a:effectLst/>
                        </a:rPr>
                        <a:t>patienten</a:t>
                      </a:r>
                      <a:r>
                        <a:rPr lang="en-US" sz="1800" b="0" dirty="0">
                          <a:effectLst/>
                        </a:rPr>
                        <a:t>.  </a:t>
                      </a:r>
                      <a:endParaRPr lang="en-US" sz="1800" b="0" dirty="0"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dirty="0">
                          <a:effectLst/>
                        </a:rPr>
                        <a:t>C </a:t>
                      </a:r>
                      <a:endParaRPr lang="en-US" sz="1800" b="0" dirty="0">
                        <a:effectLst/>
                        <a:latin typeface="Times New Roman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78024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126ADB2-34FE-7EA9-1416-CDF852AD66D9}"/>
              </a:ext>
            </a:extLst>
          </p:cNvPr>
          <p:cNvSpPr txBox="1"/>
          <p:nvPr/>
        </p:nvSpPr>
        <p:spPr>
          <a:xfrm>
            <a:off x="838056" y="3735594"/>
            <a:ext cx="35710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 err="1">
                <a:latin typeface="Times New Roman"/>
                <a:cs typeface="Times New Roman"/>
              </a:rPr>
              <a:t>Kliniske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rekommandationer</a:t>
            </a:r>
            <a:endParaRPr lang="en-US" b="1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C10565-7F82-FB0E-9E56-3A2C6B945AE6}"/>
              </a:ext>
            </a:extLst>
          </p:cNvPr>
          <p:cNvSpPr txBox="1"/>
          <p:nvPr/>
        </p:nvSpPr>
        <p:spPr>
          <a:xfrm>
            <a:off x="9908277" y="3731458"/>
            <a:ext cx="1510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i="1" dirty="0">
                <a:latin typeface="Times New Roman"/>
                <a:cs typeface="Times New Roman"/>
              </a:rPr>
              <a:t>Styrke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94A85154-D210-4057-AD16-EB3C84C2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pPr algn="ctr"/>
            <a:r>
              <a:rPr lang="da-DK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PICO 4: Har kvinder med blødning i en bekræftet, intrauterin graviditet i første trimester effekt af "tender-</a:t>
            </a:r>
            <a:r>
              <a:rPr lang="da-DK" sz="20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loving</a:t>
            </a:r>
            <a:r>
              <a:rPr lang="da-DK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-</a:t>
            </a:r>
            <a:r>
              <a:rPr lang="da-DK" sz="20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care</a:t>
            </a:r>
            <a:r>
              <a:rPr lang="da-DK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” (TLC) for at opnå fødsel af levedygtigt barn og/eller forbedre den mentale trivsel hos moderen eller hos forældrene, sammenlignet med nuværende standard, der er ingen behandling?</a:t>
            </a:r>
          </a:p>
        </p:txBody>
      </p:sp>
    </p:spTree>
    <p:extLst>
      <p:ext uri="{BB962C8B-B14F-4D97-AF65-F5344CB8AC3E}">
        <p14:creationId xmlns:p14="http://schemas.microsoft.com/office/powerpoint/2010/main" val="2422816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7007753-18F6-AA47-3FEF-2A6D632F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Kontroversielle aspekter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4E199E5-FCA8-81BD-614B-6D532BEC8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NNT diskussionen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Hvad er et tab? Tæller alt?</a:t>
            </a:r>
          </a:p>
          <a:p>
            <a:endParaRPr lang="da-DK" dirty="0"/>
          </a:p>
          <a:p>
            <a:r>
              <a:rPr lang="da-DK" dirty="0"/>
              <a:t>Hvad med blødningsmængde og -varighed? </a:t>
            </a:r>
          </a:p>
          <a:p>
            <a:pPr lvl="1"/>
            <a:r>
              <a:rPr lang="da-DK" dirty="0"/>
              <a:t>Kan det være ”for sent”</a:t>
            </a:r>
          </a:p>
          <a:p>
            <a:endParaRPr lang="da-DK" dirty="0"/>
          </a:p>
          <a:p>
            <a:r>
              <a:rPr lang="da-DK" dirty="0"/>
              <a:t>Hvad med det juridiske? Er man nu forpligtet til </a:t>
            </a:r>
            <a:r>
              <a:rPr lang="da-DK"/>
              <a:t>at beh</a:t>
            </a:r>
            <a:endParaRPr lang="da-DK" dirty="0"/>
          </a:p>
          <a:p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6164345-62E6-76CD-81DA-2D1F9F45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A47A-F6F6-4192-88A4-6F979362A6D6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D8645491-0C88-AFED-D913-DEB3F820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08E11F53-3E09-2D15-4D1A-904F7D56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33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297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7007753-18F6-AA47-3FEF-2A6D632F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Polarisering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4E199E5-FCA8-81BD-614B-6D532BEC8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Forskelle ift. antallet af praktiserende speciallæger? </a:t>
            </a:r>
          </a:p>
          <a:p>
            <a:endParaRPr lang="da-DK" dirty="0"/>
          </a:p>
          <a:p>
            <a:r>
              <a:rPr lang="da-DK" dirty="0"/>
              <a:t>Tilgængeligheden for en tidlig scanning?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6164345-62E6-76CD-81DA-2D1F9F45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A47A-F6F6-4192-88A4-6F979362A6D6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D8645491-0C88-AFED-D913-DEB3F820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08E11F53-3E09-2D15-4D1A-904F7D56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34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6074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AB69C-6EB0-BCD4-97C9-0829511F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Konklusion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EE5091-D8FE-F9F0-E707-69FFBA9BB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Stort klinisk problem, ingen behandlinger</a:t>
            </a:r>
          </a:p>
          <a:p>
            <a:endParaRPr lang="da-DK" dirty="0"/>
          </a:p>
          <a:p>
            <a:r>
              <a:rPr lang="da-DK" dirty="0"/>
              <a:t>Signifikant evidens for </a:t>
            </a:r>
            <a:r>
              <a:rPr lang="da-DK" dirty="0" err="1"/>
              <a:t>progesteronbehanding</a:t>
            </a:r>
            <a:r>
              <a:rPr lang="da-DK" dirty="0"/>
              <a:t> ved 3 eller flere tab</a:t>
            </a:r>
          </a:p>
          <a:p>
            <a:r>
              <a:rPr lang="da-DK" dirty="0"/>
              <a:t>Ingen evidens ved ingen tidl. tab</a:t>
            </a:r>
          </a:p>
          <a:p>
            <a:r>
              <a:rPr lang="da-DK" dirty="0"/>
              <a:t>Mulig forebyggende effekt ved 1-2 tidligere tab</a:t>
            </a:r>
          </a:p>
          <a:p>
            <a:pPr marL="0" indent="0">
              <a:buNone/>
            </a:pPr>
            <a:r>
              <a:rPr lang="da-DK" dirty="0"/>
              <a:t>	=&gt;Mulighed for behandling – ikke forventning (ved 1-2 tidl. tab)</a:t>
            </a:r>
          </a:p>
          <a:p>
            <a:r>
              <a:rPr lang="da-DK" dirty="0"/>
              <a:t>Vedbliver at være en lægelig beslutning</a:t>
            </a:r>
          </a:p>
          <a:p>
            <a:endParaRPr lang="da-DK" dirty="0"/>
          </a:p>
          <a:p>
            <a:r>
              <a:rPr lang="da-DK" dirty="0"/>
              <a:t>Tender-</a:t>
            </a:r>
            <a:r>
              <a:rPr lang="da-DK" dirty="0" err="1"/>
              <a:t>loving</a:t>
            </a:r>
            <a:r>
              <a:rPr lang="da-DK" dirty="0"/>
              <a:t>-</a:t>
            </a:r>
            <a:r>
              <a:rPr lang="da-DK" dirty="0" err="1"/>
              <a:t>care</a:t>
            </a:r>
            <a:r>
              <a:rPr lang="da-DK" dirty="0"/>
              <a:t> fremmer patientoplevelsen ved at reducere angst og stress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D70914-6F14-EB1E-010E-6AD8F34E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E15A-780D-42AD-8B34-19F5797831EC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061B08D-5A76-FAF6-7750-F1034C13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6D1DE179-5B68-8A29-3A58-6E7A22E0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35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056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51645-8CB0-4360-A7EA-A14B918E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Oplæg til diskussion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FBE137-2B8E-4137-A0DC-14F2677E2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sz="2200" dirty="0"/>
              <a:t>NNT diskussionen</a:t>
            </a:r>
          </a:p>
          <a:p>
            <a:r>
              <a:rPr lang="da-DK" sz="2200" dirty="0"/>
              <a:t>Hvad er et tab? Tæller alt?</a:t>
            </a:r>
          </a:p>
          <a:p>
            <a:r>
              <a:rPr lang="da-DK" sz="2200" dirty="0"/>
              <a:t>Hvad med blødningsmængde og -varighed? </a:t>
            </a:r>
          </a:p>
          <a:p>
            <a:pPr lvl="1"/>
            <a:r>
              <a:rPr lang="da-DK" sz="2200" dirty="0"/>
              <a:t>Kan det være ”for sent”</a:t>
            </a:r>
          </a:p>
          <a:p>
            <a:r>
              <a:rPr lang="da-DK" sz="2200" dirty="0"/>
              <a:t>Hvad med det juridiske? Er man nu forpligtet til at behandle?</a:t>
            </a:r>
          </a:p>
          <a:p>
            <a:endParaRPr lang="da-DK" sz="2200" dirty="0"/>
          </a:p>
          <a:p>
            <a:pPr marL="0" indent="0">
              <a:buNone/>
            </a:pPr>
            <a:r>
              <a:rPr lang="da-DK" sz="2200" dirty="0">
                <a:solidFill>
                  <a:srgbClr val="4472C4"/>
                </a:solidFill>
              </a:rPr>
              <a:t>Polarisering</a:t>
            </a:r>
          </a:p>
          <a:p>
            <a:r>
              <a:rPr lang="da-DK" sz="2200" dirty="0"/>
              <a:t>Forskelle ift. antallet af praktiserende speciallæger? </a:t>
            </a:r>
          </a:p>
          <a:p>
            <a:r>
              <a:rPr lang="da-DK" sz="2200" dirty="0"/>
              <a:t>Tilgængeligheden for en tidlig scanning?</a:t>
            </a:r>
          </a:p>
          <a:p>
            <a:pPr marL="0" indent="0">
              <a:buNone/>
            </a:pPr>
            <a:endParaRPr lang="da-DK" sz="2200" dirty="0"/>
          </a:p>
          <a:p>
            <a:endParaRPr lang="da-DK" sz="2200" dirty="0"/>
          </a:p>
          <a:p>
            <a:endParaRPr lang="da-DK" sz="2200" dirty="0"/>
          </a:p>
          <a:p>
            <a:endParaRPr lang="da-DK" sz="22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52E627-FB32-44F9-B4C1-ABF3DFD7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6F68-8E94-42FA-87B7-1BB4A2E8C890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5604AB-DBA7-4527-A708-2F9DDE78C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BA90F5-1612-483E-AD46-0D6556B0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36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18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41806-79BD-0091-DDAC-EACF8C6B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 – kliniske problem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D207B11-3192-5F84-A4DC-034AB9C7B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4472C4"/>
                </a:solidFill>
              </a:rPr>
              <a:t>Truende graviditetstab (abortus </a:t>
            </a:r>
            <a:r>
              <a:rPr lang="da-DK" sz="2000" dirty="0" err="1">
                <a:solidFill>
                  <a:srgbClr val="4472C4"/>
                </a:solidFill>
              </a:rPr>
              <a:t>imminens</a:t>
            </a:r>
            <a:r>
              <a:rPr lang="da-DK" sz="2000" dirty="0">
                <a:solidFill>
                  <a:srgbClr val="4472C4"/>
                </a:solidFill>
              </a:rPr>
              <a:t>) er forekomsten af </a:t>
            </a:r>
            <a:r>
              <a:rPr lang="da-DK" sz="2000" b="1" dirty="0">
                <a:solidFill>
                  <a:srgbClr val="4472C4"/>
                </a:solidFill>
              </a:rPr>
              <a:t>symptomer, der øger risikoen (og patientens bekymring) for at graviditeten går til grunde</a:t>
            </a:r>
          </a:p>
          <a:p>
            <a:pPr marL="0" indent="0">
              <a:lnSpc>
                <a:spcPct val="150000"/>
              </a:lnSpc>
              <a:buNone/>
            </a:pPr>
            <a:endParaRPr lang="da-DK" sz="2000" b="1" dirty="0">
              <a:solidFill>
                <a:srgbClr val="4472C4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4472C4"/>
                </a:solidFill>
              </a:rPr>
              <a:t>Risikoen for graviditetstab ved blødning afhænger af </a:t>
            </a:r>
            <a:r>
              <a:rPr lang="da-DK" sz="2000" dirty="0" err="1">
                <a:solidFill>
                  <a:srgbClr val="4472C4"/>
                </a:solidFill>
              </a:rPr>
              <a:t>gestationsalder</a:t>
            </a:r>
            <a:r>
              <a:rPr lang="da-DK" sz="2000" dirty="0">
                <a:solidFill>
                  <a:srgbClr val="4472C4"/>
                </a:solidFill>
              </a:rPr>
              <a:t> og blødningsmængde, og er rapporteret at variere fra 29% ved blødning i GA 5-6 (1,2) til nogle få procent i GA 10-12 uger (3).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CE1304B-E64B-437B-B392-FE84E9C86197}"/>
              </a:ext>
            </a:extLst>
          </p:cNvPr>
          <p:cNvSpPr txBox="1"/>
          <p:nvPr/>
        </p:nvSpPr>
        <p:spPr>
          <a:xfrm>
            <a:off x="1040235" y="4899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F2A902B-57CC-40C2-9CAC-AEA4CC0480E0}"/>
              </a:ext>
            </a:extLst>
          </p:cNvPr>
          <p:cNvSpPr txBox="1"/>
          <p:nvPr/>
        </p:nvSpPr>
        <p:spPr>
          <a:xfrm>
            <a:off x="223704" y="5953404"/>
            <a:ext cx="11610363" cy="71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270">
              <a:lnSpc>
                <a:spcPct val="115000"/>
              </a:lnSpc>
            </a:pPr>
            <a:r>
              <a:rPr lang="en-US" sz="1200" dirty="0">
                <a:effectLst/>
                <a:ea typeface="Times New Roman" panose="02020603050405020304" pitchFamily="18" charset="0"/>
              </a:rPr>
              <a:t>1: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Basama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FMS,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Crosfill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F. The outcome of pregnancies in 182 women with threatened miscarriage. </a:t>
            </a:r>
            <a:r>
              <a:rPr lang="en-US" sz="1200" i="1" dirty="0">
                <a:effectLst/>
                <a:ea typeface="Times New Roman" panose="02020603050405020304" pitchFamily="18" charset="0"/>
              </a:rPr>
              <a:t>Arch </a:t>
            </a:r>
            <a:r>
              <a:rPr lang="en-US" sz="1200" i="1" dirty="0" err="1">
                <a:effectLst/>
                <a:ea typeface="Times New Roman" panose="02020603050405020304" pitchFamily="18" charset="0"/>
              </a:rPr>
              <a:t>Gynecol</a:t>
            </a:r>
            <a:r>
              <a:rPr lang="en-US" sz="12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ea typeface="Times New Roman" panose="02020603050405020304" pitchFamily="18" charset="0"/>
              </a:rPr>
              <a:t>Obstet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2004; </a:t>
            </a:r>
            <a:r>
              <a:rPr lang="en-US" sz="1200" b="1" dirty="0">
                <a:effectLst/>
                <a:ea typeface="Times New Roman" panose="02020603050405020304" pitchFamily="18" charset="0"/>
              </a:rPr>
              <a:t>270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: 86–90.</a:t>
            </a:r>
            <a:endParaRPr lang="da-DK" sz="1200" dirty="0">
              <a:effectLst/>
              <a:ea typeface="Times New Roman" panose="02020603050405020304" pitchFamily="18" charset="0"/>
            </a:endParaRPr>
          </a:p>
          <a:p>
            <a:pPr indent="-1270">
              <a:lnSpc>
                <a:spcPct val="115000"/>
              </a:lnSpc>
            </a:pPr>
            <a:r>
              <a:rPr lang="en-US" sz="1200" dirty="0">
                <a:effectLst/>
                <a:ea typeface="Times New Roman" panose="02020603050405020304" pitchFamily="18" charset="0"/>
              </a:rPr>
              <a:t>2: Johns J,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Jauniaux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E. Threatened miscarriage as a predictor of obstetric outcome. </a:t>
            </a:r>
            <a:r>
              <a:rPr lang="da-DK" sz="1200" i="1" dirty="0" err="1">
                <a:effectLst/>
                <a:ea typeface="Times New Roman" panose="02020603050405020304" pitchFamily="18" charset="0"/>
              </a:rPr>
              <a:t>Obstet</a:t>
            </a:r>
            <a:r>
              <a:rPr lang="da-DK" sz="1200" i="1" dirty="0">
                <a:effectLst/>
                <a:ea typeface="Times New Roman" panose="02020603050405020304" pitchFamily="18" charset="0"/>
              </a:rPr>
              <a:t> </a:t>
            </a:r>
            <a:r>
              <a:rPr lang="da-DK" sz="1200" i="1" dirty="0" err="1">
                <a:effectLst/>
                <a:ea typeface="Times New Roman" panose="02020603050405020304" pitchFamily="18" charset="0"/>
              </a:rPr>
              <a:t>Gynecol</a:t>
            </a:r>
            <a:r>
              <a:rPr lang="da-DK" sz="1200" dirty="0">
                <a:effectLst/>
                <a:ea typeface="Times New Roman" panose="02020603050405020304" pitchFamily="18" charset="0"/>
              </a:rPr>
              <a:t> 2006; </a:t>
            </a:r>
            <a:r>
              <a:rPr lang="da-DK" sz="1200" b="1" dirty="0">
                <a:effectLst/>
                <a:ea typeface="Times New Roman" panose="02020603050405020304" pitchFamily="18" charset="0"/>
              </a:rPr>
              <a:t>107</a:t>
            </a:r>
            <a:r>
              <a:rPr lang="da-DK" sz="1200" dirty="0">
                <a:effectLst/>
                <a:ea typeface="Times New Roman" panose="02020603050405020304" pitchFamily="18" charset="0"/>
              </a:rPr>
              <a:t>: 845–50.</a:t>
            </a:r>
          </a:p>
          <a:p>
            <a:pPr indent="-1270">
              <a:lnSpc>
                <a:spcPct val="115000"/>
              </a:lnSpc>
            </a:pPr>
            <a:r>
              <a:rPr lang="da-DK" sz="1200" dirty="0">
                <a:effectLst/>
                <a:ea typeface="Times New Roman" panose="02020603050405020304" pitchFamily="18" charset="0"/>
              </a:rPr>
              <a:t>3: Weiss JL, Malone FD, </a:t>
            </a:r>
            <a:r>
              <a:rPr lang="da-DK" sz="1200" dirty="0" err="1">
                <a:effectLst/>
                <a:ea typeface="Times New Roman" panose="02020603050405020304" pitchFamily="18" charset="0"/>
              </a:rPr>
              <a:t>Vidaver</a:t>
            </a:r>
            <a:r>
              <a:rPr lang="da-DK" sz="1200" dirty="0">
                <a:effectLst/>
                <a:ea typeface="Times New Roman" panose="02020603050405020304" pitchFamily="18" charset="0"/>
              </a:rPr>
              <a:t> J, </a:t>
            </a:r>
            <a:r>
              <a:rPr lang="da-DK" sz="1200" i="1" dirty="0">
                <a:effectLst/>
                <a:ea typeface="Times New Roman" panose="02020603050405020304" pitchFamily="18" charset="0"/>
              </a:rPr>
              <a:t>et al.</a:t>
            </a:r>
            <a:r>
              <a:rPr lang="da-DK" sz="1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Threatened abortion: A risk factor for poor pregnancy outcome, a population-based screening study. </a:t>
            </a:r>
            <a:r>
              <a:rPr lang="da-DK" sz="1200" i="1" dirty="0">
                <a:effectLst/>
                <a:ea typeface="Times New Roman" panose="02020603050405020304" pitchFamily="18" charset="0"/>
              </a:rPr>
              <a:t>Am J </a:t>
            </a:r>
            <a:r>
              <a:rPr lang="da-DK" sz="1200" i="1" dirty="0" err="1">
                <a:effectLst/>
                <a:ea typeface="Times New Roman" panose="02020603050405020304" pitchFamily="18" charset="0"/>
              </a:rPr>
              <a:t>Obstet</a:t>
            </a:r>
            <a:r>
              <a:rPr lang="da-DK" sz="1200" i="1" dirty="0">
                <a:effectLst/>
                <a:ea typeface="Times New Roman" panose="02020603050405020304" pitchFamily="18" charset="0"/>
              </a:rPr>
              <a:t> </a:t>
            </a:r>
            <a:r>
              <a:rPr lang="da-DK" sz="1200" i="1" dirty="0" err="1">
                <a:effectLst/>
                <a:ea typeface="Times New Roman" panose="02020603050405020304" pitchFamily="18" charset="0"/>
              </a:rPr>
              <a:t>Gynecol</a:t>
            </a:r>
            <a:r>
              <a:rPr lang="da-DK" sz="1200" dirty="0">
                <a:effectLst/>
                <a:ea typeface="Times New Roman" panose="02020603050405020304" pitchFamily="18" charset="0"/>
              </a:rPr>
              <a:t> 2004; </a:t>
            </a:r>
            <a:r>
              <a:rPr lang="da-DK" sz="1200" b="1" dirty="0">
                <a:effectLst/>
                <a:ea typeface="Times New Roman" panose="02020603050405020304" pitchFamily="18" charset="0"/>
              </a:rPr>
              <a:t>190</a:t>
            </a:r>
            <a:r>
              <a:rPr lang="da-DK" sz="1200" dirty="0">
                <a:effectLst/>
                <a:ea typeface="Times New Roman" panose="02020603050405020304" pitchFamily="18" charset="0"/>
              </a:rPr>
              <a:t>: 745–50.</a:t>
            </a:r>
          </a:p>
        </p:txBody>
      </p:sp>
    </p:spTree>
    <p:extLst>
      <p:ext uri="{BB962C8B-B14F-4D97-AF65-F5344CB8AC3E}">
        <p14:creationId xmlns:p14="http://schemas.microsoft.com/office/powerpoint/2010/main" val="81329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41806-79BD-0091-DDAC-EACF8C6B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Definitioner i denne guideline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F3A68F-60A6-68EF-99E5-35497D3B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9A80-4439-4177-A000-D01EF4789DAA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2DE050-F7A9-8CEF-15F9-E39FCC5C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D15A311C-B11C-FAF3-DE72-2B58A007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D72F-4280-4D38-972F-72D862FBF034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CE1304B-E64B-437B-B392-FE84E9C86197}"/>
              </a:ext>
            </a:extLst>
          </p:cNvPr>
          <p:cNvSpPr txBox="1"/>
          <p:nvPr/>
        </p:nvSpPr>
        <p:spPr>
          <a:xfrm>
            <a:off x="1040235" y="4899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CFBDA07-3748-4764-91B5-C6974AF5281E}"/>
              </a:ext>
            </a:extLst>
          </p:cNvPr>
          <p:cNvSpPr/>
          <p:nvPr/>
        </p:nvSpPr>
        <p:spPr>
          <a:xfrm>
            <a:off x="685101" y="1860259"/>
            <a:ext cx="10821798" cy="15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effectLst/>
                <a:ea typeface="Times New Roman" panose="02020603050405020304" pitchFamily="18" charset="0"/>
              </a:rPr>
              <a:t>Truende graviditetstab = </a:t>
            </a:r>
          </a:p>
          <a:p>
            <a:pPr algn="ctr"/>
            <a:r>
              <a:rPr lang="da-DK" sz="2400" b="1" dirty="0">
                <a:effectLst/>
                <a:ea typeface="Times New Roman" panose="02020603050405020304" pitchFamily="18" charset="0"/>
              </a:rPr>
              <a:t>Intrauterin graviditet før 22+0, </a:t>
            </a:r>
          </a:p>
          <a:p>
            <a:pPr algn="ctr"/>
            <a:r>
              <a:rPr lang="da-DK" sz="2400" b="1" dirty="0">
                <a:effectLst/>
                <a:ea typeface="Times New Roman" panose="02020603050405020304" pitchFamily="18" charset="0"/>
              </a:rPr>
              <a:t>potentielt levedygtig, men der </a:t>
            </a:r>
            <a:r>
              <a:rPr lang="da-DK" sz="2400" b="1" u="sng" dirty="0">
                <a:effectLst/>
                <a:ea typeface="Times New Roman" panose="02020603050405020304" pitchFamily="18" charset="0"/>
              </a:rPr>
              <a:t>ses vaginal blødning</a:t>
            </a:r>
            <a:endParaRPr lang="da-DK" sz="2400" b="1" u="sng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7B3ED3A-E659-4876-AD55-2141BC930C98}"/>
              </a:ext>
            </a:extLst>
          </p:cNvPr>
          <p:cNvSpPr/>
          <p:nvPr/>
        </p:nvSpPr>
        <p:spPr>
          <a:xfrm>
            <a:off x="685101" y="3902255"/>
            <a:ext cx="10821798" cy="156874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effectLst/>
                <a:ea typeface="Times New Roman" panose="02020603050405020304" pitchFamily="18" charset="0"/>
              </a:rPr>
              <a:t>Intrauterin graviditet = </a:t>
            </a:r>
          </a:p>
          <a:p>
            <a:pPr algn="ctr"/>
            <a:r>
              <a:rPr lang="da-DK" sz="2400" b="1" dirty="0">
                <a:effectLst/>
                <a:ea typeface="Times New Roman" panose="02020603050405020304" pitchFamily="18" charset="0"/>
              </a:rPr>
              <a:t>en intrauterin </a:t>
            </a:r>
            <a:r>
              <a:rPr lang="da-DK" sz="2400" b="1" dirty="0" err="1">
                <a:effectLst/>
                <a:ea typeface="Times New Roman" panose="02020603050405020304" pitchFamily="18" charset="0"/>
              </a:rPr>
              <a:t>gestationssæk</a:t>
            </a:r>
            <a:r>
              <a:rPr lang="da-DK" sz="2400" b="1" dirty="0">
                <a:effectLst/>
                <a:ea typeface="Times New Roman" panose="02020603050405020304" pitchFamily="18" charset="0"/>
              </a:rPr>
              <a:t> med enten blommesæk og/eller embryo</a:t>
            </a:r>
            <a:endParaRPr lang="da-DK" sz="2400" b="1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EC6252A-DD1F-404E-BED5-20CF1E2EC957}"/>
              </a:ext>
            </a:extLst>
          </p:cNvPr>
          <p:cNvSpPr txBox="1"/>
          <p:nvPr/>
        </p:nvSpPr>
        <p:spPr>
          <a:xfrm>
            <a:off x="746620" y="5964572"/>
            <a:ext cx="11258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>
                <a:effectLst/>
                <a:ea typeface="Times New Roman" panose="02020603050405020304" pitchFamily="18" charset="0"/>
              </a:rPr>
              <a:t>Ref</a:t>
            </a:r>
            <a:r>
              <a:rPr lang="da-DK" sz="1200" dirty="0">
                <a:effectLst/>
                <a:ea typeface="Times New Roman" panose="02020603050405020304" pitchFamily="18" charset="0"/>
              </a:rPr>
              <a:t>: </a:t>
            </a:r>
            <a:r>
              <a:rPr lang="da-DK" sz="1200" dirty="0" err="1">
                <a:effectLst/>
                <a:ea typeface="Times New Roman" panose="02020603050405020304" pitchFamily="18" charset="0"/>
              </a:rPr>
              <a:t>Barnhart</a:t>
            </a:r>
            <a:r>
              <a:rPr lang="da-DK" sz="1200" dirty="0">
                <a:effectLst/>
                <a:ea typeface="Times New Roman" panose="02020603050405020304" pitchFamily="18" charset="0"/>
              </a:rPr>
              <a:t> K, Van </a:t>
            </a:r>
            <a:r>
              <a:rPr lang="da-DK" sz="1200" dirty="0" err="1">
                <a:effectLst/>
                <a:ea typeface="Times New Roman" panose="02020603050405020304" pitchFamily="18" charset="0"/>
              </a:rPr>
              <a:t>Mello</a:t>
            </a:r>
            <a:r>
              <a:rPr lang="da-DK" sz="1200" dirty="0">
                <a:effectLst/>
                <a:ea typeface="Times New Roman" panose="02020603050405020304" pitchFamily="18" charset="0"/>
              </a:rPr>
              <a:t> NM, </a:t>
            </a:r>
            <a:r>
              <a:rPr lang="da-DK" sz="1200" dirty="0" err="1">
                <a:effectLst/>
                <a:ea typeface="Times New Roman" panose="02020603050405020304" pitchFamily="18" charset="0"/>
              </a:rPr>
              <a:t>Bourne</a:t>
            </a:r>
            <a:r>
              <a:rPr lang="da-DK" sz="1200" dirty="0">
                <a:effectLst/>
                <a:ea typeface="Times New Roman" panose="02020603050405020304" pitchFamily="18" charset="0"/>
              </a:rPr>
              <a:t> T, </a:t>
            </a:r>
            <a:r>
              <a:rPr lang="da-DK" sz="1200" i="1" dirty="0">
                <a:effectLst/>
                <a:ea typeface="Times New Roman" panose="02020603050405020304" pitchFamily="18" charset="0"/>
              </a:rPr>
              <a:t>et al.</a:t>
            </a:r>
            <a:r>
              <a:rPr lang="da-DK" sz="1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Pregnancy of unknown location: A consensus statement of nomenclature, definitions and outcome. </a:t>
            </a:r>
            <a:r>
              <a:rPr lang="da-DK" sz="1200" i="1" dirty="0">
                <a:effectLst/>
                <a:ea typeface="Times New Roman" panose="02020603050405020304" pitchFamily="18" charset="0"/>
              </a:rPr>
              <a:t>Fertil Steril</a:t>
            </a:r>
            <a:r>
              <a:rPr lang="da-DK" sz="1200" dirty="0">
                <a:effectLst/>
                <a:ea typeface="Times New Roman" panose="02020603050405020304" pitchFamily="18" charset="0"/>
              </a:rPr>
              <a:t> 2011; </a:t>
            </a:r>
            <a:r>
              <a:rPr lang="da-DK" sz="1200" b="1" dirty="0">
                <a:effectLst/>
                <a:ea typeface="Times New Roman" panose="02020603050405020304" pitchFamily="18" charset="0"/>
              </a:rPr>
              <a:t>95</a:t>
            </a:r>
            <a:r>
              <a:rPr lang="da-DK" sz="1200" dirty="0">
                <a:effectLst/>
                <a:ea typeface="Times New Roman" panose="02020603050405020304" pitchFamily="18" charset="0"/>
              </a:rPr>
              <a:t>: 857.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23451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7056FF6-BF3D-4D86-8A84-00628F55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3113-868D-4752-B652-F426DE3D9F00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27F333-23E1-4496-AB2A-2433D26E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E142CE-9EBC-4E2A-A3FC-F6BF7BE5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D72F-4280-4D38-972F-72D862FBF034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7" name="Pladsholder til slidenummer 4">
            <a:extLst>
              <a:ext uri="{FF2B5EF4-FFF2-40B4-BE49-F238E27FC236}">
                <a16:creationId xmlns:a16="http://schemas.microsoft.com/office/drawing/2014/main" id="{5DD27CD4-BAFF-48EA-BBED-71652D8AAB47}"/>
              </a:ext>
            </a:extLst>
          </p:cNvPr>
          <p:cNvSpPr txBox="1">
            <a:spLocks/>
          </p:cNvSpPr>
          <p:nvPr/>
        </p:nvSpPr>
        <p:spPr>
          <a:xfrm>
            <a:off x="8527472" y="58578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EBE644-7B3F-44FE-8A57-D9630D994DE9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468CAD7-0F8A-425C-862A-4DC38434D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6C2B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34262" r="66368" b="18607"/>
          <a:stretch>
            <a:fillRect/>
          </a:stretch>
        </p:blipFill>
        <p:spPr bwMode="auto">
          <a:xfrm flipH="1">
            <a:off x="2352028" y="1926725"/>
            <a:ext cx="1169797" cy="170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E8866C5-C7F8-4312-85C1-41E7026C0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34262" r="66368" b="18607"/>
          <a:stretch>
            <a:fillRect/>
          </a:stretch>
        </p:blipFill>
        <p:spPr bwMode="auto">
          <a:xfrm flipH="1">
            <a:off x="4830879" y="1926725"/>
            <a:ext cx="1169797" cy="170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DEECAD6-0ADC-44B2-A24C-25E6264BB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6C2B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34262" r="66368" b="18607"/>
          <a:stretch>
            <a:fillRect/>
          </a:stretch>
        </p:blipFill>
        <p:spPr bwMode="auto">
          <a:xfrm flipH="1">
            <a:off x="3582537" y="1926725"/>
            <a:ext cx="1169797" cy="170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1954CF5-4977-4B8F-90CA-24BE224B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6C2B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34262" r="66368" b="18607"/>
          <a:stretch>
            <a:fillRect/>
          </a:stretch>
        </p:blipFill>
        <p:spPr bwMode="auto">
          <a:xfrm flipH="1">
            <a:off x="1152451" y="1926725"/>
            <a:ext cx="1169797" cy="170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A288FBA0-A29B-4CB9-8FEC-15669A903300}"/>
              </a:ext>
            </a:extLst>
          </p:cNvPr>
          <p:cNvSpPr/>
          <p:nvPr/>
        </p:nvSpPr>
        <p:spPr>
          <a:xfrm>
            <a:off x="790046" y="1801044"/>
            <a:ext cx="5401491" cy="1963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Picture 2" descr="Trisomy 18 (Edwards Syndrome): Types &amp; Diagnosis | SSM Health">
            <a:extLst>
              <a:ext uri="{FF2B5EF4-FFF2-40B4-BE49-F238E27FC236}">
                <a16:creationId xmlns:a16="http://schemas.microsoft.com/office/drawing/2014/main" id="{0F13480A-3356-4A29-82F3-59D38233D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"/>
          <a:stretch/>
        </p:blipFill>
        <p:spPr bwMode="auto">
          <a:xfrm>
            <a:off x="7350698" y="889438"/>
            <a:ext cx="2622129" cy="190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7BB081C2-45CE-4D68-9FA1-D7B346DCDAEA}"/>
              </a:ext>
            </a:extLst>
          </p:cNvPr>
          <p:cNvSpPr/>
          <p:nvPr/>
        </p:nvSpPr>
        <p:spPr>
          <a:xfrm>
            <a:off x="6610007" y="551867"/>
            <a:ext cx="4001186" cy="3212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3F0D79E8-4D51-4ED1-8D12-A84F863C8351}"/>
              </a:ext>
            </a:extLst>
          </p:cNvPr>
          <p:cNvSpPr txBox="1"/>
          <p:nvPr/>
        </p:nvSpPr>
        <p:spPr>
          <a:xfrm>
            <a:off x="6835949" y="3027705"/>
            <a:ext cx="3549302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50-60% skyldes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aneuploidi</a:t>
            </a:r>
            <a:endParaRPr lang="da-D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el 10">
            <a:extLst>
              <a:ext uri="{FF2B5EF4-FFF2-40B4-BE49-F238E27FC236}">
                <a16:creationId xmlns:a16="http://schemas.microsoft.com/office/drawing/2014/main" id="{724142ED-851D-4A8F-8728-9E7C6DDE8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870903"/>
              </p:ext>
            </p:extLst>
          </p:nvPr>
        </p:nvGraphicFramePr>
        <p:xfrm>
          <a:off x="1062138" y="4845543"/>
          <a:ext cx="9877076" cy="755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1076">
                  <a:extLst>
                    <a:ext uri="{9D8B030D-6E8A-4147-A177-3AD203B41FA5}">
                      <a16:colId xmlns:a16="http://schemas.microsoft.com/office/drawing/2014/main" val="1177586535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4019505405"/>
                    </a:ext>
                  </a:extLst>
                </a:gridCol>
                <a:gridCol w="3074125">
                  <a:extLst>
                    <a:ext uri="{9D8B030D-6E8A-4147-A177-3AD203B41FA5}">
                      <a16:colId xmlns:a16="http://schemas.microsoft.com/office/drawing/2014/main" val="1589989435"/>
                    </a:ext>
                  </a:extLst>
                </a:gridCol>
                <a:gridCol w="1680755">
                  <a:extLst>
                    <a:ext uri="{9D8B030D-6E8A-4147-A177-3AD203B41FA5}">
                      <a16:colId xmlns:a16="http://schemas.microsoft.com/office/drawing/2014/main" val="3267352666"/>
                    </a:ext>
                  </a:extLst>
                </a:gridCol>
              </a:tblGrid>
              <a:tr h="755035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rgbClr val="4472C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Årlige</a:t>
                      </a:r>
                      <a:r>
                        <a:rPr lang="en-US" sz="2400" b="0" dirty="0">
                          <a:solidFill>
                            <a:srgbClr val="4472C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4472C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graviditetstab</a:t>
                      </a:r>
                      <a:endParaRPr lang="da-DK" sz="2400" b="0" dirty="0">
                        <a:solidFill>
                          <a:srgbClr val="4472C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solidFill>
                            <a:srgbClr val="4472C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solidFill>
                            <a:srgbClr val="4472C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~2 </a:t>
                      </a:r>
                      <a:r>
                        <a:rPr lang="da-DK" sz="2400" b="0" dirty="0" err="1">
                          <a:solidFill>
                            <a:srgbClr val="4472C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mio</a:t>
                      </a:r>
                      <a:endParaRPr lang="da-DK" sz="2400" b="0" dirty="0">
                        <a:solidFill>
                          <a:srgbClr val="4472C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solidFill>
                            <a:srgbClr val="4472C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 35 </a:t>
                      </a:r>
                      <a:r>
                        <a:rPr lang="da-DK" sz="2400" b="0" dirty="0" err="1">
                          <a:solidFill>
                            <a:srgbClr val="4472C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mio</a:t>
                      </a:r>
                      <a:endParaRPr lang="da-DK" sz="2400" b="0" dirty="0">
                        <a:solidFill>
                          <a:srgbClr val="4472C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0931015"/>
                  </a:ext>
                </a:extLst>
              </a:tr>
            </a:tbl>
          </a:graphicData>
        </a:graphic>
      </p:graphicFrame>
      <p:pic>
        <p:nvPicPr>
          <p:cNvPr id="17" name="Picture 6" descr="Flag of Denmark - Wikipedia">
            <a:extLst>
              <a:ext uri="{FF2B5EF4-FFF2-40B4-BE49-F238E27FC236}">
                <a16:creationId xmlns:a16="http://schemas.microsoft.com/office/drawing/2014/main" id="{5F4BC48C-F2BE-47B0-ADBE-7E5AC7B7A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09" y="4503366"/>
            <a:ext cx="480132" cy="34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U-flag | Partykungen">
            <a:extLst>
              <a:ext uri="{FF2B5EF4-FFF2-40B4-BE49-F238E27FC236}">
                <a16:creationId xmlns:a16="http://schemas.microsoft.com/office/drawing/2014/main" id="{C40E4491-8C50-40F4-89B5-5B1AEA437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3" b="16311"/>
          <a:stretch/>
        </p:blipFill>
        <p:spPr bwMode="auto">
          <a:xfrm flipH="1">
            <a:off x="7603948" y="4536882"/>
            <a:ext cx="544974" cy="34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153,401 Planet Earth Illustrations &amp; Clip Art - iStock">
            <a:extLst>
              <a:ext uri="{FF2B5EF4-FFF2-40B4-BE49-F238E27FC236}">
                <a16:creationId xmlns:a16="http://schemas.microsoft.com/office/drawing/2014/main" id="{32D1F498-12CB-40D1-8F56-9A04CC052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72229" y="4525422"/>
            <a:ext cx="429049" cy="40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ktangel: afrundede hjørner 19">
            <a:extLst>
              <a:ext uri="{FF2B5EF4-FFF2-40B4-BE49-F238E27FC236}">
                <a16:creationId xmlns:a16="http://schemas.microsoft.com/office/drawing/2014/main" id="{EE9C7680-C4EA-46A2-822E-CA561DAD9245}"/>
              </a:ext>
            </a:extLst>
          </p:cNvPr>
          <p:cNvSpPr/>
          <p:nvPr/>
        </p:nvSpPr>
        <p:spPr>
          <a:xfrm>
            <a:off x="560160" y="4286774"/>
            <a:ext cx="10649415" cy="150571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8F8B4B44-B732-4FAA-BD09-5ADAF6CA967E}"/>
              </a:ext>
            </a:extLst>
          </p:cNvPr>
          <p:cNvSpPr txBox="1"/>
          <p:nvPr/>
        </p:nvSpPr>
        <p:spPr>
          <a:xfrm>
            <a:off x="450573" y="5968562"/>
            <a:ext cx="11741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Quenby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S et al.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Miscarriage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: the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epidemiological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. Lancet. 2021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B257365C-E98C-4565-8895-ECF5FF46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/>
              <a:t>Graviditetstab</a:t>
            </a:r>
          </a:p>
        </p:txBody>
      </p:sp>
    </p:spTree>
    <p:extLst>
      <p:ext uri="{BB962C8B-B14F-4D97-AF65-F5344CB8AC3E}">
        <p14:creationId xmlns:p14="http://schemas.microsoft.com/office/powerpoint/2010/main" val="51188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25E0-C65E-40D7-BE80-2A8FA48AD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01" y="118708"/>
            <a:ext cx="10515600" cy="1325563"/>
          </a:xfrm>
        </p:spPr>
        <p:txBody>
          <a:bodyPr/>
          <a:lstStyle/>
          <a:p>
            <a:r>
              <a:rPr lang="da-DK" dirty="0"/>
              <a:t>Årsager til graviditetstab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EB5918F-4018-407F-BFB5-6977EE0D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3113-868D-4752-B652-F426DE3D9F00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0BC2E9-814F-4292-8346-412EC175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20144F-4F16-4F16-A53C-788FA033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D72F-4280-4D38-972F-72D862FBF034}" type="slidenum">
              <a:rPr lang="da-DK" smtClean="0"/>
              <a:pPr/>
              <a:t>7</a:t>
            </a:fld>
            <a:endParaRPr lang="da-DK" dirty="0"/>
          </a:p>
        </p:txBody>
      </p:sp>
      <p:grpSp>
        <p:nvGrpSpPr>
          <p:cNvPr id="1028" name="Gruppe 1027">
            <a:extLst>
              <a:ext uri="{FF2B5EF4-FFF2-40B4-BE49-F238E27FC236}">
                <a16:creationId xmlns:a16="http://schemas.microsoft.com/office/drawing/2014/main" id="{16DAE6F4-7A42-4116-BF4E-09A48D9E5E5D}"/>
              </a:ext>
            </a:extLst>
          </p:cNvPr>
          <p:cNvGrpSpPr/>
          <p:nvPr/>
        </p:nvGrpSpPr>
        <p:grpSpPr>
          <a:xfrm>
            <a:off x="6560844" y="1544277"/>
            <a:ext cx="1500051" cy="2071397"/>
            <a:chOff x="6491462" y="1845328"/>
            <a:chExt cx="1500051" cy="2071397"/>
          </a:xfrm>
        </p:grpSpPr>
        <p:pic>
          <p:nvPicPr>
            <p:cNvPr id="24" name="Billede 23">
              <a:extLst>
                <a:ext uri="{FF2B5EF4-FFF2-40B4-BE49-F238E27FC236}">
                  <a16:creationId xmlns:a16="http://schemas.microsoft.com/office/drawing/2014/main" id="{4E599958-8BB4-46FA-91A4-580DCDEE0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1462" y="1845328"/>
              <a:ext cx="1500051" cy="1500051"/>
            </a:xfrm>
            <a:prstGeom prst="rect">
              <a:avLst/>
            </a:prstGeom>
          </p:spPr>
        </p:pic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8F652FAD-9B39-4C52-BDED-D54D6563DAF7}"/>
                </a:ext>
              </a:extLst>
            </p:cNvPr>
            <p:cNvSpPr txBox="1"/>
            <p:nvPr/>
          </p:nvSpPr>
          <p:spPr>
            <a:xfrm>
              <a:off x="6709482" y="3393505"/>
              <a:ext cx="1139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>
                  <a:solidFill>
                    <a:srgbClr val="4472C4"/>
                  </a:solidFill>
                </a:rPr>
                <a:t>Livsstil</a:t>
              </a:r>
            </a:p>
          </p:txBody>
        </p:sp>
      </p:grpSp>
      <p:grpSp>
        <p:nvGrpSpPr>
          <p:cNvPr id="1024" name="Gruppe 1023">
            <a:extLst>
              <a:ext uri="{FF2B5EF4-FFF2-40B4-BE49-F238E27FC236}">
                <a16:creationId xmlns:a16="http://schemas.microsoft.com/office/drawing/2014/main" id="{009802D6-95FE-4DC6-AF0F-D0A18020F47D}"/>
              </a:ext>
            </a:extLst>
          </p:cNvPr>
          <p:cNvGrpSpPr/>
          <p:nvPr/>
        </p:nvGrpSpPr>
        <p:grpSpPr>
          <a:xfrm>
            <a:off x="3410293" y="1544277"/>
            <a:ext cx="1793394" cy="2264944"/>
            <a:chOff x="3463974" y="1707283"/>
            <a:chExt cx="1793394" cy="2264944"/>
          </a:xfrm>
        </p:grpSpPr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B629CD80-EF32-4B70-9BED-A7F84DE97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3974" y="1707283"/>
              <a:ext cx="1793394" cy="1809335"/>
            </a:xfrm>
            <a:prstGeom prst="rect">
              <a:avLst/>
            </a:prstGeom>
          </p:spPr>
        </p:pic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id="{3D50C83F-7F44-483D-BBD6-A27463C7D493}"/>
                </a:ext>
              </a:extLst>
            </p:cNvPr>
            <p:cNvSpPr txBox="1"/>
            <p:nvPr/>
          </p:nvSpPr>
          <p:spPr>
            <a:xfrm>
              <a:off x="3597488" y="3449007"/>
              <a:ext cx="15861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800" dirty="0">
                  <a:solidFill>
                    <a:srgbClr val="4472C4"/>
                  </a:solidFill>
                </a:rPr>
                <a:t>Anatomi</a:t>
              </a:r>
            </a:p>
          </p:txBody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E4FABE6B-A3C2-4CB3-98A5-05E118567604}"/>
              </a:ext>
            </a:extLst>
          </p:cNvPr>
          <p:cNvGrpSpPr/>
          <p:nvPr/>
        </p:nvGrpSpPr>
        <p:grpSpPr>
          <a:xfrm>
            <a:off x="3359053" y="3990517"/>
            <a:ext cx="1989917" cy="2512777"/>
            <a:chOff x="3372240" y="4349980"/>
            <a:chExt cx="1989917" cy="2512777"/>
          </a:xfrm>
        </p:grpSpPr>
        <p:pic>
          <p:nvPicPr>
            <p:cNvPr id="16" name="Billede 15">
              <a:extLst>
                <a:ext uri="{FF2B5EF4-FFF2-40B4-BE49-F238E27FC236}">
                  <a16:creationId xmlns:a16="http://schemas.microsoft.com/office/drawing/2014/main" id="{D264134A-495F-4E9A-9DEF-A38010692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7596" y="4349980"/>
              <a:ext cx="1586150" cy="1511654"/>
            </a:xfrm>
            <a:prstGeom prst="rect">
              <a:avLst/>
            </a:prstGeom>
          </p:spPr>
        </p:pic>
        <p:sp>
          <p:nvSpPr>
            <p:cNvPr id="28" name="Tekstfelt 27">
              <a:extLst>
                <a:ext uri="{FF2B5EF4-FFF2-40B4-BE49-F238E27FC236}">
                  <a16:creationId xmlns:a16="http://schemas.microsoft.com/office/drawing/2014/main" id="{6040BFA6-1E7F-4C10-A37C-3CFCE8A8052E}"/>
                </a:ext>
              </a:extLst>
            </p:cNvPr>
            <p:cNvSpPr txBox="1"/>
            <p:nvPr/>
          </p:nvSpPr>
          <p:spPr>
            <a:xfrm>
              <a:off x="3372240" y="5908650"/>
              <a:ext cx="19899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800" dirty="0">
                  <a:solidFill>
                    <a:srgbClr val="4472C4"/>
                  </a:solidFill>
                </a:rPr>
                <a:t>Infektioner / Mikrobielt</a:t>
              </a:r>
            </a:p>
          </p:txBody>
        </p:sp>
      </p:grpSp>
      <p:grpSp>
        <p:nvGrpSpPr>
          <p:cNvPr id="1025" name="Gruppe 1024">
            <a:extLst>
              <a:ext uri="{FF2B5EF4-FFF2-40B4-BE49-F238E27FC236}">
                <a16:creationId xmlns:a16="http://schemas.microsoft.com/office/drawing/2014/main" id="{73CF66A7-1B0C-4523-B3E2-56B4FA38DD40}"/>
              </a:ext>
            </a:extLst>
          </p:cNvPr>
          <p:cNvGrpSpPr/>
          <p:nvPr/>
        </p:nvGrpSpPr>
        <p:grpSpPr>
          <a:xfrm>
            <a:off x="864706" y="1544277"/>
            <a:ext cx="1723512" cy="2279115"/>
            <a:chOff x="1250108" y="1690688"/>
            <a:chExt cx="1723512" cy="2279115"/>
          </a:xfrm>
        </p:grpSpPr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BC2679A5-A6EC-41F6-9D6B-FC3681DB2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0108" y="1690688"/>
              <a:ext cx="1688341" cy="1842527"/>
            </a:xfrm>
            <a:prstGeom prst="rect">
              <a:avLst/>
            </a:prstGeom>
          </p:spPr>
        </p:pic>
        <p:sp>
          <p:nvSpPr>
            <p:cNvPr id="29" name="Tekstfelt 28">
              <a:extLst>
                <a:ext uri="{FF2B5EF4-FFF2-40B4-BE49-F238E27FC236}">
                  <a16:creationId xmlns:a16="http://schemas.microsoft.com/office/drawing/2014/main" id="{4F59D79C-6CBD-47F3-AF02-89D6EDBD0B19}"/>
                </a:ext>
              </a:extLst>
            </p:cNvPr>
            <p:cNvSpPr txBox="1"/>
            <p:nvPr/>
          </p:nvSpPr>
          <p:spPr>
            <a:xfrm>
              <a:off x="1285279" y="3446583"/>
              <a:ext cx="1688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800" dirty="0">
                  <a:solidFill>
                    <a:srgbClr val="4472C4"/>
                  </a:solidFill>
                </a:rPr>
                <a:t>Sædskade</a:t>
              </a:r>
            </a:p>
          </p:txBody>
        </p:sp>
      </p:grpSp>
      <p:grpSp>
        <p:nvGrpSpPr>
          <p:cNvPr id="1027" name="Gruppe 1026">
            <a:extLst>
              <a:ext uri="{FF2B5EF4-FFF2-40B4-BE49-F238E27FC236}">
                <a16:creationId xmlns:a16="http://schemas.microsoft.com/office/drawing/2014/main" id="{AAE54FDC-028B-46DB-9FE6-ACED6C64497C}"/>
              </a:ext>
            </a:extLst>
          </p:cNvPr>
          <p:cNvGrpSpPr/>
          <p:nvPr/>
        </p:nvGrpSpPr>
        <p:grpSpPr>
          <a:xfrm>
            <a:off x="846842" y="3990516"/>
            <a:ext cx="1882494" cy="2425928"/>
            <a:chOff x="1161301" y="4344806"/>
            <a:chExt cx="1882494" cy="2425928"/>
          </a:xfrm>
        </p:grpSpPr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9F2F30FA-A8FF-44D2-BD64-D636B8D26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2971" y="4344806"/>
              <a:ext cx="1675478" cy="1511654"/>
            </a:xfrm>
            <a:prstGeom prst="rect">
              <a:avLst/>
            </a:prstGeom>
          </p:spPr>
        </p:pic>
        <p:sp>
          <p:nvSpPr>
            <p:cNvPr id="30" name="Tekstfelt 29">
              <a:extLst>
                <a:ext uri="{FF2B5EF4-FFF2-40B4-BE49-F238E27FC236}">
                  <a16:creationId xmlns:a16="http://schemas.microsoft.com/office/drawing/2014/main" id="{1DCE03DC-03AA-45A2-9DA5-9C7DD564B100}"/>
                </a:ext>
              </a:extLst>
            </p:cNvPr>
            <p:cNvSpPr txBox="1"/>
            <p:nvPr/>
          </p:nvSpPr>
          <p:spPr>
            <a:xfrm>
              <a:off x="1161301" y="5816627"/>
              <a:ext cx="18824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800" dirty="0">
                  <a:solidFill>
                    <a:srgbClr val="4472C4"/>
                  </a:solidFill>
                </a:rPr>
                <a:t>Hormonel / </a:t>
              </a:r>
              <a:r>
                <a:rPr lang="da-DK" sz="2800" dirty="0" err="1">
                  <a:solidFill>
                    <a:srgbClr val="4472C4"/>
                  </a:solidFill>
                </a:rPr>
                <a:t>Trombofili</a:t>
              </a:r>
              <a:endParaRPr lang="da-DK" sz="2800" dirty="0">
                <a:solidFill>
                  <a:srgbClr val="4472C4"/>
                </a:solidFill>
              </a:endParaRPr>
            </a:p>
          </p:txBody>
        </p:sp>
      </p:grpSp>
      <p:grpSp>
        <p:nvGrpSpPr>
          <p:cNvPr id="1029" name="Gruppe 1028">
            <a:extLst>
              <a:ext uri="{FF2B5EF4-FFF2-40B4-BE49-F238E27FC236}">
                <a16:creationId xmlns:a16="http://schemas.microsoft.com/office/drawing/2014/main" id="{373FB773-6700-448F-831A-B41B7EA9485D}"/>
              </a:ext>
            </a:extLst>
          </p:cNvPr>
          <p:cNvGrpSpPr/>
          <p:nvPr/>
        </p:nvGrpSpPr>
        <p:grpSpPr>
          <a:xfrm>
            <a:off x="6517794" y="3994835"/>
            <a:ext cx="1586150" cy="1989466"/>
            <a:chOff x="6486019" y="4400690"/>
            <a:chExt cx="1586150" cy="1989466"/>
          </a:xfrm>
        </p:grpSpPr>
        <p:pic>
          <p:nvPicPr>
            <p:cNvPr id="22" name="Billede 21">
              <a:extLst>
                <a:ext uri="{FF2B5EF4-FFF2-40B4-BE49-F238E27FC236}">
                  <a16:creationId xmlns:a16="http://schemas.microsoft.com/office/drawing/2014/main" id="{359DB468-02F9-49FE-8746-CDB2679D6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86019" y="4400690"/>
              <a:ext cx="1586150" cy="1500051"/>
            </a:xfrm>
            <a:prstGeom prst="rect">
              <a:avLst/>
            </a:prstGeom>
          </p:spPr>
        </p:pic>
        <p:sp>
          <p:nvSpPr>
            <p:cNvPr id="31" name="Tekstfelt 30">
              <a:extLst>
                <a:ext uri="{FF2B5EF4-FFF2-40B4-BE49-F238E27FC236}">
                  <a16:creationId xmlns:a16="http://schemas.microsoft.com/office/drawing/2014/main" id="{05634EBA-B1B0-4807-A9AE-CF80D75EE3F6}"/>
                </a:ext>
              </a:extLst>
            </p:cNvPr>
            <p:cNvSpPr txBox="1"/>
            <p:nvPr/>
          </p:nvSpPr>
          <p:spPr>
            <a:xfrm>
              <a:off x="6812458" y="5866936"/>
              <a:ext cx="933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>
                  <a:solidFill>
                    <a:srgbClr val="4472C4"/>
                  </a:solidFill>
                </a:rPr>
                <a:t>Miljø</a:t>
              </a:r>
            </a:p>
          </p:txBody>
        </p:sp>
      </p:grpSp>
      <p:grpSp>
        <p:nvGrpSpPr>
          <p:cNvPr id="1030" name="Gruppe 1029">
            <a:extLst>
              <a:ext uri="{FF2B5EF4-FFF2-40B4-BE49-F238E27FC236}">
                <a16:creationId xmlns:a16="http://schemas.microsoft.com/office/drawing/2014/main" id="{747258B2-0470-4E0B-B6C9-01C70BB64471}"/>
              </a:ext>
            </a:extLst>
          </p:cNvPr>
          <p:cNvGrpSpPr/>
          <p:nvPr/>
        </p:nvGrpSpPr>
        <p:grpSpPr>
          <a:xfrm>
            <a:off x="8839007" y="2220687"/>
            <a:ext cx="2521287" cy="2984661"/>
            <a:chOff x="9300820" y="2849748"/>
            <a:chExt cx="1793393" cy="2158051"/>
          </a:xfrm>
        </p:grpSpPr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8A35036A-2435-43A1-A3E8-8223CA72A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00820" y="2849748"/>
              <a:ext cx="1793393" cy="1842527"/>
            </a:xfrm>
            <a:prstGeom prst="rect">
              <a:avLst/>
            </a:prstGeom>
          </p:spPr>
        </p:pic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848D5284-F93F-43E4-8FDA-2EA35FC78C8B}"/>
                </a:ext>
              </a:extLst>
            </p:cNvPr>
            <p:cNvSpPr txBox="1"/>
            <p:nvPr/>
          </p:nvSpPr>
          <p:spPr>
            <a:xfrm>
              <a:off x="9552588" y="4629486"/>
              <a:ext cx="1387918" cy="378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2800" dirty="0">
                  <a:solidFill>
                    <a:srgbClr val="4472C4"/>
                  </a:solidFill>
                </a:rPr>
                <a:t>Progesteron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36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D661BA41-9CEE-4B57-840F-D0EE0DA578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79" t="19394" r="10834" b="3704"/>
          <a:stretch/>
        </p:blipFill>
        <p:spPr>
          <a:xfrm>
            <a:off x="683069" y="2207829"/>
            <a:ext cx="6964639" cy="3823855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29A04CC0-F929-454A-90D5-52AD28442AA2}"/>
              </a:ext>
            </a:extLst>
          </p:cNvPr>
          <p:cNvSpPr txBox="1">
            <a:spLocks/>
          </p:cNvSpPr>
          <p:nvPr/>
        </p:nvSpPr>
        <p:spPr>
          <a:xfrm>
            <a:off x="569753" y="3779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The Lancet series ‘Miscarriage matters’</a:t>
            </a:r>
            <a:br>
              <a:rPr lang="en-US" dirty="0"/>
            </a:br>
            <a:r>
              <a:rPr lang="en-US" dirty="0"/>
              <a:t>(2021)</a:t>
            </a:r>
            <a:endParaRPr lang="da-DK" dirty="0"/>
          </a:p>
        </p:txBody>
      </p:sp>
      <p:sp>
        <p:nvSpPr>
          <p:cNvPr id="11" name="Pladsholder til dato 3">
            <a:extLst>
              <a:ext uri="{FF2B5EF4-FFF2-40B4-BE49-F238E27FC236}">
                <a16:creationId xmlns:a16="http://schemas.microsoft.com/office/drawing/2014/main" id="{DE7E9A3C-8E00-4F24-9C96-2EDD24D1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53113-868D-4752-B652-F426DE3D9F00}" type="datetimeyyyy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ladsholder til sidefod 4">
            <a:extLst>
              <a:ext uri="{FF2B5EF4-FFF2-40B4-BE49-F238E27FC236}">
                <a16:creationId xmlns:a16="http://schemas.microsoft.com/office/drawing/2014/main" id="{36086EA5-9163-454E-93F0-25333EAB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Hindsgavl guideline møde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ladsholder til slidenummer 5">
            <a:extLst>
              <a:ext uri="{FF2B5EF4-FFF2-40B4-BE49-F238E27FC236}">
                <a16:creationId xmlns:a16="http://schemas.microsoft.com/office/drawing/2014/main" id="{66FF589F-CB5E-453E-95C3-B2126E52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AD72F-4280-4D38-972F-72D862FBF03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aleboble: rektangel med afrundede hjørner 13">
            <a:extLst>
              <a:ext uri="{FF2B5EF4-FFF2-40B4-BE49-F238E27FC236}">
                <a16:creationId xmlns:a16="http://schemas.microsoft.com/office/drawing/2014/main" id="{059F4489-F5B2-46E6-A45F-B0A45654DCA0}"/>
              </a:ext>
            </a:extLst>
          </p:cNvPr>
          <p:cNvSpPr/>
          <p:nvPr/>
        </p:nvSpPr>
        <p:spPr>
          <a:xfrm>
            <a:off x="8067762" y="1962026"/>
            <a:ext cx="3828875" cy="4135772"/>
          </a:xfrm>
          <a:prstGeom prst="wedgeRoundRectCallout">
            <a:avLst>
              <a:gd name="adj1" fmla="val -72759"/>
              <a:gd name="adj2" fmla="val -344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 series should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catalyse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major focus on miscarriage for the medical research community, for service providers, and for policy makers.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era of telling women to “just try again” is over.</a:t>
            </a:r>
          </a:p>
        </p:txBody>
      </p:sp>
    </p:spTree>
    <p:extLst>
      <p:ext uri="{BB962C8B-B14F-4D97-AF65-F5344CB8AC3E}">
        <p14:creationId xmlns:p14="http://schemas.microsoft.com/office/powerpoint/2010/main" val="234138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25E0-C65E-40D7-BE80-2A8FA48A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Interventioner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EB5918F-4018-407F-BFB5-6977EE0D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3113-868D-4752-B652-F426DE3D9F00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0BC2E9-814F-4292-8346-412EC175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20144F-4F16-4F16-A53C-788FA033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D72F-4280-4D38-972F-72D862FBF034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2050" name="Picture 2" descr="What Does It Mean to Have a Threatened Miscarriage?">
            <a:extLst>
              <a:ext uri="{FF2B5EF4-FFF2-40B4-BE49-F238E27FC236}">
                <a16:creationId xmlns:a16="http://schemas.microsoft.com/office/drawing/2014/main" id="{33104D67-F461-4AE3-BFAC-87AEF9D33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49" y="1897517"/>
            <a:ext cx="7952921" cy="338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xel art over game over screen with restart and exit vector icon for 8bit game  on white background Stock-vektor | Adobe Stock">
            <a:extLst>
              <a:ext uri="{FF2B5EF4-FFF2-40B4-BE49-F238E27FC236}">
                <a16:creationId xmlns:a16="http://schemas.microsoft.com/office/drawing/2014/main" id="{675E5A60-E0FF-4FA6-9DBF-90A2A9866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2" y="1690688"/>
            <a:ext cx="10072840" cy="358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6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2908</Words>
  <Application>Microsoft Macintosh PowerPoint</Application>
  <PresentationFormat>Widescreen</PresentationFormat>
  <Paragraphs>400</Paragraphs>
  <Slides>36</Slides>
  <Notes>19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36</vt:i4>
      </vt:variant>
    </vt:vector>
  </HeadingPairs>
  <TitlesOfParts>
    <vt:vector size="46" baseType="lpstr">
      <vt:lpstr>NexusSans</vt:lpstr>
      <vt:lpstr>Times</vt:lpstr>
      <vt:lpstr>Arial</vt:lpstr>
      <vt:lpstr>Calibri</vt:lpstr>
      <vt:lpstr>Calibri Light</vt:lpstr>
      <vt:lpstr>Helvetica</vt:lpstr>
      <vt:lpstr>Times New Roman</vt:lpstr>
      <vt:lpstr>Verdana</vt:lpstr>
      <vt:lpstr>Office-tema</vt:lpstr>
      <vt:lpstr>Brugerdefineret design</vt:lpstr>
      <vt:lpstr>PowerPoint-præsentation</vt:lpstr>
      <vt:lpstr>Forfatterne er ..</vt:lpstr>
      <vt:lpstr>Interessekonflikter</vt:lpstr>
      <vt:lpstr>Baggrund – kliniske problem</vt:lpstr>
      <vt:lpstr>Definitioner i denne guideline</vt:lpstr>
      <vt:lpstr>Graviditetstab</vt:lpstr>
      <vt:lpstr>Årsager til graviditetstab</vt:lpstr>
      <vt:lpstr>PowerPoint-præsentation</vt:lpstr>
      <vt:lpstr>Interventioner</vt:lpstr>
      <vt:lpstr>Interventioner</vt:lpstr>
      <vt:lpstr>Interventioner</vt:lpstr>
      <vt:lpstr>Progesteron i tidlig graviditet</vt:lpstr>
      <vt:lpstr>PowerPoint-præsentation</vt:lpstr>
      <vt:lpstr>NICE guidance update</vt:lpstr>
      <vt:lpstr>NICE guidance update</vt:lpstr>
      <vt:lpstr>Highlights</vt:lpstr>
      <vt:lpstr>Highlights</vt:lpstr>
      <vt:lpstr>PICO 1 Progesteron </vt:lpstr>
      <vt:lpstr>PowerPoint-præsentation</vt:lpstr>
      <vt:lpstr>Intervention: oral/vaginal progesteron Outcome: graviditetstab</vt:lpstr>
      <vt:lpstr>Intervention: oral progesteron Outcome: graviditetstab</vt:lpstr>
      <vt:lpstr>Intervention: Vaginal mikroniseret progesteron Outcome: Live Birth Rate</vt:lpstr>
      <vt:lpstr>PRISM studie: LBR</vt:lpstr>
      <vt:lpstr>Resume af evidens</vt:lpstr>
      <vt:lpstr>Kliniske rekommandationer </vt:lpstr>
      <vt:lpstr>PICO 2: Bør kvinder med blødning i en bekræftet, intrauterin graviditet i første trimester, tilbydes behandling med TXA mhp. at opnå fødsel af levedygtigt barn, sammenlignet med ingen behandling?</vt:lpstr>
      <vt:lpstr>PICO 2: Bør kvinder med blødning i en bekræftet, intrauterin graviditet i første trimester, tilbydes behandling med TXA mhp. at opnå fødsel af levedygtigt barn, sammenlignet med ingen behandling?</vt:lpstr>
      <vt:lpstr>PICO 3: Bør kvinder med blødning i en bekræftet, intrauterin levende graviditet i første trimester, anbefales fysisk aflastning (roligt regime) mhp. at opnå fødsel af levedygtigt barn, sammenlignet med uændret adfærd? </vt:lpstr>
      <vt:lpstr>PICO 3: Bør kvinder med blødning i en bekræftet, intrauterin levende graviditet i første trimester, anbefales fysisk aflastning (roligt regime) mhp. at opnå fødsel af levedygtigt barn, sammenlignet med uændret adfærd? </vt:lpstr>
      <vt:lpstr>PICO 4: Har kvinder med blødning i en bekræftet, intrauterin graviditet i første trimester effekt af "tender-loving-care” (TLC) for at opnå fødsel af levedygtigt barn og/eller forbedre den mentale trivsel hos moderen eller hos forældrene, sammenlignet med nuværende standard, der er ingen behandling?</vt:lpstr>
      <vt:lpstr>PICO 4: Har kvinder med blødning i en bekræftet, intrauterin graviditet i første trimester effekt af "tender-loving-care” (TLC) for at opnå fødsel af levedygtigt barn og/eller forbedre den mentale trivsel hos moderen eller hos forældrene, sammenlignet med nuværende standard, der er ingen behandling?</vt:lpstr>
      <vt:lpstr>PICO 4: Har kvinder med blødning i en bekræftet, intrauterin graviditet i første trimester effekt af "tender-loving-care” (TLC) for at opnå fødsel af levedygtigt barn og/eller forbedre den mentale trivsel hos moderen eller hos forældrene, sammenlignet med nuværende standard, der er ingen behandling?</vt:lpstr>
      <vt:lpstr>Kontroversielle aspekter</vt:lpstr>
      <vt:lpstr>Polarisering</vt:lpstr>
      <vt:lpstr>Konklusion</vt:lpstr>
      <vt:lpstr>Oplæg til diskussion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Christina Damsted Petersen</dc:creator>
  <cp:lastModifiedBy>Maerta Fink Topsøe</cp:lastModifiedBy>
  <cp:revision>25</cp:revision>
  <dcterms:created xsi:type="dcterms:W3CDTF">2023-03-26T10:49:19Z</dcterms:created>
  <dcterms:modified xsi:type="dcterms:W3CDTF">2023-09-16T08:52:43Z</dcterms:modified>
</cp:coreProperties>
</file>