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18"/>
  </p:notesMasterIdLst>
  <p:sldIdLst>
    <p:sldId id="256" r:id="rId2"/>
    <p:sldId id="272" r:id="rId3"/>
    <p:sldId id="257" r:id="rId4"/>
    <p:sldId id="258" r:id="rId5"/>
    <p:sldId id="259" r:id="rId6"/>
    <p:sldId id="271" r:id="rId7"/>
    <p:sldId id="273" r:id="rId8"/>
    <p:sldId id="270" r:id="rId9"/>
    <p:sldId id="262" r:id="rId10"/>
    <p:sldId id="266" r:id="rId11"/>
    <p:sldId id="263" r:id="rId12"/>
    <p:sldId id="265" r:id="rId13"/>
    <p:sldId id="267" r:id="rId14"/>
    <p:sldId id="268" r:id="rId15"/>
    <p:sldId id="274" r:id="rId16"/>
    <p:sldId id="269" r:id="rId1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llemlayout 1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604" autoAdjust="0"/>
  </p:normalViewPr>
  <p:slideViewPr>
    <p:cSldViewPr snapToGrid="0">
      <p:cViewPr varScale="1">
        <p:scale>
          <a:sx n="60" d="100"/>
          <a:sy n="60" d="100"/>
        </p:scale>
        <p:origin x="-1856" y="-11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og T Østergård" userId="8a67d00167286435" providerId="LiveId" clId="{1BC5E088-FBC6-4681-863C-98785D4B8C1C}"/>
    <pc:docChg chg="undo custSel addSld modSld">
      <pc:chgData name="M og T Østergård" userId="8a67d00167286435" providerId="LiveId" clId="{1BC5E088-FBC6-4681-863C-98785D4B8C1C}" dt="2022-05-22T17:35:57.545" v="1703" actId="27636"/>
      <pc:docMkLst>
        <pc:docMk/>
      </pc:docMkLst>
      <pc:sldChg chg="addSp modSp mod modNotesTx">
        <pc:chgData name="M og T Østergård" userId="8a67d00167286435" providerId="LiveId" clId="{1BC5E088-FBC6-4681-863C-98785D4B8C1C}" dt="2022-05-21T20:33:27.682" v="1092" actId="20577"/>
        <pc:sldMkLst>
          <pc:docMk/>
          <pc:sldMk cId="1495053566" sldId="257"/>
        </pc:sldMkLst>
        <pc:picChg chg="add mod">
          <ac:chgData name="M og T Østergård" userId="8a67d00167286435" providerId="LiveId" clId="{1BC5E088-FBC6-4681-863C-98785D4B8C1C}" dt="2022-05-21T20:06:10.981" v="791" actId="1076"/>
          <ac:picMkLst>
            <pc:docMk/>
            <pc:sldMk cId="1495053566" sldId="257"/>
            <ac:picMk id="4" creationId="{A329242A-2DE1-851E-BD21-97CCB6BABBB5}"/>
          </ac:picMkLst>
        </pc:picChg>
      </pc:sldChg>
      <pc:sldChg chg="addSp modSp mod">
        <pc:chgData name="M og T Østergård" userId="8a67d00167286435" providerId="LiveId" clId="{1BC5E088-FBC6-4681-863C-98785D4B8C1C}" dt="2022-05-22T17:06:26.696" v="1649" actId="1076"/>
        <pc:sldMkLst>
          <pc:docMk/>
          <pc:sldMk cId="2763046468" sldId="258"/>
        </pc:sldMkLst>
        <pc:spChg chg="mod">
          <ac:chgData name="M og T Østergård" userId="8a67d00167286435" providerId="LiveId" clId="{1BC5E088-FBC6-4681-863C-98785D4B8C1C}" dt="2022-05-21T20:09:42.579" v="894" actId="20577"/>
          <ac:spMkLst>
            <pc:docMk/>
            <pc:sldMk cId="2763046468" sldId="258"/>
            <ac:spMk id="3" creationId="{00000000-0000-0000-0000-000000000000}"/>
          </ac:spMkLst>
        </pc:spChg>
        <pc:picChg chg="add mod">
          <ac:chgData name="M og T Østergård" userId="8a67d00167286435" providerId="LiveId" clId="{1BC5E088-FBC6-4681-863C-98785D4B8C1C}" dt="2022-05-22T17:06:26.696" v="1649" actId="1076"/>
          <ac:picMkLst>
            <pc:docMk/>
            <pc:sldMk cId="2763046468" sldId="258"/>
            <ac:picMk id="4" creationId="{5AC3A89E-803F-EED6-1861-CB56900D68E7}"/>
          </ac:picMkLst>
        </pc:picChg>
      </pc:sldChg>
      <pc:sldChg chg="mod modShow">
        <pc:chgData name="M og T Østergård" userId="8a67d00167286435" providerId="LiveId" clId="{1BC5E088-FBC6-4681-863C-98785D4B8C1C}" dt="2022-05-22T17:15:04.073" v="1650" actId="729"/>
        <pc:sldMkLst>
          <pc:docMk/>
          <pc:sldMk cId="813968455" sldId="262"/>
        </pc:sldMkLst>
      </pc:sldChg>
      <pc:sldChg chg="modSp mod">
        <pc:chgData name="M og T Østergård" userId="8a67d00167286435" providerId="LiveId" clId="{1BC5E088-FBC6-4681-863C-98785D4B8C1C}" dt="2022-05-22T07:44:23.878" v="1647" actId="20577"/>
        <pc:sldMkLst>
          <pc:docMk/>
          <pc:sldMk cId="3211439387" sldId="266"/>
        </pc:sldMkLst>
        <pc:spChg chg="mod">
          <ac:chgData name="M og T Østergård" userId="8a67d00167286435" providerId="LiveId" clId="{1BC5E088-FBC6-4681-863C-98785D4B8C1C}" dt="2022-05-22T07:44:23.878" v="1647" actId="20577"/>
          <ac:spMkLst>
            <pc:docMk/>
            <pc:sldMk cId="3211439387" sldId="266"/>
            <ac:spMk id="3" creationId="{00000000-0000-0000-0000-000000000000}"/>
          </ac:spMkLst>
        </pc:spChg>
      </pc:sldChg>
      <pc:sldChg chg="modNotesTx">
        <pc:chgData name="M og T Østergård" userId="8a67d00167286435" providerId="LiveId" clId="{1BC5E088-FBC6-4681-863C-98785D4B8C1C}" dt="2022-05-22T07:27:11.146" v="1543" actId="20577"/>
        <pc:sldMkLst>
          <pc:docMk/>
          <pc:sldMk cId="2667520766" sldId="268"/>
        </pc:sldMkLst>
      </pc:sldChg>
      <pc:sldChg chg="addSp delSp modSp mod chgLayout modNotesTx">
        <pc:chgData name="M og T Østergård" userId="8a67d00167286435" providerId="LiveId" clId="{1BC5E088-FBC6-4681-863C-98785D4B8C1C}" dt="2022-05-22T17:35:57.545" v="1703" actId="27636"/>
        <pc:sldMkLst>
          <pc:docMk/>
          <pc:sldMk cId="4025251953" sldId="269"/>
        </pc:sldMkLst>
        <pc:spChg chg="mod ord">
          <ac:chgData name="M og T Østergård" userId="8a67d00167286435" providerId="LiveId" clId="{1BC5E088-FBC6-4681-863C-98785D4B8C1C}" dt="2022-05-21T19:10:18.849" v="7" actId="700"/>
          <ac:spMkLst>
            <pc:docMk/>
            <pc:sldMk cId="4025251953" sldId="269"/>
            <ac:spMk id="2" creationId="{00000000-0000-0000-0000-000000000000}"/>
          </ac:spMkLst>
        </pc:spChg>
        <pc:spChg chg="del mod">
          <ac:chgData name="M og T Østergård" userId="8a67d00167286435" providerId="LiveId" clId="{1BC5E088-FBC6-4681-863C-98785D4B8C1C}" dt="2022-05-21T19:10:18.849" v="7" actId="700"/>
          <ac:spMkLst>
            <pc:docMk/>
            <pc:sldMk cId="4025251953" sldId="269"/>
            <ac:spMk id="3" creationId="{00000000-0000-0000-0000-000000000000}"/>
          </ac:spMkLst>
        </pc:spChg>
        <pc:spChg chg="add mod ord">
          <ac:chgData name="M og T Østergård" userId="8a67d00167286435" providerId="LiveId" clId="{1BC5E088-FBC6-4681-863C-98785D4B8C1C}" dt="2022-05-22T17:35:57.545" v="1703" actId="27636"/>
          <ac:spMkLst>
            <pc:docMk/>
            <pc:sldMk cId="4025251953" sldId="269"/>
            <ac:spMk id="4" creationId="{487F3285-F818-F138-A30B-8483C870C999}"/>
          </ac:spMkLst>
        </pc:spChg>
      </pc:sldChg>
      <pc:sldChg chg="modSp mod">
        <pc:chgData name="M og T Østergård" userId="8a67d00167286435" providerId="LiveId" clId="{1BC5E088-FBC6-4681-863C-98785D4B8C1C}" dt="2022-05-22T17:27:45.468" v="1652" actId="6549"/>
        <pc:sldMkLst>
          <pc:docMk/>
          <pc:sldMk cId="808688065" sldId="271"/>
        </pc:sldMkLst>
        <pc:spChg chg="mod">
          <ac:chgData name="M og T Østergård" userId="8a67d00167286435" providerId="LiveId" clId="{1BC5E088-FBC6-4681-863C-98785D4B8C1C}" dt="2022-05-22T17:27:45.468" v="1652" actId="6549"/>
          <ac:spMkLst>
            <pc:docMk/>
            <pc:sldMk cId="808688065" sldId="271"/>
            <ac:spMk id="4" creationId="{00000000-0000-0000-0000-000000000000}"/>
          </ac:spMkLst>
        </pc:spChg>
      </pc:sldChg>
      <pc:sldChg chg="modSp mod modShow">
        <pc:chgData name="M og T Østergård" userId="8a67d00167286435" providerId="LiveId" clId="{1BC5E088-FBC6-4681-863C-98785D4B8C1C}" dt="2022-05-22T17:04:50.238" v="1648" actId="729"/>
        <pc:sldMkLst>
          <pc:docMk/>
          <pc:sldMk cId="2996664371" sldId="272"/>
        </pc:sldMkLst>
        <pc:spChg chg="mod">
          <ac:chgData name="M og T Østergård" userId="8a67d00167286435" providerId="LiveId" clId="{1BC5E088-FBC6-4681-863C-98785D4B8C1C}" dt="2022-05-21T18:57:25.416" v="3" actId="20577"/>
          <ac:spMkLst>
            <pc:docMk/>
            <pc:sldMk cId="2996664371" sldId="272"/>
            <ac:spMk id="3" creationId="{00000000-0000-0000-0000-000000000000}"/>
          </ac:spMkLst>
        </pc:spChg>
      </pc:sldChg>
      <pc:sldChg chg="modSp mod">
        <pc:chgData name="M og T Østergård" userId="8a67d00167286435" providerId="LiveId" clId="{1BC5E088-FBC6-4681-863C-98785D4B8C1C}" dt="2022-05-22T17:28:34.903" v="1655" actId="6549"/>
        <pc:sldMkLst>
          <pc:docMk/>
          <pc:sldMk cId="2814382202" sldId="273"/>
        </pc:sldMkLst>
        <pc:spChg chg="mod">
          <ac:chgData name="M og T Østergård" userId="8a67d00167286435" providerId="LiveId" clId="{1BC5E088-FBC6-4681-863C-98785D4B8C1C}" dt="2022-05-22T17:28:34.903" v="1655" actId="6549"/>
          <ac:spMkLst>
            <pc:docMk/>
            <pc:sldMk cId="2814382202" sldId="273"/>
            <ac:spMk id="4" creationId="{00000000-0000-0000-0000-000000000000}"/>
          </ac:spMkLst>
        </pc:spChg>
      </pc:sldChg>
      <pc:sldChg chg="addSp delSp modSp new mod modClrScheme modShow chgLayout">
        <pc:chgData name="M og T Østergård" userId="8a67d00167286435" providerId="LiveId" clId="{1BC5E088-FBC6-4681-863C-98785D4B8C1C}" dt="2022-05-22T17:21:02.070" v="1651" actId="729"/>
        <pc:sldMkLst>
          <pc:docMk/>
          <pc:sldMk cId="1112339976" sldId="274"/>
        </pc:sldMkLst>
        <pc:spChg chg="add del mod ord">
          <ac:chgData name="M og T Østergård" userId="8a67d00167286435" providerId="LiveId" clId="{1BC5E088-FBC6-4681-863C-98785D4B8C1C}" dt="2022-05-22T07:23:56.705" v="1206" actId="700"/>
          <ac:spMkLst>
            <pc:docMk/>
            <pc:sldMk cId="1112339976" sldId="274"/>
            <ac:spMk id="2" creationId="{A94E92F8-95A4-6D54-4162-4EFE361C7D57}"/>
          </ac:spMkLst>
        </pc:spChg>
        <pc:spChg chg="add mod ord">
          <ac:chgData name="M og T Østergård" userId="8a67d00167286435" providerId="LiveId" clId="{1BC5E088-FBC6-4681-863C-98785D4B8C1C}" dt="2022-05-22T07:24:22.139" v="1220" actId="20577"/>
          <ac:spMkLst>
            <pc:docMk/>
            <pc:sldMk cId="1112339976" sldId="274"/>
            <ac:spMk id="3" creationId="{5EEE919A-A7AB-AEE2-0FB8-E624510DC096}"/>
          </ac:spMkLst>
        </pc:spChg>
        <pc:spChg chg="add mod ord">
          <ac:chgData name="M og T Østergård" userId="8a67d00167286435" providerId="LiveId" clId="{1BC5E088-FBC6-4681-863C-98785D4B8C1C}" dt="2022-05-22T07:41:33.293" v="1623" actId="20577"/>
          <ac:spMkLst>
            <pc:docMk/>
            <pc:sldMk cId="1112339976" sldId="274"/>
            <ac:spMk id="4" creationId="{685995CB-FD74-0F29-1D99-6F1F772D4F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9AA22-8B8D-4F4F-A94B-97A97EE9A352}" type="datetimeFigureOut">
              <a:rPr lang="da-DK" smtClean="0"/>
              <a:t>22/05/22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BF23C8-2A95-430F-BF5C-FB337C8F0438}" type="slidenum">
              <a:rPr lang="da-DK" smtClean="0"/>
              <a:t>‹#›</a:t>
            </a:fld>
            <a:endParaRPr lang="da-DK"/>
          </a:p>
        </p:txBody>
      </p:sp>
    </p:spTree>
    <p:extLst>
      <p:ext uri="{BB962C8B-B14F-4D97-AF65-F5344CB8AC3E}">
        <p14:creationId xmlns:p14="http://schemas.microsoft.com/office/powerpoint/2010/main" val="1604096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B3BF23C8-2A95-430F-BF5C-FB337C8F0438}" type="slidenum">
              <a:rPr lang="da-DK" smtClean="0"/>
              <a:t>1</a:t>
            </a:fld>
            <a:endParaRPr lang="da-DK"/>
          </a:p>
        </p:txBody>
      </p:sp>
    </p:spTree>
    <p:extLst>
      <p:ext uri="{BB962C8B-B14F-4D97-AF65-F5344CB8AC3E}">
        <p14:creationId xmlns:p14="http://schemas.microsoft.com/office/powerpoint/2010/main" val="2893406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Helt</a:t>
            </a:r>
            <a:r>
              <a:rPr lang="da-DK" baseline="0" dirty="0"/>
              <a:t> </a:t>
            </a:r>
            <a:r>
              <a:rPr lang="da-DK" dirty="0"/>
              <a:t>kort gennemgang blot til info, ingen ændringer </a:t>
            </a:r>
            <a:r>
              <a:rPr lang="da-DK" dirty="0" err="1"/>
              <a:t>ifht</a:t>
            </a:r>
            <a:r>
              <a:rPr lang="da-DK" baseline="0" dirty="0"/>
              <a:t> 2009</a:t>
            </a:r>
            <a:endParaRPr lang="da-DK" dirty="0"/>
          </a:p>
        </p:txBody>
      </p:sp>
      <p:sp>
        <p:nvSpPr>
          <p:cNvPr id="4" name="Pladsholder til slidenummer 3"/>
          <p:cNvSpPr>
            <a:spLocks noGrp="1"/>
          </p:cNvSpPr>
          <p:nvPr>
            <p:ph type="sldNum" sz="quarter" idx="10"/>
          </p:nvPr>
        </p:nvSpPr>
        <p:spPr/>
        <p:txBody>
          <a:bodyPr/>
          <a:lstStyle/>
          <a:p>
            <a:fld id="{B3BF23C8-2A95-430F-BF5C-FB337C8F0438}" type="slidenum">
              <a:rPr lang="da-DK" smtClean="0"/>
              <a:t>12</a:t>
            </a:fld>
            <a:endParaRPr lang="da-DK"/>
          </a:p>
        </p:txBody>
      </p:sp>
    </p:spTree>
    <p:extLst>
      <p:ext uri="{BB962C8B-B14F-4D97-AF65-F5344CB8AC3E}">
        <p14:creationId xmlns:p14="http://schemas.microsoft.com/office/powerpoint/2010/main" val="642768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Helt</a:t>
            </a:r>
            <a:r>
              <a:rPr lang="da-DK" baseline="0" dirty="0"/>
              <a:t> </a:t>
            </a:r>
            <a:r>
              <a:rPr lang="da-DK" dirty="0"/>
              <a:t>kort gennemgang blot til info, ingen ændringer </a:t>
            </a:r>
            <a:r>
              <a:rPr lang="da-DK" dirty="0" err="1"/>
              <a:t>ifht</a:t>
            </a:r>
            <a:r>
              <a:rPr lang="da-DK" baseline="0" dirty="0"/>
              <a:t> 2009</a:t>
            </a:r>
            <a:endParaRPr lang="da-DK" dirty="0"/>
          </a:p>
          <a:p>
            <a:endParaRPr lang="da-DK" dirty="0"/>
          </a:p>
        </p:txBody>
      </p:sp>
      <p:sp>
        <p:nvSpPr>
          <p:cNvPr id="4" name="Pladsholder til slidenummer 3"/>
          <p:cNvSpPr>
            <a:spLocks noGrp="1"/>
          </p:cNvSpPr>
          <p:nvPr>
            <p:ph type="sldNum" sz="quarter" idx="10"/>
          </p:nvPr>
        </p:nvSpPr>
        <p:spPr/>
        <p:txBody>
          <a:bodyPr/>
          <a:lstStyle/>
          <a:p>
            <a:fld id="{B3BF23C8-2A95-430F-BF5C-FB337C8F0438}" type="slidenum">
              <a:rPr lang="da-DK" smtClean="0"/>
              <a:t>13</a:t>
            </a:fld>
            <a:endParaRPr lang="da-DK"/>
          </a:p>
        </p:txBody>
      </p:sp>
    </p:spTree>
    <p:extLst>
      <p:ext uri="{BB962C8B-B14F-4D97-AF65-F5344CB8AC3E}">
        <p14:creationId xmlns:p14="http://schemas.microsoft.com/office/powerpoint/2010/main" val="996313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a:t>
            </a:r>
            <a:r>
              <a:rPr lang="da-DK" baseline="0" dirty="0" smtClean="0"/>
              <a:t> var den </a:t>
            </a:r>
            <a:r>
              <a:rPr lang="da-DK" baseline="0" dirty="0" err="1" smtClean="0"/>
              <a:t>antepartale</a:t>
            </a:r>
            <a:r>
              <a:rPr lang="da-DK" baseline="0" dirty="0" smtClean="0"/>
              <a:t> kontrol. </a:t>
            </a:r>
          </a:p>
          <a:p>
            <a:r>
              <a:rPr lang="da-DK" baseline="0" dirty="0" smtClean="0"/>
              <a:t>Ift. fødslen er der ingen ændringer lavet, men udpenslet mere til klinisk brug. </a:t>
            </a:r>
          </a:p>
          <a:p>
            <a:r>
              <a:rPr lang="da-DK" baseline="0" dirty="0" err="1" smtClean="0"/>
              <a:t>Puerperiet</a:t>
            </a:r>
            <a:r>
              <a:rPr lang="da-DK" baseline="0" dirty="0" smtClean="0"/>
              <a:t> er en </a:t>
            </a:r>
            <a:r>
              <a:rPr lang="da-DK" baseline="0" dirty="0" err="1" smtClean="0"/>
              <a:t>ufordring</a:t>
            </a:r>
            <a:r>
              <a:rPr lang="da-DK" baseline="0" dirty="0" smtClean="0"/>
              <a:t> ift. amning og observation af barnet. </a:t>
            </a:r>
          </a:p>
          <a:p>
            <a:r>
              <a:rPr lang="da-DK" baseline="0" dirty="0" smtClean="0"/>
              <a:t>Disse er vores anbefalinger, men vi vil meget gerne diskutere det med jer. </a:t>
            </a:r>
          </a:p>
          <a:p>
            <a:r>
              <a:rPr lang="da-DK" baseline="0" dirty="0" smtClean="0"/>
              <a:t>Så derfor. </a:t>
            </a:r>
            <a:endParaRPr lang="da-DK" dirty="0"/>
          </a:p>
        </p:txBody>
      </p:sp>
      <p:sp>
        <p:nvSpPr>
          <p:cNvPr id="4" name="Pladsholder til slidenummer 3"/>
          <p:cNvSpPr>
            <a:spLocks noGrp="1"/>
          </p:cNvSpPr>
          <p:nvPr>
            <p:ph type="sldNum" sz="quarter" idx="10"/>
          </p:nvPr>
        </p:nvSpPr>
        <p:spPr/>
        <p:txBody>
          <a:bodyPr/>
          <a:lstStyle/>
          <a:p>
            <a:fld id="{B3BF23C8-2A95-430F-BF5C-FB337C8F0438}" type="slidenum">
              <a:rPr lang="da-DK" smtClean="0"/>
              <a:t>14</a:t>
            </a:fld>
            <a:endParaRPr lang="da-DK"/>
          </a:p>
        </p:txBody>
      </p:sp>
    </p:spTree>
    <p:extLst>
      <p:ext uri="{BB962C8B-B14F-4D97-AF65-F5344CB8AC3E}">
        <p14:creationId xmlns:p14="http://schemas.microsoft.com/office/powerpoint/2010/main" val="449930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aseline="0" dirty="0"/>
          </a:p>
          <a:p>
            <a:r>
              <a:rPr lang="da-DK" baseline="0" dirty="0"/>
              <a:t>Hidtil har neurologerne anbefales amning uanset dosis, mens psykiaterne og kl. farmakologer har anbefalet en grænse der hed 200 mg/døgn. Lars Henning Pedersen &amp; Co. skal præsentere en opdateret udgave af 'psykofarmaka til gravide og ammende' (den gamle er fra 2014). Jeg har talt med ham om at vi bør have enslydende anbefalinger, og at vi har skrevet , at litteraturen/data ikke tillader os at fastlægge en grænse, og at vi blot anbefaler opmærksomhed på bivirkninger og trivsel hos det ammede barn . Det syntes han lød meget fornuftigt - men de er alligevel endt på at lægge en grænse der nu er hævet til 325 mg/døgn. Da jeg skrev og spurgte til, hvad der lå til grund for denne nye grænse, svarede han "Helligånden!" - med et grin! Så det bliver vi nødt til at udfordre ham på - og ende på en enslydende anbefaling!</a:t>
            </a:r>
          </a:p>
          <a:p>
            <a:endParaRPr lang="da-DK" baseline="0" dirty="0"/>
          </a:p>
        </p:txBody>
      </p:sp>
      <p:sp>
        <p:nvSpPr>
          <p:cNvPr id="4" name="Pladsholder til slidenummer 3"/>
          <p:cNvSpPr>
            <a:spLocks noGrp="1"/>
          </p:cNvSpPr>
          <p:nvPr>
            <p:ph type="sldNum" sz="quarter" idx="10"/>
          </p:nvPr>
        </p:nvSpPr>
        <p:spPr/>
        <p:txBody>
          <a:bodyPr/>
          <a:lstStyle/>
          <a:p>
            <a:fld id="{B3BF23C8-2A95-430F-BF5C-FB337C8F0438}" type="slidenum">
              <a:rPr lang="da-DK" smtClean="0"/>
              <a:t>16</a:t>
            </a:fld>
            <a:endParaRPr lang="da-DK"/>
          </a:p>
        </p:txBody>
      </p:sp>
    </p:spTree>
    <p:extLst>
      <p:ext uri="{BB962C8B-B14F-4D97-AF65-F5344CB8AC3E}">
        <p14:creationId xmlns:p14="http://schemas.microsoft.com/office/powerpoint/2010/main" val="403437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Guidelinen er en revision af guidelinen fra 2009.</a:t>
            </a:r>
          </a:p>
          <a:p>
            <a:r>
              <a:rPr lang="da-DK" dirty="0"/>
              <a:t>Da der er tale om en revision, har vi fået reduceret tid til fremlæggelsen. </a:t>
            </a:r>
          </a:p>
          <a:p>
            <a:r>
              <a:rPr lang="da-DK" dirty="0"/>
              <a:t>Vi vil derfor i vores præsentation valgt at lægge vægt på de få ændringer, vi har foreslået.</a:t>
            </a:r>
          </a:p>
          <a:p>
            <a:r>
              <a:rPr lang="da-DK" dirty="0"/>
              <a:t>Relativ kort præsentation, således at der også bliver tid til diskussion.</a:t>
            </a:r>
          </a:p>
          <a:p>
            <a:endParaRPr lang="da-DK" dirty="0"/>
          </a:p>
        </p:txBody>
      </p:sp>
      <p:sp>
        <p:nvSpPr>
          <p:cNvPr id="4" name="Pladsholder til slidenummer 3"/>
          <p:cNvSpPr>
            <a:spLocks noGrp="1"/>
          </p:cNvSpPr>
          <p:nvPr>
            <p:ph type="sldNum" sz="quarter" idx="10"/>
          </p:nvPr>
        </p:nvSpPr>
        <p:spPr/>
        <p:txBody>
          <a:bodyPr/>
          <a:lstStyle/>
          <a:p>
            <a:fld id="{B3BF23C8-2A95-430F-BF5C-FB337C8F0438}" type="slidenum">
              <a:rPr lang="da-DK" smtClean="0"/>
              <a:t>2</a:t>
            </a:fld>
            <a:endParaRPr lang="da-DK"/>
          </a:p>
        </p:txBody>
      </p:sp>
    </p:spTree>
    <p:extLst>
      <p:ext uri="{BB962C8B-B14F-4D97-AF65-F5344CB8AC3E}">
        <p14:creationId xmlns:p14="http://schemas.microsoft.com/office/powerpoint/2010/main" val="1195279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Vi er blevet en lidt amputeret gruppe her på mødet og gruppen er også omgrupperet x flere, idet en pandemi har udfordret arbejdet</a:t>
            </a:r>
          </a:p>
          <a:p>
            <a:r>
              <a:rPr lang="da-DK" b="1" dirty="0"/>
              <a:t>Takke neurolog Anne Sabers og klinisk farmakolog Lars Peter Nielsen for deres bidrag</a:t>
            </a:r>
            <a:r>
              <a:rPr lang="da-DK" b="1" baseline="0" dirty="0"/>
              <a:t> til guidelinen</a:t>
            </a:r>
            <a:endParaRPr lang="da-DK" b="1" dirty="0"/>
          </a:p>
        </p:txBody>
      </p:sp>
      <p:sp>
        <p:nvSpPr>
          <p:cNvPr id="4" name="Pladsholder til slidenummer 3"/>
          <p:cNvSpPr>
            <a:spLocks noGrp="1"/>
          </p:cNvSpPr>
          <p:nvPr>
            <p:ph type="sldNum" sz="quarter" idx="10"/>
          </p:nvPr>
        </p:nvSpPr>
        <p:spPr/>
        <p:txBody>
          <a:bodyPr/>
          <a:lstStyle/>
          <a:p>
            <a:fld id="{B3BF23C8-2A95-430F-BF5C-FB337C8F0438}" type="slidenum">
              <a:rPr lang="da-DK" smtClean="0"/>
              <a:t>3</a:t>
            </a:fld>
            <a:endParaRPr lang="da-DK"/>
          </a:p>
        </p:txBody>
      </p:sp>
    </p:spTree>
    <p:extLst>
      <p:ext uri="{BB962C8B-B14F-4D97-AF65-F5344CB8AC3E}">
        <p14:creationId xmlns:p14="http://schemas.microsoft.com/office/powerpoint/2010/main" val="3049134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Sideløbende</a:t>
            </a:r>
            <a:r>
              <a:rPr lang="da-DK" baseline="0" dirty="0" smtClean="0"/>
              <a:t> med vores revision </a:t>
            </a:r>
          </a:p>
          <a:p>
            <a:r>
              <a:rPr lang="da-DK" dirty="0" smtClean="0"/>
              <a:t>Grundig</a:t>
            </a:r>
            <a:r>
              <a:rPr lang="da-DK" baseline="0" dirty="0" smtClean="0"/>
              <a:t> </a:t>
            </a:r>
            <a:r>
              <a:rPr lang="da-DK" baseline="0" dirty="0"/>
              <a:t>gennemgang af den neurologiske behandling af epilepsi hos kvinder i den fertile alder, både før, under og efter graviditeten.</a:t>
            </a:r>
          </a:p>
          <a:p>
            <a:r>
              <a:rPr lang="da-DK" baseline="0" dirty="0"/>
              <a:t>Da neurologerne allerede har lavet dette grundige arbejde, har vi i denne guideline, hvad angår den neurologiske håndtering af patienterne, valgt at henvise til neurologernes vejledning og i stedet valgt at fokusere på den obstetriske håndtering af patienterne. </a:t>
            </a:r>
            <a:endParaRPr lang="da-DK" baseline="0" dirty="0" smtClean="0"/>
          </a:p>
          <a:p>
            <a:endParaRPr lang="da-DK" baseline="0" dirty="0"/>
          </a:p>
          <a:p>
            <a:r>
              <a:rPr lang="da-DK" baseline="0" dirty="0"/>
              <a:t>Valg fra vores side: antikonception </a:t>
            </a:r>
            <a:r>
              <a:rPr lang="da-DK" baseline="0" dirty="0" smtClean="0"/>
              <a:t>og genetik udgået </a:t>
            </a:r>
            <a:r>
              <a:rPr lang="da-DK" baseline="0" dirty="0"/>
              <a:t>af vores obstetriske guideline. </a:t>
            </a:r>
          </a:p>
        </p:txBody>
      </p:sp>
      <p:sp>
        <p:nvSpPr>
          <p:cNvPr id="4" name="Pladsholder til slidenummer 3"/>
          <p:cNvSpPr>
            <a:spLocks noGrp="1"/>
          </p:cNvSpPr>
          <p:nvPr>
            <p:ph type="sldNum" sz="quarter" idx="10"/>
          </p:nvPr>
        </p:nvSpPr>
        <p:spPr/>
        <p:txBody>
          <a:bodyPr/>
          <a:lstStyle/>
          <a:p>
            <a:fld id="{B3BF23C8-2A95-430F-BF5C-FB337C8F0438}" type="slidenum">
              <a:rPr lang="da-DK" smtClean="0"/>
              <a:t>4</a:t>
            </a:fld>
            <a:endParaRPr lang="da-DK"/>
          </a:p>
        </p:txBody>
      </p:sp>
    </p:spTree>
    <p:extLst>
      <p:ext uri="{BB962C8B-B14F-4D97-AF65-F5344CB8AC3E}">
        <p14:creationId xmlns:p14="http://schemas.microsoft.com/office/powerpoint/2010/main" val="3583143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B3BF23C8-2A95-430F-BF5C-FB337C8F0438}" type="slidenum">
              <a:rPr lang="da-DK" smtClean="0"/>
              <a:t>5</a:t>
            </a:fld>
            <a:endParaRPr lang="da-DK"/>
          </a:p>
        </p:txBody>
      </p:sp>
    </p:spTree>
    <p:extLst>
      <p:ext uri="{BB962C8B-B14F-4D97-AF65-F5344CB8AC3E}">
        <p14:creationId xmlns:p14="http://schemas.microsoft.com/office/powerpoint/2010/main" val="2090207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I de følgende dias præsenterer vi vores anbefalinger samt hvilke ændringer vi foreslår </a:t>
            </a:r>
            <a:r>
              <a:rPr lang="da-DK" dirty="0" err="1"/>
              <a:t>ifht</a:t>
            </a:r>
            <a:r>
              <a:rPr lang="da-DK" dirty="0"/>
              <a:t> den tidligere guideline fra 2009. </a:t>
            </a:r>
          </a:p>
          <a:p>
            <a:endParaRPr lang="da-DK" dirty="0"/>
          </a:p>
          <a:p>
            <a:r>
              <a:rPr lang="da-DK" dirty="0"/>
              <a:t>Ingen ændringer på dette dias</a:t>
            </a:r>
          </a:p>
          <a:p>
            <a:endParaRPr lang="da-DK" dirty="0"/>
          </a:p>
        </p:txBody>
      </p:sp>
      <p:sp>
        <p:nvSpPr>
          <p:cNvPr id="4" name="Pladsholder til slidenummer 3"/>
          <p:cNvSpPr>
            <a:spLocks noGrp="1"/>
          </p:cNvSpPr>
          <p:nvPr>
            <p:ph type="sldNum" sz="quarter" idx="5"/>
          </p:nvPr>
        </p:nvSpPr>
        <p:spPr/>
        <p:txBody>
          <a:bodyPr/>
          <a:lstStyle/>
          <a:p>
            <a:fld id="{B3BF23C8-2A95-430F-BF5C-FB337C8F0438}" type="slidenum">
              <a:rPr lang="da-DK" smtClean="0"/>
              <a:t>8</a:t>
            </a:fld>
            <a:endParaRPr lang="da-DK"/>
          </a:p>
        </p:txBody>
      </p:sp>
    </p:spTree>
    <p:extLst>
      <p:ext uri="{BB962C8B-B14F-4D97-AF65-F5344CB8AC3E}">
        <p14:creationId xmlns:p14="http://schemas.microsoft.com/office/powerpoint/2010/main" val="255429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Kommentar</a:t>
            </a:r>
            <a:r>
              <a:rPr lang="da-DK" baseline="0" dirty="0"/>
              <a:t> til punkt 1: ingen</a:t>
            </a:r>
          </a:p>
          <a:p>
            <a:r>
              <a:rPr lang="da-DK" baseline="0" dirty="0"/>
              <a:t>Kommentar til punkt 2: E</a:t>
            </a:r>
            <a:r>
              <a:rPr lang="da-DK" dirty="0"/>
              <a:t>r fra specialeplanen</a:t>
            </a:r>
          </a:p>
          <a:p>
            <a:r>
              <a:rPr lang="da-DK" dirty="0"/>
              <a:t>Kommentar til punkt</a:t>
            </a:r>
            <a:r>
              <a:rPr lang="da-DK" baseline="0" dirty="0"/>
              <a:t> 3: ingen</a:t>
            </a:r>
          </a:p>
          <a:p>
            <a:r>
              <a:rPr lang="da-DK" baseline="0" dirty="0"/>
              <a:t>Kommentar til punkt 4: her har vi foreslået en ændring i forhold til guidelinen fra 2009 (vi viser ændringen på næste dias)</a:t>
            </a:r>
          </a:p>
          <a:p>
            <a:r>
              <a:rPr lang="da-DK" baseline="0" dirty="0"/>
              <a:t>Kommentar til punkt 5: Her vil vi gerne ændre vores anbefaling </a:t>
            </a:r>
            <a:r>
              <a:rPr lang="da-DK" baseline="0" dirty="0" err="1"/>
              <a:t>fra”Gravide</a:t>
            </a:r>
            <a:r>
              <a:rPr lang="da-DK" baseline="0" dirty="0"/>
              <a:t> med epilepsi bør tilbydes </a:t>
            </a:r>
            <a:r>
              <a:rPr lang="da-DK" b="1" baseline="0" dirty="0">
                <a:solidFill>
                  <a:srgbClr val="FF0000"/>
                </a:solidFill>
              </a:rPr>
              <a:t>klinisk kontrol og </a:t>
            </a:r>
            <a:r>
              <a:rPr lang="da-DK" baseline="0" dirty="0"/>
              <a:t>tilvækstscanning ved </a:t>
            </a:r>
            <a:r>
              <a:rPr lang="da-DK" baseline="0" dirty="0" err="1"/>
              <a:t>f.eks</a:t>
            </a:r>
            <a:r>
              <a:rPr lang="da-DK" baseline="0" dirty="0"/>
              <a:t> 28 og 34 uger”</a:t>
            </a:r>
            <a:endParaRPr lang="da-DK" dirty="0"/>
          </a:p>
          <a:p>
            <a:endParaRPr lang="da-DK" dirty="0"/>
          </a:p>
          <a:p>
            <a:endParaRPr lang="da-DK" dirty="0"/>
          </a:p>
        </p:txBody>
      </p:sp>
      <p:sp>
        <p:nvSpPr>
          <p:cNvPr id="4" name="Pladsholder til slidenummer 3"/>
          <p:cNvSpPr>
            <a:spLocks noGrp="1"/>
          </p:cNvSpPr>
          <p:nvPr>
            <p:ph type="sldNum" sz="quarter" idx="10"/>
          </p:nvPr>
        </p:nvSpPr>
        <p:spPr/>
        <p:txBody>
          <a:bodyPr/>
          <a:lstStyle/>
          <a:p>
            <a:fld id="{B3BF23C8-2A95-430F-BF5C-FB337C8F0438}" type="slidenum">
              <a:rPr lang="da-DK" smtClean="0"/>
              <a:t>9</a:t>
            </a:fld>
            <a:endParaRPr lang="da-DK"/>
          </a:p>
        </p:txBody>
      </p:sp>
    </p:spTree>
    <p:extLst>
      <p:ext uri="{BB962C8B-B14F-4D97-AF65-F5344CB8AC3E}">
        <p14:creationId xmlns:p14="http://schemas.microsoft.com/office/powerpoint/2010/main" val="532309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a:p>
            <a:r>
              <a:rPr lang="da-DK" dirty="0"/>
              <a:t>Pga. den forbedrede kvalitet af den udvidede hjertescreening, der tilbydes rutinemæssigt ved 2. trimester-scanningen, tilbydes tidlig fosterhjerteskanning samt sen fosterhjerteskanning langt færre patienter end tidligere. På denne baggrund anbefales tidlig gennemscanning ikke længere rutinemæssigt til alle epilepsipatienter, men kun til udvalgte grupper.</a:t>
            </a:r>
          </a:p>
          <a:p>
            <a:endParaRPr lang="da-DK" dirty="0"/>
          </a:p>
          <a:p>
            <a:r>
              <a:rPr lang="da-DK" dirty="0" smtClean="0"/>
              <a:t>I </a:t>
            </a:r>
            <a:r>
              <a:rPr lang="da-DK" dirty="0"/>
              <a:t>Dansk </a:t>
            </a:r>
            <a:r>
              <a:rPr lang="da-DK" dirty="0" err="1"/>
              <a:t>føtalmedicinsk</a:t>
            </a:r>
            <a:r>
              <a:rPr lang="da-DK" dirty="0"/>
              <a:t> selskabs guideline om gennemscanning af fosteret, </a:t>
            </a:r>
            <a:r>
              <a:rPr lang="da-DK" dirty="0" smtClean="0"/>
              <a:t>anbefales </a:t>
            </a:r>
            <a:r>
              <a:rPr lang="da-DK" dirty="0"/>
              <a:t>tidlig gennemscanning for </a:t>
            </a:r>
            <a:r>
              <a:rPr lang="da-DK" dirty="0" smtClean="0"/>
              <a:t>misdannelser </a:t>
            </a:r>
            <a:r>
              <a:rPr lang="da-DK" dirty="0"/>
              <a:t>ved </a:t>
            </a:r>
            <a:r>
              <a:rPr lang="da-DK" dirty="0" err="1"/>
              <a:t>teratogen</a:t>
            </a:r>
            <a:r>
              <a:rPr lang="da-DK" dirty="0"/>
              <a:t> medicin som for eksempel Valproat. </a:t>
            </a:r>
            <a:endParaRPr lang="da-DK" dirty="0" smtClean="0"/>
          </a:p>
          <a:p>
            <a:r>
              <a:rPr lang="da-DK" dirty="0" smtClean="0"/>
              <a:t>Da </a:t>
            </a:r>
            <a:r>
              <a:rPr lang="da-DK" dirty="0"/>
              <a:t>flerstofbehandling ligeledes giver en væsentlig øgning af risikoen for misdannelser, synes det rimeligt også at tilbyde en tidlig misdannelsesscanning til disse patienter. </a:t>
            </a:r>
            <a:endParaRPr lang="da-DK" dirty="0" smtClean="0"/>
          </a:p>
          <a:p>
            <a:r>
              <a:rPr lang="da-DK" dirty="0" smtClean="0"/>
              <a:t>Det </a:t>
            </a:r>
            <a:r>
              <a:rPr lang="da-DK" dirty="0"/>
              <a:t>samme gælder for kvinder, som tidligere har haft et foster med misdannelser. </a:t>
            </a:r>
          </a:p>
          <a:p>
            <a:endParaRPr lang="da-DK" dirty="0" smtClean="0"/>
          </a:p>
          <a:p>
            <a:r>
              <a:rPr lang="da-DK" dirty="0" smtClean="0"/>
              <a:t>For de øvrige kvinder med epilepsi, kan man </a:t>
            </a:r>
            <a:r>
              <a:rPr lang="da-DK" dirty="0"/>
              <a:t>overveje at lægge 2. trimester gennemskanning så tidligt som muligt i det anbefalede tidsrum for scanningen, af hensyn til at detektere eventuelle misdannelser så tidligt som muligt. </a:t>
            </a:r>
            <a:endParaRPr lang="da-DK" dirty="0" smtClean="0"/>
          </a:p>
          <a:p>
            <a:endParaRPr lang="da-DK" dirty="0" smtClean="0"/>
          </a:p>
          <a:p>
            <a:r>
              <a:rPr lang="da-DK" dirty="0" smtClean="0"/>
              <a:t>Der </a:t>
            </a:r>
            <a:r>
              <a:rPr lang="da-DK" dirty="0"/>
              <a:t>er siden 2009 ikke kommet væsentlig ny evidens på området omkring risikoen for SGA/IUGR. Anbefaling om tilvækstscanning ved f.eks. 28 og 34 uger fastholdes derfor uændret.</a:t>
            </a:r>
          </a:p>
          <a:p>
            <a:endParaRPr lang="da-DK" dirty="0"/>
          </a:p>
        </p:txBody>
      </p:sp>
      <p:sp>
        <p:nvSpPr>
          <p:cNvPr id="4" name="Pladsholder til slidenummer 3"/>
          <p:cNvSpPr>
            <a:spLocks noGrp="1"/>
          </p:cNvSpPr>
          <p:nvPr>
            <p:ph type="sldNum" sz="quarter" idx="10"/>
          </p:nvPr>
        </p:nvSpPr>
        <p:spPr/>
        <p:txBody>
          <a:bodyPr/>
          <a:lstStyle/>
          <a:p>
            <a:fld id="{B3BF23C8-2A95-430F-BF5C-FB337C8F0438}" type="slidenum">
              <a:rPr lang="da-DK" smtClean="0"/>
              <a:t>10</a:t>
            </a:fld>
            <a:endParaRPr lang="da-DK"/>
          </a:p>
        </p:txBody>
      </p:sp>
    </p:spTree>
    <p:extLst>
      <p:ext uri="{BB962C8B-B14F-4D97-AF65-F5344CB8AC3E}">
        <p14:creationId xmlns:p14="http://schemas.microsoft.com/office/powerpoint/2010/main" val="3174246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a:p>
            <a:r>
              <a:rPr lang="da-DK" dirty="0"/>
              <a:t>På dette dias gennemgår vi hvad</a:t>
            </a:r>
            <a:r>
              <a:rPr lang="da-DK" baseline="0" dirty="0"/>
              <a:t> de internationale guidelines anbefaler </a:t>
            </a:r>
            <a:endParaRPr lang="da-DK" dirty="0"/>
          </a:p>
        </p:txBody>
      </p:sp>
      <p:sp>
        <p:nvSpPr>
          <p:cNvPr id="4" name="Pladsholder til slidenummer 3"/>
          <p:cNvSpPr>
            <a:spLocks noGrp="1"/>
          </p:cNvSpPr>
          <p:nvPr>
            <p:ph type="sldNum" sz="quarter" idx="10"/>
          </p:nvPr>
        </p:nvSpPr>
        <p:spPr/>
        <p:txBody>
          <a:bodyPr/>
          <a:lstStyle/>
          <a:p>
            <a:fld id="{B3BF23C8-2A95-430F-BF5C-FB337C8F0438}" type="slidenum">
              <a:rPr lang="da-DK" smtClean="0"/>
              <a:t>11</a:t>
            </a:fld>
            <a:endParaRPr lang="da-DK"/>
          </a:p>
        </p:txBody>
      </p:sp>
    </p:spTree>
    <p:extLst>
      <p:ext uri="{BB962C8B-B14F-4D97-AF65-F5344CB8AC3E}">
        <p14:creationId xmlns:p14="http://schemas.microsoft.com/office/powerpoint/2010/main" val="2940321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a-DK"/>
              <a:t>Klik for at redigere i master</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a:t>Klik for at redigere i master</a:t>
            </a:r>
            <a:endParaRPr lang="en-US" dirty="0"/>
          </a:p>
        </p:txBody>
      </p:sp>
      <p:sp>
        <p:nvSpPr>
          <p:cNvPr id="4" name="Date Placeholder 3"/>
          <p:cNvSpPr>
            <a:spLocks noGrp="1"/>
          </p:cNvSpPr>
          <p:nvPr>
            <p:ph type="dt" sz="half" idx="10"/>
          </p:nvPr>
        </p:nvSpPr>
        <p:spPr/>
        <p:txBody>
          <a:bodyPr/>
          <a:lstStyle/>
          <a:p>
            <a:fld id="{EF6605A4-9AD1-4071-80C0-36B8620FABB6}" type="datetimeFigureOut">
              <a:rPr lang="da-DK" smtClean="0"/>
              <a:t>22/05/22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85663E6-BB78-46F5-95E1-A6A7EC8A29AF}" type="slidenum">
              <a:rPr lang="da-DK" smtClean="0"/>
              <a:t>‹#›</a:t>
            </a:fld>
            <a:endParaRPr lang="da-D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4898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F6605A4-9AD1-4071-80C0-36B8620FABB6}" type="datetimeFigureOut">
              <a:rPr lang="da-DK" smtClean="0"/>
              <a:t>22/05/22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85663E6-BB78-46F5-95E1-A6A7EC8A29AF}" type="slidenum">
              <a:rPr lang="da-DK" smtClean="0"/>
              <a:t>‹#›</a:t>
            </a:fld>
            <a:endParaRPr lang="da-DK"/>
          </a:p>
        </p:txBody>
      </p:sp>
    </p:spTree>
    <p:extLst>
      <p:ext uri="{BB962C8B-B14F-4D97-AF65-F5344CB8AC3E}">
        <p14:creationId xmlns:p14="http://schemas.microsoft.com/office/powerpoint/2010/main" val="387591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a-DK"/>
              <a:t>Klik for at redigere i master</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F6605A4-9AD1-4071-80C0-36B8620FABB6}" type="datetimeFigureOut">
              <a:rPr lang="da-DK" smtClean="0"/>
              <a:t>22/05/22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85663E6-BB78-46F5-95E1-A6A7EC8A29AF}" type="slidenum">
              <a:rPr lang="da-DK" smtClean="0"/>
              <a:t>‹#›</a:t>
            </a:fld>
            <a:endParaRPr lang="da-DK"/>
          </a:p>
        </p:txBody>
      </p:sp>
    </p:spTree>
    <p:extLst>
      <p:ext uri="{BB962C8B-B14F-4D97-AF65-F5344CB8AC3E}">
        <p14:creationId xmlns:p14="http://schemas.microsoft.com/office/powerpoint/2010/main" val="362234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F6605A4-9AD1-4071-80C0-36B8620FABB6}" type="datetimeFigureOut">
              <a:rPr lang="da-DK" smtClean="0"/>
              <a:t>22/05/22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85663E6-BB78-46F5-95E1-A6A7EC8A29AF}" type="slidenum">
              <a:rPr lang="da-DK" smtClean="0"/>
              <a:t>‹#›</a:t>
            </a:fld>
            <a:endParaRPr lang="da-DK"/>
          </a:p>
        </p:txBody>
      </p:sp>
    </p:spTree>
    <p:extLst>
      <p:ext uri="{BB962C8B-B14F-4D97-AF65-F5344CB8AC3E}">
        <p14:creationId xmlns:p14="http://schemas.microsoft.com/office/powerpoint/2010/main" val="149516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a-DK"/>
              <a:t>Klik for at redigere i master</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EF6605A4-9AD1-4071-80C0-36B8620FABB6}" type="datetimeFigureOut">
              <a:rPr lang="da-DK" smtClean="0"/>
              <a:t>22/05/22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85663E6-BB78-46F5-95E1-A6A7EC8A29AF}" type="slidenum">
              <a:rPr lang="da-DK" smtClean="0"/>
              <a:t>‹#›</a:t>
            </a:fld>
            <a:endParaRPr lang="da-D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17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a-DK"/>
              <a:t>Klik for at redigere i master</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EF6605A4-9AD1-4071-80C0-36B8620FABB6}" type="datetimeFigureOut">
              <a:rPr lang="da-DK" smtClean="0"/>
              <a:t>22/05/22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85663E6-BB78-46F5-95E1-A6A7EC8A29AF}" type="slidenum">
              <a:rPr lang="da-DK" smtClean="0"/>
              <a:t>‹#›</a:t>
            </a:fld>
            <a:endParaRPr lang="da-DK"/>
          </a:p>
        </p:txBody>
      </p:sp>
    </p:spTree>
    <p:extLst>
      <p:ext uri="{BB962C8B-B14F-4D97-AF65-F5344CB8AC3E}">
        <p14:creationId xmlns:p14="http://schemas.microsoft.com/office/powerpoint/2010/main" val="260030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a-DK"/>
              <a:t>Klik for at redigere i master</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Content Placeholder 3"/>
          <p:cNvSpPr>
            <a:spLocks noGrp="1"/>
          </p:cNvSpPr>
          <p:nvPr>
            <p:ph sz="half" idx="2"/>
          </p:nvPr>
        </p:nvSpPr>
        <p:spPr>
          <a:xfrm>
            <a:off x="1097280" y="2582334"/>
            <a:ext cx="4937760" cy="3378200"/>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Content Placeholder 5"/>
          <p:cNvSpPr>
            <a:spLocks noGrp="1"/>
          </p:cNvSpPr>
          <p:nvPr>
            <p:ph sz="quarter" idx="4"/>
          </p:nvPr>
        </p:nvSpPr>
        <p:spPr>
          <a:xfrm>
            <a:off x="6217920" y="2582334"/>
            <a:ext cx="4937760" cy="3378200"/>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EF6605A4-9AD1-4071-80C0-36B8620FABB6}" type="datetimeFigureOut">
              <a:rPr lang="da-DK" smtClean="0"/>
              <a:t>22/05/22</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085663E6-BB78-46F5-95E1-A6A7EC8A29AF}" type="slidenum">
              <a:rPr lang="da-DK" smtClean="0"/>
              <a:t>‹#›</a:t>
            </a:fld>
            <a:endParaRPr lang="da-DK"/>
          </a:p>
        </p:txBody>
      </p:sp>
    </p:spTree>
    <p:extLst>
      <p:ext uri="{BB962C8B-B14F-4D97-AF65-F5344CB8AC3E}">
        <p14:creationId xmlns:p14="http://schemas.microsoft.com/office/powerpoint/2010/main" val="95453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EF6605A4-9AD1-4071-80C0-36B8620FABB6}" type="datetimeFigureOut">
              <a:rPr lang="da-DK" smtClean="0"/>
              <a:t>22/05/22</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085663E6-BB78-46F5-95E1-A6A7EC8A29AF}" type="slidenum">
              <a:rPr lang="da-DK" smtClean="0"/>
              <a:t>‹#›</a:t>
            </a:fld>
            <a:endParaRPr lang="da-DK"/>
          </a:p>
        </p:txBody>
      </p:sp>
    </p:spTree>
    <p:extLst>
      <p:ext uri="{BB962C8B-B14F-4D97-AF65-F5344CB8AC3E}">
        <p14:creationId xmlns:p14="http://schemas.microsoft.com/office/powerpoint/2010/main" val="347501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F6605A4-9AD1-4071-80C0-36B8620FABB6}" type="datetimeFigureOut">
              <a:rPr lang="da-DK" smtClean="0"/>
              <a:t>22/05/22</a:t>
            </a:fld>
            <a:endParaRPr lang="da-D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a-DK"/>
          </a:p>
        </p:txBody>
      </p:sp>
      <p:sp>
        <p:nvSpPr>
          <p:cNvPr id="9" name="Slide Number Placeholder 8"/>
          <p:cNvSpPr>
            <a:spLocks noGrp="1"/>
          </p:cNvSpPr>
          <p:nvPr>
            <p:ph type="sldNum" sz="quarter" idx="12"/>
          </p:nvPr>
        </p:nvSpPr>
        <p:spPr/>
        <p:txBody>
          <a:bodyPr/>
          <a:lstStyle/>
          <a:p>
            <a:fld id="{085663E6-BB78-46F5-95E1-A6A7EC8A29AF}" type="slidenum">
              <a:rPr lang="da-DK" smtClean="0"/>
              <a:t>‹#›</a:t>
            </a:fld>
            <a:endParaRPr lang="da-DK"/>
          </a:p>
        </p:txBody>
      </p:sp>
    </p:spTree>
    <p:extLst>
      <p:ext uri="{BB962C8B-B14F-4D97-AF65-F5344CB8AC3E}">
        <p14:creationId xmlns:p14="http://schemas.microsoft.com/office/powerpoint/2010/main" val="221361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a-DK"/>
              <a:t>Klik for at redigere i master</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F6605A4-9AD1-4071-80C0-36B8620FABB6}" type="datetimeFigureOut">
              <a:rPr lang="da-DK" smtClean="0"/>
              <a:t>22/05/22</a:t>
            </a:fld>
            <a:endParaRPr lang="da-D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a-D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85663E6-BB78-46F5-95E1-A6A7EC8A29AF}" type="slidenum">
              <a:rPr lang="da-DK" smtClean="0"/>
              <a:t>‹#›</a:t>
            </a:fld>
            <a:endParaRPr lang="da-DK"/>
          </a:p>
        </p:txBody>
      </p:sp>
    </p:spTree>
    <p:extLst>
      <p:ext uri="{BB962C8B-B14F-4D97-AF65-F5344CB8AC3E}">
        <p14:creationId xmlns:p14="http://schemas.microsoft.com/office/powerpoint/2010/main" val="101012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a-DK"/>
              <a:t>Klik for at redigere i master</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Date Placeholder 4"/>
          <p:cNvSpPr>
            <a:spLocks noGrp="1"/>
          </p:cNvSpPr>
          <p:nvPr>
            <p:ph type="dt" sz="half" idx="10"/>
          </p:nvPr>
        </p:nvSpPr>
        <p:spPr/>
        <p:txBody>
          <a:bodyPr/>
          <a:lstStyle/>
          <a:p>
            <a:fld id="{EF6605A4-9AD1-4071-80C0-36B8620FABB6}" type="datetimeFigureOut">
              <a:rPr lang="da-DK" smtClean="0"/>
              <a:t>22/05/22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85663E6-BB78-46F5-95E1-A6A7EC8A29AF}" type="slidenum">
              <a:rPr lang="da-DK" smtClean="0"/>
              <a:t>‹#›</a:t>
            </a:fld>
            <a:endParaRPr lang="da-DK"/>
          </a:p>
        </p:txBody>
      </p:sp>
    </p:spTree>
    <p:extLst>
      <p:ext uri="{BB962C8B-B14F-4D97-AF65-F5344CB8AC3E}">
        <p14:creationId xmlns:p14="http://schemas.microsoft.com/office/powerpoint/2010/main" val="13823008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a-DK"/>
              <a:t>Klik for at redigere i master</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F6605A4-9AD1-4071-80C0-36B8620FABB6}" type="datetimeFigureOut">
              <a:rPr lang="da-DK" smtClean="0"/>
              <a:t>22/05/22</a:t>
            </a:fld>
            <a:endParaRPr lang="da-D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a-D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85663E6-BB78-46F5-95E1-A6A7EC8A29AF}" type="slidenum">
              <a:rPr lang="da-DK" smtClean="0"/>
              <a:t>‹#›</a:t>
            </a:fld>
            <a:endParaRPr lang="da-D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13371"/>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00051" y="0"/>
            <a:ext cx="10058400" cy="3566160"/>
          </a:xfrm>
        </p:spPr>
        <p:txBody>
          <a:bodyPr>
            <a:normAutofit/>
          </a:bodyPr>
          <a:lstStyle/>
          <a:p>
            <a:r>
              <a:rPr lang="da-DK" sz="4400" dirty="0"/>
              <a:t>Epilepsi før, under og efter graviditeten - Revision af guideline</a:t>
            </a:r>
          </a:p>
        </p:txBody>
      </p:sp>
      <p:sp>
        <p:nvSpPr>
          <p:cNvPr id="3" name="Undertitel 2"/>
          <p:cNvSpPr>
            <a:spLocks noGrp="1"/>
          </p:cNvSpPr>
          <p:nvPr>
            <p:ph type="subTitle" idx="1"/>
          </p:nvPr>
        </p:nvSpPr>
        <p:spPr/>
        <p:txBody>
          <a:bodyPr/>
          <a:lstStyle/>
          <a:p>
            <a:r>
              <a:rPr lang="da-DK" dirty="0"/>
              <a:t>Obstetrisk guidelinemøde 2022</a:t>
            </a:r>
          </a:p>
        </p:txBody>
      </p:sp>
    </p:spTree>
    <p:extLst>
      <p:ext uri="{BB962C8B-B14F-4D97-AF65-F5344CB8AC3E}">
        <p14:creationId xmlns:p14="http://schemas.microsoft.com/office/powerpoint/2010/main" val="2491392586"/>
      </p:ext>
    </p:extLst>
  </p:cSld>
  <p:clrMapOvr>
    <a:masterClrMapping/>
  </p:clrMapOvr>
  <mc:AlternateContent xmlns:mc="http://schemas.openxmlformats.org/markup-compatibility/2006">
    <mc:Choice xmlns:p14="http://schemas.microsoft.com/office/powerpoint/2010/main" Requires="p14">
      <p:transition spd="slow" p14:dur="2000" advTm="24602"/>
    </mc:Choice>
    <mc:Fallback>
      <p:transition xmlns:p14="http://schemas.microsoft.com/office/powerpoint/2010/main" spd="slow" advTm="24602"/>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0"/>
            <a:ext cx="10058400" cy="1450757"/>
          </a:xfrm>
        </p:spPr>
        <p:txBody>
          <a:bodyPr>
            <a:normAutofit/>
          </a:bodyPr>
          <a:lstStyle/>
          <a:p>
            <a:r>
              <a:rPr lang="da-DK" sz="3200" dirty="0"/>
              <a:t>Ændring i forhold til 2009 guideline </a:t>
            </a:r>
          </a:p>
        </p:txBody>
      </p:sp>
      <p:sp>
        <p:nvSpPr>
          <p:cNvPr id="3" name="Pladsholder til indhold 2"/>
          <p:cNvSpPr>
            <a:spLocks noGrp="1"/>
          </p:cNvSpPr>
          <p:nvPr>
            <p:ph idx="1"/>
          </p:nvPr>
        </p:nvSpPr>
        <p:spPr/>
        <p:txBody>
          <a:bodyPr>
            <a:normAutofit/>
          </a:bodyPr>
          <a:lstStyle/>
          <a:p>
            <a:pPr>
              <a:buFont typeface="Arial" panose="020B0604020202020204" pitchFamily="34" charset="0"/>
              <a:buChar char="•"/>
            </a:pPr>
            <a:r>
              <a:rPr lang="da-DK" dirty="0"/>
              <a:t>Tidlig gennemscanning anbefales ikke længere rutinemæssigt til alle epilepsipatienter, men kun til udvalgte grupper: </a:t>
            </a:r>
          </a:p>
          <a:p>
            <a:pPr marL="271463" indent="-185738">
              <a:buNone/>
            </a:pPr>
            <a:r>
              <a:rPr lang="da-DK" sz="1600" dirty="0"/>
              <a:t>Gravide i behandling med Valproat, flerstofbehandling samt gravide som tidligere har haft et foster med misdannelser</a:t>
            </a:r>
          </a:p>
          <a:p>
            <a:pPr marL="271463" indent="-185738">
              <a:buNone/>
            </a:pPr>
            <a:endParaRPr lang="da-DK" sz="1600" dirty="0"/>
          </a:p>
          <a:p>
            <a:pPr>
              <a:buFont typeface="Arial" panose="020B0604020202020204" pitchFamily="34" charset="0"/>
              <a:buChar char="•"/>
            </a:pPr>
            <a:r>
              <a:rPr lang="da-DK" dirty="0">
                <a:cs typeface="Times New Roman" panose="02020603050405020304" pitchFamily="18" charset="0"/>
              </a:rPr>
              <a:t>For de øvrige epilepsipatienter kan man overveje at lægge 2. trimester gennemskanning så tidligt som muligt i det anbefalede tidsrum for scanningen</a:t>
            </a:r>
          </a:p>
          <a:p>
            <a:pPr marL="0" indent="0">
              <a:buNone/>
            </a:pPr>
            <a:endParaRPr lang="da-DK" dirty="0"/>
          </a:p>
          <a:p>
            <a:pPr>
              <a:buFont typeface="Arial" panose="020B0604020202020204" pitchFamily="34" charset="0"/>
              <a:buChar char="•"/>
            </a:pPr>
            <a:r>
              <a:rPr lang="da-DK" dirty="0"/>
              <a:t>Tilvækstscanning (+ klinisk kontrol) ved GA 28 og 34 uger fastholdes</a:t>
            </a:r>
          </a:p>
          <a:p>
            <a:endParaRPr lang="da-DK" dirty="0"/>
          </a:p>
          <a:p>
            <a:endParaRPr lang="da-DK" dirty="0"/>
          </a:p>
        </p:txBody>
      </p:sp>
    </p:spTree>
    <p:extLst>
      <p:ext uri="{BB962C8B-B14F-4D97-AF65-F5344CB8AC3E}">
        <p14:creationId xmlns:p14="http://schemas.microsoft.com/office/powerpoint/2010/main" val="3211439387"/>
      </p:ext>
    </p:extLst>
  </p:cSld>
  <p:clrMapOvr>
    <a:masterClrMapping/>
  </p:clrMapOvr>
  <mc:AlternateContent xmlns:mc="http://schemas.openxmlformats.org/markup-compatibility/2006">
    <mc:Choice xmlns:p14="http://schemas.microsoft.com/office/powerpoint/2010/main" Requires="p14">
      <p:transition spd="slow" p14:dur="2000" advTm="123101"/>
    </mc:Choice>
    <mc:Fallback>
      <p:transition xmlns:p14="http://schemas.microsoft.com/office/powerpoint/2010/main" spd="slow" advTm="123101"/>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451212"/>
            <a:ext cx="10058400" cy="1085610"/>
          </a:xfrm>
        </p:spPr>
        <p:txBody>
          <a:bodyPr>
            <a:normAutofit/>
          </a:bodyPr>
          <a:lstStyle/>
          <a:p>
            <a:r>
              <a:rPr lang="da-DK" sz="3200" dirty="0"/>
              <a:t>Internationale guidelines</a:t>
            </a:r>
          </a:p>
        </p:txBody>
      </p:sp>
      <p:sp>
        <p:nvSpPr>
          <p:cNvPr id="3" name="Pladsholder til indhold 2"/>
          <p:cNvSpPr>
            <a:spLocks noGrp="1"/>
          </p:cNvSpPr>
          <p:nvPr>
            <p:ph idx="1"/>
          </p:nvPr>
        </p:nvSpPr>
        <p:spPr>
          <a:xfrm>
            <a:off x="1230630" y="2231496"/>
            <a:ext cx="10961370" cy="4023360"/>
          </a:xfrm>
        </p:spPr>
        <p:txBody>
          <a:bodyPr/>
          <a:lstStyle/>
          <a:p>
            <a:pPr marL="0" indent="0">
              <a:buNone/>
            </a:pPr>
            <a:r>
              <a:rPr lang="da-DK" dirty="0"/>
              <a:t>Der er internationalt ikke klar konsensus om hvilken </a:t>
            </a:r>
            <a:r>
              <a:rPr lang="da-DK" dirty="0" smtClean="0"/>
              <a:t>obstetrisk </a:t>
            </a:r>
            <a:r>
              <a:rPr lang="da-DK" dirty="0"/>
              <a:t>kontrol, der skal tilbydes</a:t>
            </a:r>
          </a:p>
          <a:p>
            <a:pPr marL="0" indent="0">
              <a:buNone/>
            </a:pPr>
            <a:endParaRPr lang="da-DK" dirty="0"/>
          </a:p>
          <a:p>
            <a:pPr marL="0" indent="0">
              <a:buNone/>
            </a:pPr>
            <a:r>
              <a:rPr lang="da-DK" dirty="0"/>
              <a:t>UpToDate, NICE og RCOG Green-top Guideline anbefaler 2. trimester gennemscanning for misdannelser </a:t>
            </a:r>
          </a:p>
          <a:p>
            <a:pPr marL="0" indent="0">
              <a:buNone/>
            </a:pPr>
            <a:r>
              <a:rPr lang="da-DK" dirty="0"/>
              <a:t>Ingen af de nævnte guidelines anbefaler rutinemæssig fosterhjertescanning. </a:t>
            </a:r>
          </a:p>
          <a:p>
            <a:pPr marL="0" indent="0">
              <a:buNone/>
            </a:pPr>
            <a:endParaRPr lang="da-DK" dirty="0"/>
          </a:p>
          <a:p>
            <a:pPr marL="0" indent="0">
              <a:buNone/>
            </a:pPr>
            <a:r>
              <a:rPr lang="da-DK" dirty="0"/>
              <a:t>Både NICE samt RCOG anbefaler planlægning af de obstetriske kontroller og tilvækstkontroller i </a:t>
            </a:r>
          </a:p>
          <a:p>
            <a:pPr marL="0" indent="0">
              <a:buNone/>
            </a:pPr>
            <a:r>
              <a:rPr lang="da-DK" dirty="0"/>
              <a:t>tæt samarbejde med neurologerne, men uden nærmere beskrivelse af hyppighed eller hvad disse </a:t>
            </a:r>
          </a:p>
          <a:p>
            <a:pPr marL="0" indent="0">
              <a:buNone/>
            </a:pPr>
            <a:r>
              <a:rPr lang="da-DK" dirty="0"/>
              <a:t>kontroller bør indeholde</a:t>
            </a:r>
          </a:p>
          <a:p>
            <a:pPr>
              <a:buFont typeface="Arial" panose="020B0604020202020204" pitchFamily="34" charset="0"/>
              <a:buChar char="•"/>
            </a:pPr>
            <a:endParaRPr lang="da-DK" dirty="0"/>
          </a:p>
        </p:txBody>
      </p:sp>
    </p:spTree>
    <p:extLst>
      <p:ext uri="{BB962C8B-B14F-4D97-AF65-F5344CB8AC3E}">
        <p14:creationId xmlns:p14="http://schemas.microsoft.com/office/powerpoint/2010/main" val="2565600632"/>
      </p:ext>
    </p:extLst>
  </p:cSld>
  <p:clrMapOvr>
    <a:masterClrMapping/>
  </p:clrMapOvr>
  <mc:AlternateContent xmlns:mc="http://schemas.openxmlformats.org/markup-compatibility/2006">
    <mc:Choice xmlns:p14="http://schemas.microsoft.com/office/powerpoint/2010/main" Requires="p14">
      <p:transition spd="slow" p14:dur="2000" advTm="49883"/>
    </mc:Choice>
    <mc:Fallback>
      <p:transition xmlns:p14="http://schemas.microsoft.com/office/powerpoint/2010/main" spd="slow" advTm="49883"/>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xmlns="" id="{3292E8B1-1AA0-4557-BA40-970A153E133A}"/>
              </a:ext>
            </a:extLst>
          </p:cNvPr>
          <p:cNvSpPr/>
          <p:nvPr/>
        </p:nvSpPr>
        <p:spPr>
          <a:xfrm>
            <a:off x="506437" y="295422"/>
            <a:ext cx="11296357" cy="58099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aphicFrame>
        <p:nvGraphicFramePr>
          <p:cNvPr id="5" name="Tabel 4">
            <a:extLst>
              <a:ext uri="{FF2B5EF4-FFF2-40B4-BE49-F238E27FC236}">
                <a16:creationId xmlns:a16="http://schemas.microsoft.com/office/drawing/2014/main" xmlns="" id="{35C4C972-D8CF-4A8C-A669-FB3DED40FFE5}"/>
              </a:ext>
            </a:extLst>
          </p:cNvPr>
          <p:cNvGraphicFramePr>
            <a:graphicFrameLocks noGrp="1"/>
          </p:cNvGraphicFramePr>
          <p:nvPr>
            <p:extLst>
              <p:ext uri="{D42A27DB-BD31-4B8C-83A1-F6EECF244321}">
                <p14:modId xmlns:p14="http://schemas.microsoft.com/office/powerpoint/2010/main" val="849859483"/>
              </p:ext>
            </p:extLst>
          </p:nvPr>
        </p:nvGraphicFramePr>
        <p:xfrm>
          <a:off x="716604" y="469024"/>
          <a:ext cx="10758792" cy="5567819"/>
        </p:xfrm>
        <a:graphic>
          <a:graphicData uri="http://schemas.openxmlformats.org/drawingml/2006/table">
            <a:tbl>
              <a:tblPr bandRow="1">
                <a:tableStyleId>{5940675A-B579-460E-94D1-54222C63F5DA}</a:tableStyleId>
              </a:tblPr>
              <a:tblGrid>
                <a:gridCol w="10065452">
                  <a:extLst>
                    <a:ext uri="{9D8B030D-6E8A-4147-A177-3AD203B41FA5}">
                      <a16:colId xmlns:a16="http://schemas.microsoft.com/office/drawing/2014/main" xmlns="" val="3398148615"/>
                    </a:ext>
                  </a:extLst>
                </a:gridCol>
                <a:gridCol w="693340">
                  <a:extLst>
                    <a:ext uri="{9D8B030D-6E8A-4147-A177-3AD203B41FA5}">
                      <a16:colId xmlns:a16="http://schemas.microsoft.com/office/drawing/2014/main" xmlns="" val="2771152351"/>
                    </a:ext>
                  </a:extLst>
                </a:gridCol>
              </a:tblGrid>
              <a:tr h="4177003">
                <a:tc>
                  <a:txBody>
                    <a:bodyPr/>
                    <a:lstStyle/>
                    <a:p>
                      <a:pPr>
                        <a:lnSpc>
                          <a:spcPct val="107000"/>
                        </a:lnSpc>
                        <a:spcAft>
                          <a:spcPts val="800"/>
                        </a:spcAft>
                      </a:pPr>
                      <a:r>
                        <a:rPr lang="da-DK" sz="1800" b="1" dirty="0">
                          <a:effectLst/>
                          <a:latin typeface="Times New Roman" panose="02020603050405020304" pitchFamily="18" charset="0"/>
                          <a:cs typeface="Times New Roman" panose="02020603050405020304" pitchFamily="18" charset="0"/>
                        </a:rPr>
                        <a:t>Vitamintilskud</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Gravide med epilepsi anbefales ligesom øvrige gravide tilskud af </a:t>
                      </a:r>
                      <a:r>
                        <a:rPr lang="da-DK" sz="1800" dirty="0" err="1">
                          <a:effectLst/>
                          <a:latin typeface="Times New Roman" panose="02020603050405020304" pitchFamily="18" charset="0"/>
                          <a:cs typeface="Times New Roman" panose="02020603050405020304" pitchFamily="18" charset="0"/>
                        </a:rPr>
                        <a:t>Folinsyre</a:t>
                      </a:r>
                      <a:r>
                        <a:rPr lang="da-DK" sz="1800" dirty="0">
                          <a:effectLst/>
                          <a:latin typeface="Times New Roman" panose="02020603050405020304" pitchFamily="18" charset="0"/>
                          <a:cs typeface="Times New Roman" panose="02020603050405020304" pitchFamily="18" charset="0"/>
                        </a:rPr>
                        <a:t> på 0,4 mg (håndkøb) fra 3 måneder før graviditet og minimum de første 12 uger af graviditeten. </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Udvalgte gravide med epilepsi anbefales højere dagligt tilskud af </a:t>
                      </a:r>
                      <a:r>
                        <a:rPr lang="da-DK" sz="1800" dirty="0" err="1">
                          <a:effectLst/>
                          <a:latin typeface="Times New Roman" panose="02020603050405020304" pitchFamily="18" charset="0"/>
                          <a:cs typeface="Times New Roman" panose="02020603050405020304" pitchFamily="18" charset="0"/>
                        </a:rPr>
                        <a:t>Folinsyre</a:t>
                      </a:r>
                      <a:r>
                        <a:rPr lang="da-DK" sz="1800" dirty="0">
                          <a:effectLst/>
                          <a:latin typeface="Times New Roman" panose="02020603050405020304" pitchFamily="18" charset="0"/>
                          <a:cs typeface="Times New Roman" panose="02020603050405020304" pitchFamily="18" charset="0"/>
                        </a:rPr>
                        <a:t> på 5 mg (receptpligtig) fra 3 måneder før graviditet og hele 1. trimester. Dette gælder for kvinder:</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  i behandling med </a:t>
                      </a:r>
                      <a:r>
                        <a:rPr lang="da-DK" sz="1800" dirty="0" err="1">
                          <a:effectLst/>
                          <a:latin typeface="Times New Roman" panose="02020603050405020304" pitchFamily="18" charset="0"/>
                          <a:cs typeface="Times New Roman" panose="02020603050405020304" pitchFamily="18" charset="0"/>
                        </a:rPr>
                        <a:t>Valproat</a:t>
                      </a:r>
                      <a:r>
                        <a:rPr lang="da-DK" sz="18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  i behandling med enzyminducerende AED (barbiturater, </a:t>
                      </a:r>
                      <a:r>
                        <a:rPr lang="da-DK" sz="1800" dirty="0" err="1">
                          <a:effectLst/>
                          <a:latin typeface="Times New Roman" panose="02020603050405020304" pitchFamily="18" charset="0"/>
                          <a:cs typeface="Times New Roman" panose="02020603050405020304" pitchFamily="18" charset="0"/>
                        </a:rPr>
                        <a:t>fenytoin</a:t>
                      </a:r>
                      <a:r>
                        <a:rPr lang="da-DK" sz="18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    </a:t>
                      </a:r>
                      <a:r>
                        <a:rPr lang="da-DK" sz="1800" dirty="0" err="1">
                          <a:effectLst/>
                          <a:latin typeface="Times New Roman" panose="02020603050405020304" pitchFamily="18" charset="0"/>
                          <a:cs typeface="Times New Roman" panose="02020603050405020304" pitchFamily="18" charset="0"/>
                        </a:rPr>
                        <a:t>carbamazepin</a:t>
                      </a:r>
                      <a:r>
                        <a:rPr lang="da-DK" sz="1800" dirty="0">
                          <a:effectLst/>
                          <a:latin typeface="Times New Roman" panose="02020603050405020304" pitchFamily="18" charset="0"/>
                          <a:cs typeface="Times New Roman" panose="02020603050405020304" pitchFamily="18" charset="0"/>
                        </a:rPr>
                        <a:t>, </a:t>
                      </a:r>
                      <a:r>
                        <a:rPr lang="da-DK" sz="1800" dirty="0" err="1">
                          <a:effectLst/>
                          <a:latin typeface="Times New Roman" panose="02020603050405020304" pitchFamily="18" charset="0"/>
                          <a:cs typeface="Times New Roman" panose="02020603050405020304" pitchFamily="18" charset="0"/>
                        </a:rPr>
                        <a:t>oxcarbazepin</a:t>
                      </a:r>
                      <a:r>
                        <a:rPr lang="da-DK" sz="1800" dirty="0">
                          <a:effectLst/>
                          <a:latin typeface="Times New Roman" panose="02020603050405020304" pitchFamily="18" charset="0"/>
                          <a:cs typeface="Times New Roman" panose="02020603050405020304" pitchFamily="18" charset="0"/>
                        </a:rPr>
                        <a:t>, </a:t>
                      </a:r>
                      <a:r>
                        <a:rPr lang="da-DK" sz="1800" dirty="0" err="1">
                          <a:effectLst/>
                          <a:latin typeface="Times New Roman" panose="02020603050405020304" pitchFamily="18" charset="0"/>
                          <a:cs typeface="Times New Roman" panose="02020603050405020304" pitchFamily="18" charset="0"/>
                        </a:rPr>
                        <a:t>perampanel</a:t>
                      </a:r>
                      <a:r>
                        <a:rPr lang="da-DK" sz="1800" dirty="0">
                          <a:effectLst/>
                          <a:latin typeface="Times New Roman" panose="02020603050405020304" pitchFamily="18" charset="0"/>
                          <a:cs typeface="Times New Roman" panose="02020603050405020304" pitchFamily="18" charset="0"/>
                        </a:rPr>
                        <a:t> og </a:t>
                      </a:r>
                      <a:r>
                        <a:rPr lang="da-DK" sz="1800" dirty="0" err="1">
                          <a:effectLst/>
                          <a:latin typeface="Times New Roman" panose="02020603050405020304" pitchFamily="18" charset="0"/>
                          <a:cs typeface="Times New Roman" panose="02020603050405020304" pitchFamily="18" charset="0"/>
                        </a:rPr>
                        <a:t>topiramat</a:t>
                      </a:r>
                      <a:r>
                        <a:rPr lang="da-DK" sz="18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  der tidligere har født et barn med neuralrørsdefekt</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  der tidligere har været gravide med et foster med neuralrørsdefekt  </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  der selv, eller partner har neuralrørsdefekt</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6" marR="62646" marT="62646" marB="62646"/>
                </a:tc>
                <a:tc>
                  <a:txBody>
                    <a:bodyPr/>
                    <a:lstStyle/>
                    <a:p>
                      <a:pPr algn="ctr">
                        <a:lnSpc>
                          <a:spcPct val="107000"/>
                        </a:lnSpc>
                        <a:spcAft>
                          <a:spcPts val="800"/>
                        </a:spcAft>
                      </a:pPr>
                      <a:r>
                        <a:rPr lang="da-DK" sz="1800">
                          <a:effectLst/>
                          <a:latin typeface="Times New Roman" panose="02020603050405020304" pitchFamily="18" charset="0"/>
                          <a:cs typeface="Times New Roman" panose="02020603050405020304" pitchFamily="18" charset="0"/>
                        </a:rPr>
                        <a:t>         C</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2646" marR="62646" marT="62646" marB="62646" anchor="ctr">
                    <a:solidFill>
                      <a:schemeClr val="bg1">
                        <a:lumMod val="85000"/>
                      </a:schemeClr>
                    </a:solidFill>
                  </a:tcPr>
                </a:tc>
                <a:extLst>
                  <a:ext uri="{0D108BD9-81ED-4DB2-BD59-A6C34878D82A}">
                    <a16:rowId xmlns:a16="http://schemas.microsoft.com/office/drawing/2014/main" xmlns="" val="3945027106"/>
                  </a:ext>
                </a:extLst>
              </a:tr>
              <a:tr h="868915">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Oralt tilskud på K-vitamin på 10-20 mg dagligt kan overvejes de sidste 30 dage før forventet fødsel til kvinder i behandling med enzyminducerende AED (barbiturater, </a:t>
                      </a:r>
                      <a:r>
                        <a:rPr lang="da-DK" sz="1800" dirty="0" err="1">
                          <a:effectLst/>
                          <a:latin typeface="Times New Roman" panose="02020603050405020304" pitchFamily="18" charset="0"/>
                          <a:cs typeface="Times New Roman" panose="02020603050405020304" pitchFamily="18" charset="0"/>
                        </a:rPr>
                        <a:t>fenytoin</a:t>
                      </a:r>
                      <a:r>
                        <a:rPr lang="da-DK" sz="1800" dirty="0">
                          <a:effectLst/>
                          <a:latin typeface="Times New Roman" panose="02020603050405020304" pitchFamily="18" charset="0"/>
                          <a:cs typeface="Times New Roman" panose="02020603050405020304" pitchFamily="18" charset="0"/>
                        </a:rPr>
                        <a:t>, </a:t>
                      </a:r>
                      <a:r>
                        <a:rPr lang="da-DK" sz="1800" dirty="0" err="1">
                          <a:effectLst/>
                          <a:latin typeface="Times New Roman" panose="02020603050405020304" pitchFamily="18" charset="0"/>
                          <a:cs typeface="Times New Roman" panose="02020603050405020304" pitchFamily="18" charset="0"/>
                        </a:rPr>
                        <a:t>carbamazepin</a:t>
                      </a:r>
                      <a:r>
                        <a:rPr lang="da-DK" sz="1800" dirty="0">
                          <a:effectLst/>
                          <a:latin typeface="Times New Roman" panose="02020603050405020304" pitchFamily="18" charset="0"/>
                          <a:cs typeface="Times New Roman" panose="02020603050405020304" pitchFamily="18" charset="0"/>
                        </a:rPr>
                        <a:t>, </a:t>
                      </a:r>
                      <a:r>
                        <a:rPr lang="da-DK" sz="1800" dirty="0" err="1">
                          <a:effectLst/>
                          <a:latin typeface="Times New Roman" panose="02020603050405020304" pitchFamily="18" charset="0"/>
                          <a:cs typeface="Times New Roman" panose="02020603050405020304" pitchFamily="18" charset="0"/>
                        </a:rPr>
                        <a:t>oxcarbazepin</a:t>
                      </a:r>
                      <a:r>
                        <a:rPr lang="da-DK" sz="1800" dirty="0">
                          <a:effectLst/>
                          <a:latin typeface="Times New Roman" panose="02020603050405020304" pitchFamily="18" charset="0"/>
                          <a:cs typeface="Times New Roman" panose="02020603050405020304" pitchFamily="18" charset="0"/>
                        </a:rPr>
                        <a:t>, </a:t>
                      </a:r>
                      <a:r>
                        <a:rPr lang="da-DK" sz="1800" dirty="0" err="1">
                          <a:effectLst/>
                          <a:latin typeface="Times New Roman" panose="02020603050405020304" pitchFamily="18" charset="0"/>
                          <a:cs typeface="Times New Roman" panose="02020603050405020304" pitchFamily="18" charset="0"/>
                        </a:rPr>
                        <a:t>perampanel</a:t>
                      </a:r>
                      <a:r>
                        <a:rPr lang="da-DK" sz="1800" dirty="0">
                          <a:effectLst/>
                          <a:latin typeface="Times New Roman" panose="02020603050405020304" pitchFamily="18" charset="0"/>
                          <a:cs typeface="Times New Roman" panose="02020603050405020304" pitchFamily="18" charset="0"/>
                        </a:rPr>
                        <a:t> og </a:t>
                      </a:r>
                      <a:r>
                        <a:rPr lang="da-DK" sz="1800" dirty="0" err="1">
                          <a:effectLst/>
                          <a:latin typeface="Times New Roman" panose="02020603050405020304" pitchFamily="18" charset="0"/>
                          <a:cs typeface="Times New Roman" panose="02020603050405020304" pitchFamily="18" charset="0"/>
                        </a:rPr>
                        <a:t>topiramat</a:t>
                      </a:r>
                      <a:r>
                        <a:rPr lang="da-DK" sz="1800" dirty="0">
                          <a:effectLst/>
                          <a:latin typeface="Times New Roman" panose="02020603050405020304" pitchFamily="18" charset="0"/>
                          <a:cs typeface="Times New Roman" panose="02020603050405020304" pitchFamily="18" charset="0"/>
                        </a:rPr>
                        <a:t>) </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6" marR="62646" marT="62646" marB="62646"/>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C-D</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6" marR="62646" marT="62646" marB="62646" anchor="ctr">
                    <a:solidFill>
                      <a:schemeClr val="bg1">
                        <a:lumMod val="85000"/>
                      </a:schemeClr>
                    </a:solidFill>
                  </a:tcPr>
                </a:tc>
                <a:extLst>
                  <a:ext uri="{0D108BD9-81ED-4DB2-BD59-A6C34878D82A}">
                    <a16:rowId xmlns:a16="http://schemas.microsoft.com/office/drawing/2014/main" xmlns="" val="2794576430"/>
                  </a:ext>
                </a:extLst>
              </a:tr>
            </a:tbl>
          </a:graphicData>
        </a:graphic>
      </p:graphicFrame>
    </p:spTree>
    <p:extLst>
      <p:ext uri="{BB962C8B-B14F-4D97-AF65-F5344CB8AC3E}">
        <p14:creationId xmlns:p14="http://schemas.microsoft.com/office/powerpoint/2010/main" val="23311077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xmlns="" id="{9067563E-F221-4993-BA97-02DC66808448}"/>
              </a:ext>
            </a:extLst>
          </p:cNvPr>
          <p:cNvSpPr/>
          <p:nvPr/>
        </p:nvSpPr>
        <p:spPr>
          <a:xfrm>
            <a:off x="731520" y="337625"/>
            <a:ext cx="11113477" cy="57818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aphicFrame>
        <p:nvGraphicFramePr>
          <p:cNvPr id="3" name="Tabel 2">
            <a:extLst>
              <a:ext uri="{FF2B5EF4-FFF2-40B4-BE49-F238E27FC236}">
                <a16:creationId xmlns:a16="http://schemas.microsoft.com/office/drawing/2014/main" xmlns="" id="{F5550CAC-114C-4884-97FB-1E9E6CDB3631}"/>
              </a:ext>
            </a:extLst>
          </p:cNvPr>
          <p:cNvGraphicFramePr>
            <a:graphicFrameLocks noGrp="1"/>
          </p:cNvGraphicFramePr>
          <p:nvPr>
            <p:extLst>
              <p:ext uri="{D42A27DB-BD31-4B8C-83A1-F6EECF244321}">
                <p14:modId xmlns:p14="http://schemas.microsoft.com/office/powerpoint/2010/main" val="92153706"/>
              </p:ext>
            </p:extLst>
          </p:nvPr>
        </p:nvGraphicFramePr>
        <p:xfrm>
          <a:off x="900332" y="520505"/>
          <a:ext cx="10560147" cy="5645632"/>
        </p:xfrm>
        <a:graphic>
          <a:graphicData uri="http://schemas.openxmlformats.org/drawingml/2006/table">
            <a:tbl>
              <a:tblPr bandRow="1">
                <a:tableStyleId>{5940675A-B579-460E-94D1-54222C63F5DA}</a:tableStyleId>
              </a:tblPr>
              <a:tblGrid>
                <a:gridCol w="9879609">
                  <a:extLst>
                    <a:ext uri="{9D8B030D-6E8A-4147-A177-3AD203B41FA5}">
                      <a16:colId xmlns:a16="http://schemas.microsoft.com/office/drawing/2014/main" xmlns="" val="866454622"/>
                    </a:ext>
                  </a:extLst>
                </a:gridCol>
                <a:gridCol w="680538">
                  <a:extLst>
                    <a:ext uri="{9D8B030D-6E8A-4147-A177-3AD203B41FA5}">
                      <a16:colId xmlns:a16="http://schemas.microsoft.com/office/drawing/2014/main" xmlns="" val="2074139256"/>
                    </a:ext>
                  </a:extLst>
                </a:gridCol>
              </a:tblGrid>
              <a:tr h="755741">
                <a:tc>
                  <a:txBody>
                    <a:bodyPr/>
                    <a:lstStyle/>
                    <a:p>
                      <a:pPr>
                        <a:lnSpc>
                          <a:spcPct val="107000"/>
                        </a:lnSpc>
                        <a:spcAft>
                          <a:spcPts val="800"/>
                        </a:spcAft>
                      </a:pPr>
                      <a:r>
                        <a:rPr lang="da-DK" sz="1800" b="1" dirty="0">
                          <a:effectLst/>
                          <a:latin typeface="Times New Roman" panose="02020603050405020304" pitchFamily="18" charset="0"/>
                          <a:cs typeface="Times New Roman" panose="02020603050405020304" pitchFamily="18" charset="0"/>
                        </a:rPr>
                        <a:t>Fødslen</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Epilepsi er ikke i sig selv en indikation for igangsættelse eller kejsersnit.</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solidFill>
                      <a:schemeClr val="bg1">
                        <a:lumMod val="85000"/>
                      </a:schemeClr>
                    </a:solidFill>
                  </a:tcPr>
                </a:tc>
                <a:extLst>
                  <a:ext uri="{0D108BD9-81ED-4DB2-BD59-A6C34878D82A}">
                    <a16:rowId xmlns:a16="http://schemas.microsoft.com/office/drawing/2014/main" xmlns="" val="4190377837"/>
                  </a:ext>
                </a:extLst>
              </a:tr>
              <a:tr h="861472">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Kvinder med epilepsi bør føde på et fødested med obstetrisk ekspertise (læge + jordemoder) i døgnberedskab. Endvidere kompetent personale til håndtering af barnet (pædiater/mediciner/anæstesiolog).</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 </a:t>
                      </a:r>
                    </a:p>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C</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solidFill>
                      <a:schemeClr val="bg1">
                        <a:lumMod val="85000"/>
                      </a:schemeClr>
                    </a:solidFill>
                  </a:tcPr>
                </a:tc>
                <a:extLst>
                  <a:ext uri="{0D108BD9-81ED-4DB2-BD59-A6C34878D82A}">
                    <a16:rowId xmlns:a16="http://schemas.microsoft.com/office/drawing/2014/main" xmlns="" val="2239357170"/>
                  </a:ext>
                </a:extLst>
              </a:tr>
              <a:tr h="382594">
                <a:tc>
                  <a:txBody>
                    <a:bodyPr/>
                    <a:lstStyle/>
                    <a:p>
                      <a:pPr>
                        <a:lnSpc>
                          <a:spcPct val="107000"/>
                        </a:lnSpc>
                        <a:spcAft>
                          <a:spcPts val="800"/>
                        </a:spcAft>
                      </a:pPr>
                      <a:r>
                        <a:rPr lang="da-DK" sz="1800">
                          <a:effectLst/>
                          <a:latin typeface="Times New Roman" panose="02020603050405020304" pitchFamily="18" charset="0"/>
                          <a:cs typeface="Times New Roman" panose="02020603050405020304" pitchFamily="18" charset="0"/>
                        </a:rPr>
                        <a:t>Det anbefales, at den fødende får anlagt i.v. adgang.</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solidFill>
                      <a:schemeClr val="bg1">
                        <a:lumMod val="85000"/>
                      </a:schemeClr>
                    </a:solidFill>
                  </a:tcPr>
                </a:tc>
                <a:extLst>
                  <a:ext uri="{0D108BD9-81ED-4DB2-BD59-A6C34878D82A}">
                    <a16:rowId xmlns:a16="http://schemas.microsoft.com/office/drawing/2014/main" xmlns="" val="2020456370"/>
                  </a:ext>
                </a:extLst>
              </a:tr>
              <a:tr h="620934">
                <a:tc>
                  <a:txBody>
                    <a:bodyPr/>
                    <a:lstStyle/>
                    <a:p>
                      <a:pPr>
                        <a:lnSpc>
                          <a:spcPct val="107000"/>
                        </a:lnSpc>
                        <a:spcAft>
                          <a:spcPts val="800"/>
                        </a:spcAft>
                      </a:pPr>
                      <a:r>
                        <a:rPr lang="da-DK" sz="1800">
                          <a:effectLst/>
                          <a:latin typeface="Times New Roman" panose="02020603050405020304" pitchFamily="18" charset="0"/>
                          <a:cs typeface="Times New Roman" panose="02020603050405020304" pitchFamily="18" charset="0"/>
                        </a:rPr>
                        <a:t>Smertebehandling bør prioriteres højt og tidligt – gerne i latensfasen for at begrænse risiko for provokeret epileptisk anfald</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D</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solidFill>
                      <a:schemeClr val="bg1">
                        <a:lumMod val="85000"/>
                      </a:schemeClr>
                    </a:solidFill>
                  </a:tcPr>
                </a:tc>
                <a:extLst>
                  <a:ext uri="{0D108BD9-81ED-4DB2-BD59-A6C34878D82A}">
                    <a16:rowId xmlns:a16="http://schemas.microsoft.com/office/drawing/2014/main" xmlns="" val="4218378002"/>
                  </a:ext>
                </a:extLst>
              </a:tr>
              <a:tr h="929389">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Epileptisk anfald intrapartalt behandles med benzodiazepin: </a:t>
                      </a:r>
                      <a:r>
                        <a:rPr lang="da-DK" sz="1800" dirty="0" err="1">
                          <a:effectLst/>
                          <a:latin typeface="Times New Roman" panose="02020603050405020304" pitchFamily="18" charset="0"/>
                          <a:cs typeface="Times New Roman" panose="02020603050405020304" pitchFamily="18" charset="0"/>
                        </a:rPr>
                        <a:t>Diazepam</a:t>
                      </a:r>
                      <a:r>
                        <a:rPr lang="da-DK" sz="1800" dirty="0">
                          <a:effectLst/>
                          <a:latin typeface="Times New Roman" panose="02020603050405020304" pitchFamily="18" charset="0"/>
                          <a:cs typeface="Times New Roman" panose="02020603050405020304" pitchFamily="18" charset="0"/>
                        </a:rPr>
                        <a:t> iv 5-10 mg langsomt og kan gentages efter 15 min. Ved manglende iv-adgang anvendes </a:t>
                      </a:r>
                      <a:r>
                        <a:rPr lang="da-DK" sz="1800" dirty="0" err="1">
                          <a:effectLst/>
                          <a:latin typeface="Times New Roman" panose="02020603050405020304" pitchFamily="18" charset="0"/>
                          <a:cs typeface="Times New Roman" panose="02020603050405020304" pitchFamily="18" charset="0"/>
                        </a:rPr>
                        <a:t>Diazepam</a:t>
                      </a:r>
                      <a:r>
                        <a:rPr lang="da-DK" sz="1800" dirty="0">
                          <a:effectLst/>
                          <a:latin typeface="Times New Roman" panose="02020603050405020304" pitchFamily="18" charset="0"/>
                          <a:cs typeface="Times New Roman" panose="02020603050405020304" pitchFamily="18" charset="0"/>
                        </a:rPr>
                        <a:t> 10-20 mg </a:t>
                      </a:r>
                      <a:r>
                        <a:rPr lang="da-DK" sz="1800" dirty="0" err="1">
                          <a:effectLst/>
                          <a:latin typeface="Times New Roman" panose="02020603050405020304" pitchFamily="18" charset="0"/>
                          <a:cs typeface="Times New Roman" panose="02020603050405020304" pitchFamily="18" charset="0"/>
                        </a:rPr>
                        <a:t>rektalt</a:t>
                      </a:r>
                      <a:r>
                        <a:rPr lang="da-DK" sz="1800" dirty="0">
                          <a:effectLst/>
                          <a:latin typeface="Times New Roman" panose="02020603050405020304" pitchFamily="18" charset="0"/>
                          <a:cs typeface="Times New Roman" panose="02020603050405020304" pitchFamily="18" charset="0"/>
                        </a:rPr>
                        <a:t>.  </a:t>
                      </a:r>
                    </a:p>
                  </a:txBody>
                  <a:tcPr marL="58771" marR="58771" marT="58771" marB="58771" anchor="ctr"/>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C</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solidFill>
                      <a:schemeClr val="bg1">
                        <a:lumMod val="85000"/>
                      </a:schemeClr>
                    </a:solidFill>
                  </a:tcPr>
                </a:tc>
                <a:extLst>
                  <a:ext uri="{0D108BD9-81ED-4DB2-BD59-A6C34878D82A}">
                    <a16:rowId xmlns:a16="http://schemas.microsoft.com/office/drawing/2014/main" xmlns="" val="3133251192"/>
                  </a:ext>
                </a:extLst>
              </a:tr>
              <a:tr h="492369">
                <a:tc>
                  <a:txBody>
                    <a:bodyPr/>
                    <a:lstStyle/>
                    <a:p>
                      <a:pPr>
                        <a:lnSpc>
                          <a:spcPct val="107000"/>
                        </a:lnSpc>
                        <a:spcAft>
                          <a:spcPts val="800"/>
                        </a:spcAft>
                      </a:pPr>
                      <a:r>
                        <a:rPr lang="da-DK" sz="1800">
                          <a:effectLst/>
                          <a:latin typeface="Times New Roman" panose="02020603050405020304" pitchFamily="18" charset="0"/>
                          <a:cs typeface="Times New Roman" panose="02020603050405020304" pitchFamily="18" charset="0"/>
                        </a:rPr>
                        <a:t>Kontinuerlig CTG er anbefalet efter et anfald og resten af fødslen.</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solidFill>
                      <a:schemeClr val="bg1">
                        <a:lumMod val="85000"/>
                      </a:schemeClr>
                    </a:solidFill>
                  </a:tcPr>
                </a:tc>
                <a:extLst>
                  <a:ext uri="{0D108BD9-81ED-4DB2-BD59-A6C34878D82A}">
                    <a16:rowId xmlns:a16="http://schemas.microsoft.com/office/drawing/2014/main" xmlns="" val="3457444354"/>
                  </a:ext>
                </a:extLst>
              </a:tr>
              <a:tr h="497740">
                <a:tc>
                  <a:txBody>
                    <a:bodyPr/>
                    <a:lstStyle/>
                    <a:p>
                      <a:pPr>
                        <a:lnSpc>
                          <a:spcPct val="107000"/>
                        </a:lnSpc>
                        <a:spcAft>
                          <a:spcPts val="800"/>
                        </a:spcAft>
                      </a:pPr>
                      <a:r>
                        <a:rPr lang="da-DK" sz="1800">
                          <a:effectLst/>
                          <a:latin typeface="Times New Roman" panose="02020603050405020304" pitchFamily="18" charset="0"/>
                          <a:cs typeface="Times New Roman" panose="02020603050405020304" pitchFamily="18" charset="0"/>
                        </a:rPr>
                        <a:t>Ved forlængede kontraktioner under epileptisk anfald skal tocolyse overvejes</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D</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solidFill>
                      <a:schemeClr val="bg1">
                        <a:lumMod val="85000"/>
                      </a:schemeClr>
                    </a:solidFill>
                  </a:tcPr>
                </a:tc>
                <a:extLst>
                  <a:ext uri="{0D108BD9-81ED-4DB2-BD59-A6C34878D82A}">
                    <a16:rowId xmlns:a16="http://schemas.microsoft.com/office/drawing/2014/main" xmlns="" val="834189971"/>
                  </a:ext>
                </a:extLst>
              </a:tr>
              <a:tr h="755741">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Børn af mødre, der i de sidste 2 uger op til fødslen og/eller under fødslen har fået benzodiazepin og/eller barbiturat skal indlægges til observation for abstinenser. </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 </a:t>
                      </a:r>
                    </a:p>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B</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771" marR="58771" marT="58771" marB="58771" anchor="ctr">
                    <a:solidFill>
                      <a:schemeClr val="bg1">
                        <a:lumMod val="85000"/>
                      </a:schemeClr>
                    </a:solidFill>
                  </a:tcPr>
                </a:tc>
                <a:extLst>
                  <a:ext uri="{0D108BD9-81ED-4DB2-BD59-A6C34878D82A}">
                    <a16:rowId xmlns:a16="http://schemas.microsoft.com/office/drawing/2014/main" xmlns="" val="3073717805"/>
                  </a:ext>
                </a:extLst>
              </a:tr>
            </a:tbl>
          </a:graphicData>
        </a:graphic>
      </p:graphicFrame>
    </p:spTree>
    <p:extLst>
      <p:ext uri="{BB962C8B-B14F-4D97-AF65-F5344CB8AC3E}">
        <p14:creationId xmlns:p14="http://schemas.microsoft.com/office/powerpoint/2010/main" val="7213588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xmlns="" id="{805ED0D3-75C9-4359-A735-56DB05159E20}"/>
              </a:ext>
            </a:extLst>
          </p:cNvPr>
          <p:cNvSpPr/>
          <p:nvPr/>
        </p:nvSpPr>
        <p:spPr>
          <a:xfrm>
            <a:off x="412652" y="436097"/>
            <a:ext cx="11366695" cy="5613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aphicFrame>
        <p:nvGraphicFramePr>
          <p:cNvPr id="3" name="Tabel 2">
            <a:extLst>
              <a:ext uri="{FF2B5EF4-FFF2-40B4-BE49-F238E27FC236}">
                <a16:creationId xmlns:a16="http://schemas.microsoft.com/office/drawing/2014/main" xmlns="" id="{9DE20613-67E7-4D69-810C-9C01F4CB04C5}"/>
              </a:ext>
            </a:extLst>
          </p:cNvPr>
          <p:cNvGraphicFramePr>
            <a:graphicFrameLocks noGrp="1"/>
          </p:cNvGraphicFramePr>
          <p:nvPr>
            <p:extLst>
              <p:ext uri="{D42A27DB-BD31-4B8C-83A1-F6EECF244321}">
                <p14:modId xmlns:p14="http://schemas.microsoft.com/office/powerpoint/2010/main" val="3326828556"/>
              </p:ext>
            </p:extLst>
          </p:nvPr>
        </p:nvGraphicFramePr>
        <p:xfrm>
          <a:off x="876885" y="808893"/>
          <a:ext cx="10438228" cy="4403189"/>
        </p:xfrm>
        <a:graphic>
          <a:graphicData uri="http://schemas.openxmlformats.org/drawingml/2006/table">
            <a:tbl>
              <a:tblPr bandRow="1">
                <a:tableStyleId>{5940675A-B579-460E-94D1-54222C63F5DA}</a:tableStyleId>
              </a:tblPr>
              <a:tblGrid>
                <a:gridCol w="9765546">
                  <a:extLst>
                    <a:ext uri="{9D8B030D-6E8A-4147-A177-3AD203B41FA5}">
                      <a16:colId xmlns:a16="http://schemas.microsoft.com/office/drawing/2014/main" xmlns="" val="1690084683"/>
                    </a:ext>
                  </a:extLst>
                </a:gridCol>
                <a:gridCol w="672682">
                  <a:extLst>
                    <a:ext uri="{9D8B030D-6E8A-4147-A177-3AD203B41FA5}">
                      <a16:colId xmlns:a16="http://schemas.microsoft.com/office/drawing/2014/main" xmlns="" val="2712911138"/>
                    </a:ext>
                  </a:extLst>
                </a:gridCol>
              </a:tblGrid>
              <a:tr h="1225495">
                <a:tc>
                  <a:txBody>
                    <a:bodyPr/>
                    <a:lstStyle/>
                    <a:p>
                      <a:pPr>
                        <a:lnSpc>
                          <a:spcPct val="107000"/>
                        </a:lnSpc>
                        <a:spcAft>
                          <a:spcPts val="800"/>
                        </a:spcAft>
                      </a:pPr>
                      <a:r>
                        <a:rPr lang="da-DK" sz="1800" b="1" dirty="0" err="1">
                          <a:effectLst/>
                          <a:latin typeface="Times New Roman" panose="02020603050405020304" pitchFamily="18" charset="0"/>
                          <a:cs typeface="Times New Roman" panose="02020603050405020304" pitchFamily="18" charset="0"/>
                        </a:rPr>
                        <a:t>Puerperium</a:t>
                      </a:r>
                      <a:endParaRPr lang="da-DK" sz="1800" b="1"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Kvinder med epilepsi i antiepileptisk behandling bør anbefales amning.</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nchor="ctr"/>
                </a:tc>
                <a:tc>
                  <a:txBody>
                    <a:bodyPr/>
                    <a:lstStyle/>
                    <a:p>
                      <a:pPr algn="ctr">
                        <a:lnSpc>
                          <a:spcPct val="107000"/>
                        </a:lnSpc>
                        <a:spcAft>
                          <a:spcPts val="800"/>
                        </a:spcAft>
                      </a:pPr>
                      <a:r>
                        <a:rPr lang="da-DK" sz="1800">
                          <a:effectLst/>
                          <a:latin typeface="Times New Roman" panose="02020603050405020304" pitchFamily="18" charset="0"/>
                          <a:cs typeface="Times New Roman" panose="02020603050405020304" pitchFamily="18" charset="0"/>
                        </a:rPr>
                        <a:t>B</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nchor="ctr">
                    <a:solidFill>
                      <a:schemeClr val="bg1">
                        <a:lumMod val="85000"/>
                      </a:schemeClr>
                    </a:solidFill>
                  </a:tcPr>
                </a:tc>
                <a:extLst>
                  <a:ext uri="{0D108BD9-81ED-4DB2-BD59-A6C34878D82A}">
                    <a16:rowId xmlns:a16="http://schemas.microsoft.com/office/drawing/2014/main" xmlns="" val="1921731293"/>
                  </a:ext>
                </a:extLst>
              </a:tr>
              <a:tr h="1215005">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Ved mistanke om bivirkninger hos ammede børn af mødre i AED-behandling, anbefales amningen afbrudt. OBS. abstinenssymptomer hos barnet.</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nchor="ctr"/>
                </a:tc>
                <a:tc>
                  <a:txBody>
                    <a:bodyPr/>
                    <a:lstStyle/>
                    <a:p>
                      <a:pPr algn="ctr">
                        <a:lnSpc>
                          <a:spcPct val="107000"/>
                        </a:lnSpc>
                        <a:spcAft>
                          <a:spcPts val="800"/>
                        </a:spcAft>
                      </a:pPr>
                      <a:r>
                        <a:rPr lang="da-DK" sz="1800">
                          <a:effectLst/>
                          <a:latin typeface="Times New Roman" panose="02020603050405020304" pitchFamily="18" charset="0"/>
                          <a:cs typeface="Times New Roman" panose="02020603050405020304" pitchFamily="18" charset="0"/>
                        </a:rPr>
                        <a:t>C</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nchor="ctr">
                    <a:solidFill>
                      <a:schemeClr val="bg1">
                        <a:lumMod val="85000"/>
                      </a:schemeClr>
                    </a:solidFill>
                  </a:tcPr>
                </a:tc>
                <a:extLst>
                  <a:ext uri="{0D108BD9-81ED-4DB2-BD59-A6C34878D82A}">
                    <a16:rowId xmlns:a16="http://schemas.microsoft.com/office/drawing/2014/main" xmlns="" val="4239444406"/>
                  </a:ext>
                </a:extLst>
              </a:tr>
              <a:tr h="1215005">
                <a:tc>
                  <a:txBody>
                    <a:bodyPr/>
                    <a:lstStyle/>
                    <a:p>
                      <a:pPr>
                        <a:lnSpc>
                          <a:spcPct val="107000"/>
                        </a:lnSpc>
                        <a:spcAft>
                          <a:spcPts val="800"/>
                        </a:spcAft>
                      </a:pPr>
                      <a:r>
                        <a:rPr lang="da-DK" sz="1800">
                          <a:effectLst/>
                          <a:latin typeface="Times New Roman" panose="02020603050405020304" pitchFamily="18" charset="0"/>
                          <a:cs typeface="Times New Roman" panose="02020603050405020304" pitchFamily="18" charset="0"/>
                        </a:rPr>
                        <a:t>Mødre med epilepsi bør sikres optimal behandling og støtte postpartum for at reducere anfaldsrisikoen (søvn, mad og drikke, stressreduktion, god smertelindring).</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nchor="ctr"/>
                </a:tc>
                <a:tc>
                  <a:txBody>
                    <a:bodyPr/>
                    <a:lstStyle/>
                    <a:p>
                      <a:pPr algn="ctr">
                        <a:lnSpc>
                          <a:spcPct val="107000"/>
                        </a:lnSpc>
                        <a:spcAft>
                          <a:spcPts val="800"/>
                        </a:spcAft>
                      </a:pPr>
                      <a:r>
                        <a:rPr lang="da-DK" sz="1800">
                          <a:effectLst/>
                          <a:latin typeface="Times New Roman" panose="02020603050405020304" pitchFamily="18" charset="0"/>
                          <a:cs typeface="Times New Roman" panose="02020603050405020304" pitchFamily="18" charset="0"/>
                        </a:rPr>
                        <a:t>D</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nchor="ctr">
                    <a:solidFill>
                      <a:schemeClr val="bg1">
                        <a:lumMod val="85000"/>
                      </a:schemeClr>
                    </a:solidFill>
                  </a:tcPr>
                </a:tc>
                <a:extLst>
                  <a:ext uri="{0D108BD9-81ED-4DB2-BD59-A6C34878D82A}">
                    <a16:rowId xmlns:a16="http://schemas.microsoft.com/office/drawing/2014/main" xmlns="" val="2969831688"/>
                  </a:ext>
                </a:extLst>
              </a:tr>
              <a:tr h="747684">
                <a:tc>
                  <a:txBody>
                    <a:bodyPr/>
                    <a:lstStyle/>
                    <a:p>
                      <a:pPr>
                        <a:lnSpc>
                          <a:spcPct val="107000"/>
                        </a:lnSpc>
                        <a:spcAft>
                          <a:spcPts val="800"/>
                        </a:spcAft>
                      </a:pPr>
                      <a:r>
                        <a:rPr lang="da-DK" sz="1800">
                          <a:effectLst/>
                          <a:latin typeface="Times New Roman" panose="02020603050405020304" pitchFamily="18" charset="0"/>
                          <a:cs typeface="Times New Roman" panose="02020603050405020304" pitchFamily="18" charset="0"/>
                        </a:rPr>
                        <a:t>Kvinder med epilepsi bør screenes for tegn på postpartum depression.</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nchor="ctr"/>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D</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nchor="ctr">
                    <a:solidFill>
                      <a:schemeClr val="bg1">
                        <a:lumMod val="85000"/>
                      </a:schemeClr>
                    </a:solidFill>
                  </a:tcPr>
                </a:tc>
                <a:extLst>
                  <a:ext uri="{0D108BD9-81ED-4DB2-BD59-A6C34878D82A}">
                    <a16:rowId xmlns:a16="http://schemas.microsoft.com/office/drawing/2014/main" xmlns="" val="3996616621"/>
                  </a:ext>
                </a:extLst>
              </a:tr>
            </a:tbl>
          </a:graphicData>
        </a:graphic>
      </p:graphicFrame>
    </p:spTree>
    <p:extLst>
      <p:ext uri="{BB962C8B-B14F-4D97-AF65-F5344CB8AC3E}">
        <p14:creationId xmlns:p14="http://schemas.microsoft.com/office/powerpoint/2010/main" val="2667520766"/>
      </p:ext>
    </p:extLst>
  </p:cSld>
  <p:clrMapOvr>
    <a:masterClrMapping/>
  </p:clrMapOvr>
  <mc:AlternateContent xmlns:mc="http://schemas.openxmlformats.org/markup-compatibility/2006">
    <mc:Choice xmlns:p14="http://schemas.microsoft.com/office/powerpoint/2010/main" Requires="p14">
      <p:transition spd="slow" p14:dur="2000" advTm="66896"/>
    </mc:Choice>
    <mc:Fallback>
      <p:transition xmlns:p14="http://schemas.microsoft.com/office/powerpoint/2010/main" spd="slow" advTm="66896"/>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5EEE919A-A7AB-AEE2-0FB8-E624510DC096}"/>
              </a:ext>
            </a:extLst>
          </p:cNvPr>
          <p:cNvSpPr>
            <a:spLocks noGrp="1"/>
          </p:cNvSpPr>
          <p:nvPr>
            <p:ph type="title"/>
          </p:nvPr>
        </p:nvSpPr>
        <p:spPr/>
        <p:txBody>
          <a:bodyPr/>
          <a:lstStyle/>
          <a:p>
            <a:r>
              <a:rPr lang="da-DK" dirty="0" err="1"/>
              <a:t>Lamotrigin</a:t>
            </a:r>
            <a:endParaRPr lang="da-DK" dirty="0"/>
          </a:p>
        </p:txBody>
      </p:sp>
      <p:sp>
        <p:nvSpPr>
          <p:cNvPr id="4" name="Pladsholder til indhold 3">
            <a:extLst>
              <a:ext uri="{FF2B5EF4-FFF2-40B4-BE49-F238E27FC236}">
                <a16:creationId xmlns:a16="http://schemas.microsoft.com/office/drawing/2014/main" xmlns="" id="{685995CB-FD74-0F29-1D99-6F1F772D4F81}"/>
              </a:ext>
            </a:extLst>
          </p:cNvPr>
          <p:cNvSpPr>
            <a:spLocks noGrp="1"/>
          </p:cNvSpPr>
          <p:nvPr>
            <p:ph idx="1"/>
          </p:nvPr>
        </p:nvSpPr>
        <p:spPr/>
        <p:txBody>
          <a:bodyPr>
            <a:normAutofit fontScale="62500" lnSpcReduction="20000"/>
          </a:bodyPr>
          <a:lstStyle/>
          <a:p>
            <a:r>
              <a:rPr lang="da-DK" dirty="0" err="1"/>
              <a:t>Antiepilektikum</a:t>
            </a:r>
            <a:r>
              <a:rPr lang="da-DK" dirty="0"/>
              <a:t> som også bruges til forebyggelse af depressiv episoder ved bipolar lidelser.</a:t>
            </a:r>
          </a:p>
          <a:p>
            <a:endParaRPr lang="da-DK" dirty="0"/>
          </a:p>
          <a:p>
            <a:r>
              <a:rPr lang="da-DK" dirty="0"/>
              <a:t>Der har været lidt diskrepans vedr. dosis af </a:t>
            </a:r>
            <a:r>
              <a:rPr lang="da-DK" dirty="0" err="1"/>
              <a:t>lamotrigen</a:t>
            </a:r>
            <a:r>
              <a:rPr lang="da-DK" dirty="0"/>
              <a:t> behandling under graviditet og amning.</a:t>
            </a:r>
          </a:p>
          <a:p>
            <a:endParaRPr lang="da-DK" dirty="0"/>
          </a:p>
          <a:p>
            <a:r>
              <a:rPr lang="da-DK" dirty="0"/>
              <a:t>Klinisk farmakologisk afdeling anbefaler en dosis på max 325 mg under graviditet og 200 mg under amning. Disse grænser bør respekteres når behandlings mål er depressiv episoder ved bipolar lidelser.</a:t>
            </a:r>
          </a:p>
          <a:p>
            <a:endParaRPr lang="da-DK" dirty="0"/>
          </a:p>
          <a:p>
            <a:r>
              <a:rPr lang="da-DK" dirty="0"/>
              <a:t>Dansk Neurologisk Selskab anbefaler at behandling med </a:t>
            </a:r>
            <a:r>
              <a:rPr lang="da-DK" dirty="0" err="1"/>
              <a:t>lamotrigin</a:t>
            </a:r>
            <a:r>
              <a:rPr lang="da-DK" dirty="0"/>
              <a:t> under graviditet og amning justeres  på baggrund af serum koncentrationsmålinger.</a:t>
            </a:r>
          </a:p>
          <a:p>
            <a:endParaRPr lang="da-DK" dirty="0"/>
          </a:p>
          <a:p>
            <a:r>
              <a:rPr lang="da-DK" dirty="0"/>
              <a:t>Så længe neurologerne følger grundig op i form af serum kontroller kan dosis øges over de 325 mg. Det gælder under graviditet og amning. Skærpet opmærksomhed jo højere dosis der gives, der er beskrevet apnø lign symptomer omkring 800 mg v/ amning. </a:t>
            </a:r>
          </a:p>
          <a:p>
            <a:endParaRPr lang="da-DK" dirty="0"/>
          </a:p>
          <a:p>
            <a:r>
              <a:rPr lang="da-DK" dirty="0"/>
              <a:t>Ved amning og </a:t>
            </a:r>
            <a:r>
              <a:rPr lang="da-DK" dirty="0" err="1"/>
              <a:t>prætermt</a:t>
            </a:r>
            <a:r>
              <a:rPr lang="da-DK" dirty="0"/>
              <a:t> forløst barn bør </a:t>
            </a:r>
            <a:r>
              <a:rPr lang="da-DK" dirty="0" err="1"/>
              <a:t>konf</a:t>
            </a:r>
            <a:r>
              <a:rPr lang="da-DK" dirty="0"/>
              <a:t>. med </a:t>
            </a:r>
            <a:r>
              <a:rPr lang="da-DK" dirty="0" err="1"/>
              <a:t>neonatologer</a:t>
            </a:r>
            <a:r>
              <a:rPr lang="da-DK" dirty="0"/>
              <a:t> og evt. farmakologer (da </a:t>
            </a:r>
            <a:r>
              <a:rPr lang="da-DK" dirty="0" err="1"/>
              <a:t>lamotrigin</a:t>
            </a:r>
            <a:r>
              <a:rPr lang="da-DK" dirty="0"/>
              <a:t> omsættes dårligt af præterme pga. umoden </a:t>
            </a:r>
            <a:r>
              <a:rPr lang="da-DK" dirty="0" err="1"/>
              <a:t>glukuronidering</a:t>
            </a:r>
            <a:r>
              <a:rPr lang="da-DK" dirty="0"/>
              <a:t>). </a:t>
            </a:r>
          </a:p>
        </p:txBody>
      </p:sp>
    </p:spTree>
    <p:extLst>
      <p:ext uri="{BB962C8B-B14F-4D97-AF65-F5344CB8AC3E}">
        <p14:creationId xmlns:p14="http://schemas.microsoft.com/office/powerpoint/2010/main" val="1112339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Til diskussion</a:t>
            </a:r>
          </a:p>
        </p:txBody>
      </p:sp>
      <p:sp>
        <p:nvSpPr>
          <p:cNvPr id="4" name="Pladsholder til indhold 3">
            <a:extLst>
              <a:ext uri="{FF2B5EF4-FFF2-40B4-BE49-F238E27FC236}">
                <a16:creationId xmlns:a16="http://schemas.microsoft.com/office/drawing/2014/main" xmlns="" id="{487F3285-F818-F138-A30B-8483C870C999}"/>
              </a:ext>
            </a:extLst>
          </p:cNvPr>
          <p:cNvSpPr>
            <a:spLocks noGrp="1"/>
          </p:cNvSpPr>
          <p:nvPr>
            <p:ph idx="1"/>
          </p:nvPr>
        </p:nvSpPr>
        <p:spPr>
          <a:xfrm>
            <a:off x="609600" y="1906954"/>
            <a:ext cx="10546080" cy="4243754"/>
          </a:xfrm>
        </p:spPr>
        <p:txBody>
          <a:bodyPr>
            <a:normAutofit/>
          </a:bodyPr>
          <a:lstStyle/>
          <a:p>
            <a:r>
              <a:rPr lang="da-DK" sz="2400" dirty="0"/>
              <a:t>Emner, der udgår, idet der henvises til NBV v. DNS</a:t>
            </a:r>
          </a:p>
          <a:p>
            <a:pPr lvl="1"/>
            <a:r>
              <a:rPr lang="da-DK" sz="2000" dirty="0"/>
              <a:t>Antikonception og genetik</a:t>
            </a:r>
            <a:endParaRPr lang="da-DK" sz="2200" dirty="0"/>
          </a:p>
          <a:p>
            <a:endParaRPr lang="da-DK" sz="2400" dirty="0"/>
          </a:p>
          <a:p>
            <a:r>
              <a:rPr lang="da-DK" sz="2400" dirty="0"/>
              <a:t>Ændring i </a:t>
            </a:r>
            <a:r>
              <a:rPr lang="da-DK" sz="2400" dirty="0" err="1" smtClean="0"/>
              <a:t>svangrekontrollen</a:t>
            </a:r>
            <a:r>
              <a:rPr lang="da-DK" sz="2400" dirty="0" smtClean="0"/>
              <a:t>, </a:t>
            </a:r>
            <a:r>
              <a:rPr lang="da-DK" sz="2400" dirty="0"/>
              <a:t>så tidlig misdannelsesskanning kun tilbydes ved særlig risikoprofil</a:t>
            </a:r>
          </a:p>
          <a:p>
            <a:endParaRPr lang="da-DK" sz="2400" dirty="0"/>
          </a:p>
          <a:p>
            <a:r>
              <a:rPr lang="da-DK" sz="2400" dirty="0"/>
              <a:t>Anbefaling for kontrol i </a:t>
            </a:r>
            <a:r>
              <a:rPr lang="da-DK" sz="2400" dirty="0" err="1"/>
              <a:t>puerperiet</a:t>
            </a:r>
            <a:r>
              <a:rPr lang="da-DK" sz="2400" dirty="0"/>
              <a:t>? </a:t>
            </a:r>
          </a:p>
          <a:p>
            <a:pPr lvl="1"/>
            <a:r>
              <a:rPr lang="da-DK" sz="2400" dirty="0"/>
              <a:t>Amning kan/bør anbefales – også ved behandling med </a:t>
            </a:r>
            <a:r>
              <a:rPr lang="da-DK" sz="2400" dirty="0" err="1"/>
              <a:t>lamotrigin</a:t>
            </a:r>
            <a:r>
              <a:rPr lang="da-DK" sz="2400" dirty="0"/>
              <a:t>?</a:t>
            </a:r>
          </a:p>
          <a:p>
            <a:pPr lvl="1"/>
            <a:r>
              <a:rPr lang="da-DK" sz="2400" dirty="0"/>
              <a:t>Indlæggelse til observation i </a:t>
            </a:r>
            <a:r>
              <a:rPr lang="da-DK" sz="2400" dirty="0" err="1"/>
              <a:t>puerperiet</a:t>
            </a:r>
            <a:endParaRPr lang="da-DK" sz="2400" dirty="0"/>
          </a:p>
          <a:p>
            <a:pPr lvl="1"/>
            <a:endParaRPr lang="da-DK" sz="2200" dirty="0"/>
          </a:p>
        </p:txBody>
      </p:sp>
    </p:spTree>
    <p:extLst>
      <p:ext uri="{BB962C8B-B14F-4D97-AF65-F5344CB8AC3E}">
        <p14:creationId xmlns:p14="http://schemas.microsoft.com/office/powerpoint/2010/main" val="4025251953"/>
      </p:ext>
    </p:extLst>
  </p:cSld>
  <p:clrMapOvr>
    <a:masterClrMapping/>
  </p:clrMapOvr>
  <mc:AlternateContent xmlns:mc="http://schemas.openxmlformats.org/markup-compatibility/2006">
    <mc:Choice xmlns:p14="http://schemas.microsoft.com/office/powerpoint/2010/main" Requires="p14">
      <p:transition spd="slow" p14:dur="2000" advTm="102281"/>
    </mc:Choice>
    <mc:Fallback>
      <p:transition xmlns:p14="http://schemas.microsoft.com/office/powerpoint/2010/main" spd="slow" advTm="102281"/>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a:t>Guidelinen er en revision af guidelinen fra 2009</a:t>
            </a:r>
          </a:p>
        </p:txBody>
      </p:sp>
      <p:sp>
        <p:nvSpPr>
          <p:cNvPr id="3" name="Pladsholder til indhold 2"/>
          <p:cNvSpPr>
            <a:spLocks noGrp="1"/>
          </p:cNvSpPr>
          <p:nvPr>
            <p:ph idx="1"/>
          </p:nvPr>
        </p:nvSpPr>
        <p:spPr>
          <a:xfrm>
            <a:off x="1008185" y="2203938"/>
            <a:ext cx="10147495" cy="3665156"/>
          </a:xfrm>
        </p:spPr>
        <p:txBody>
          <a:bodyPr/>
          <a:lstStyle/>
          <a:p>
            <a:endParaRPr lang="da-DK" dirty="0"/>
          </a:p>
          <a:p>
            <a:pPr>
              <a:buFont typeface="Arial" panose="020B0604020202020204" pitchFamily="34" charset="0"/>
              <a:buChar char="•"/>
            </a:pPr>
            <a:r>
              <a:rPr lang="da-DK" sz="3200" dirty="0"/>
              <a:t>Ændringer i forhold til guidelinen fra 2009</a:t>
            </a:r>
          </a:p>
          <a:p>
            <a:pPr>
              <a:buFont typeface="Arial" panose="020B0604020202020204" pitchFamily="34" charset="0"/>
              <a:buChar char="•"/>
            </a:pPr>
            <a:r>
              <a:rPr lang="da-DK" sz="3200" dirty="0"/>
              <a:t>  </a:t>
            </a:r>
          </a:p>
          <a:p>
            <a:pPr>
              <a:buFont typeface="Arial" panose="020B0604020202020204" pitchFamily="34" charset="0"/>
              <a:buChar char="•"/>
            </a:pPr>
            <a:r>
              <a:rPr lang="da-DK" sz="3200" dirty="0"/>
              <a:t>Diskussion</a:t>
            </a:r>
          </a:p>
          <a:p>
            <a:endParaRPr lang="da-DK" dirty="0"/>
          </a:p>
          <a:p>
            <a:endParaRPr lang="da-DK" dirty="0"/>
          </a:p>
        </p:txBody>
      </p:sp>
    </p:spTree>
    <p:extLst>
      <p:ext uri="{BB962C8B-B14F-4D97-AF65-F5344CB8AC3E}">
        <p14:creationId xmlns:p14="http://schemas.microsoft.com/office/powerpoint/2010/main" val="2996664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Deltagere i guidelinegruppen</a:t>
            </a:r>
          </a:p>
        </p:txBody>
      </p:sp>
      <p:sp>
        <p:nvSpPr>
          <p:cNvPr id="3" name="Pladsholder til indhold 2"/>
          <p:cNvSpPr>
            <a:spLocks noGrp="1"/>
          </p:cNvSpPr>
          <p:nvPr>
            <p:ph idx="1"/>
          </p:nvPr>
        </p:nvSpPr>
        <p:spPr>
          <a:xfrm>
            <a:off x="1225872" y="1845734"/>
            <a:ext cx="10058400" cy="4023360"/>
          </a:xfrm>
        </p:spPr>
        <p:txBody>
          <a:bodyPr>
            <a:normAutofit fontScale="92500" lnSpcReduction="10000"/>
          </a:bodyPr>
          <a:lstStyle/>
          <a:p>
            <a:pPr marL="0" indent="0">
              <a:buNone/>
            </a:pPr>
            <a:r>
              <a:rPr lang="da-DK" b="1" dirty="0"/>
              <a:t>Tovholder</a:t>
            </a:r>
            <a:r>
              <a:rPr lang="da-DK" dirty="0"/>
              <a:t>: Marianne </a:t>
            </a:r>
            <a:r>
              <a:rPr lang="da-DK" dirty="0" smtClean="0"/>
              <a:t>Østergård, </a:t>
            </a:r>
            <a:r>
              <a:rPr lang="da-DK" dirty="0"/>
              <a:t>Overlæge (Viborg)</a:t>
            </a:r>
          </a:p>
          <a:p>
            <a:pPr marL="0" indent="0">
              <a:buNone/>
            </a:pPr>
            <a:r>
              <a:rPr lang="da-DK" b="1" dirty="0"/>
              <a:t>Med-tovholder</a:t>
            </a:r>
            <a:r>
              <a:rPr lang="da-DK" dirty="0"/>
              <a:t>: Kirsten </a:t>
            </a:r>
            <a:r>
              <a:rPr lang="da-DK" dirty="0" smtClean="0"/>
              <a:t>Schiøtt, </a:t>
            </a:r>
            <a:r>
              <a:rPr lang="da-DK" dirty="0"/>
              <a:t>Overlæge (AUH) </a:t>
            </a:r>
          </a:p>
          <a:p>
            <a:pPr marL="0" indent="0">
              <a:buNone/>
            </a:pPr>
            <a:r>
              <a:rPr lang="da-DK" dirty="0"/>
              <a:t>Anne Sabers, Overlæge neurologi (Rigshospitalet) </a:t>
            </a:r>
          </a:p>
          <a:p>
            <a:pPr marL="0" indent="0">
              <a:buNone/>
            </a:pPr>
            <a:r>
              <a:rPr lang="da-DK" dirty="0"/>
              <a:t>Ole </a:t>
            </a:r>
            <a:r>
              <a:rPr lang="da-DK" dirty="0" err="1"/>
              <a:t>Grummedal</a:t>
            </a:r>
            <a:r>
              <a:rPr lang="da-DK" dirty="0"/>
              <a:t>, Læge (Herlev) </a:t>
            </a:r>
          </a:p>
          <a:p>
            <a:pPr marL="0" indent="0">
              <a:buNone/>
            </a:pPr>
            <a:r>
              <a:rPr lang="da-DK" dirty="0"/>
              <a:t>Line </a:t>
            </a:r>
            <a:r>
              <a:rPr lang="da-DK" dirty="0" err="1" smtClean="0"/>
              <a:t>Buchgreitz</a:t>
            </a:r>
            <a:r>
              <a:rPr lang="da-DK" dirty="0" smtClean="0"/>
              <a:t>, </a:t>
            </a:r>
            <a:r>
              <a:rPr lang="da-DK" dirty="0"/>
              <a:t>Overlæge (Rigshospitalet) </a:t>
            </a:r>
          </a:p>
          <a:p>
            <a:pPr marL="0" indent="0">
              <a:buNone/>
            </a:pPr>
            <a:r>
              <a:rPr lang="da-DK" dirty="0"/>
              <a:t>Helle </a:t>
            </a:r>
            <a:r>
              <a:rPr lang="da-DK" dirty="0" smtClean="0"/>
              <a:t>Lapirtis Jensen, </a:t>
            </a:r>
            <a:r>
              <a:rPr lang="da-DK" dirty="0"/>
              <a:t>Læge (Aalborg) </a:t>
            </a:r>
          </a:p>
          <a:p>
            <a:pPr marL="0" indent="0">
              <a:buNone/>
            </a:pPr>
            <a:r>
              <a:rPr lang="da-DK" dirty="0"/>
              <a:t>Ina Marie Dueholm </a:t>
            </a:r>
            <a:r>
              <a:rPr lang="da-DK" dirty="0" smtClean="0"/>
              <a:t>Hjort, </a:t>
            </a:r>
            <a:r>
              <a:rPr lang="da-DK" dirty="0" err="1"/>
              <a:t>PhD</a:t>
            </a:r>
            <a:r>
              <a:rPr lang="da-DK" dirty="0"/>
              <a:t>-stud (AUH) </a:t>
            </a:r>
          </a:p>
          <a:p>
            <a:pPr marL="0" indent="0">
              <a:buNone/>
            </a:pPr>
            <a:r>
              <a:rPr lang="da-DK" dirty="0"/>
              <a:t>Lars Peter </a:t>
            </a:r>
            <a:r>
              <a:rPr lang="da-DK" dirty="0" smtClean="0"/>
              <a:t>Nielsen, </a:t>
            </a:r>
            <a:r>
              <a:rPr lang="da-DK" dirty="0"/>
              <a:t>Overlæge klinisk farmakologi (AUH)</a:t>
            </a:r>
          </a:p>
          <a:p>
            <a:pPr marL="0" indent="0">
              <a:buNone/>
            </a:pPr>
            <a:r>
              <a:rPr lang="da-DK" dirty="0"/>
              <a:t>Laura Tvilling </a:t>
            </a:r>
            <a:r>
              <a:rPr lang="da-DK" dirty="0" smtClean="0"/>
              <a:t>Backs, </a:t>
            </a:r>
            <a:r>
              <a:rPr lang="da-DK" dirty="0"/>
              <a:t>Læge (I-</a:t>
            </a:r>
            <a:r>
              <a:rPr lang="da-DK" dirty="0" err="1"/>
              <a:t>udd</a:t>
            </a:r>
            <a:r>
              <a:rPr lang="da-DK" dirty="0"/>
              <a:t>) (Kolding) </a:t>
            </a:r>
          </a:p>
          <a:p>
            <a:pPr marL="0" indent="0">
              <a:buNone/>
            </a:pPr>
            <a:r>
              <a:rPr lang="da-DK" dirty="0"/>
              <a:t>Malene Tanderup </a:t>
            </a:r>
            <a:r>
              <a:rPr lang="da-DK" dirty="0" smtClean="0"/>
              <a:t>Sørensen, </a:t>
            </a:r>
            <a:r>
              <a:rPr lang="da-DK" dirty="0" err="1"/>
              <a:t>PhD</a:t>
            </a:r>
            <a:r>
              <a:rPr lang="da-DK" dirty="0"/>
              <a:t>-stud (Skive, AU) </a:t>
            </a:r>
          </a:p>
        </p:txBody>
      </p:sp>
      <p:pic>
        <p:nvPicPr>
          <p:cNvPr id="4" name="Billede 3">
            <a:extLst>
              <a:ext uri="{FF2B5EF4-FFF2-40B4-BE49-F238E27FC236}">
                <a16:creationId xmlns:a16="http://schemas.microsoft.com/office/drawing/2014/main" xmlns="" id="{A329242A-2DE1-851E-BD21-97CCB6BABBB5}"/>
              </a:ext>
            </a:extLst>
          </p:cNvPr>
          <p:cNvPicPr>
            <a:picLocks noChangeAspect="1"/>
          </p:cNvPicPr>
          <p:nvPr/>
        </p:nvPicPr>
        <p:blipFill>
          <a:blip r:embed="rId3"/>
          <a:stretch>
            <a:fillRect/>
          </a:stretch>
        </p:blipFill>
        <p:spPr>
          <a:xfrm>
            <a:off x="8663354" y="2623161"/>
            <a:ext cx="2133600" cy="2143125"/>
          </a:xfrm>
          <a:prstGeom prst="rect">
            <a:avLst/>
          </a:prstGeom>
        </p:spPr>
      </p:pic>
    </p:spTree>
    <p:extLst>
      <p:ext uri="{BB962C8B-B14F-4D97-AF65-F5344CB8AC3E}">
        <p14:creationId xmlns:p14="http://schemas.microsoft.com/office/powerpoint/2010/main" val="1495053566"/>
      </p:ext>
    </p:extLst>
  </p:cSld>
  <p:clrMapOvr>
    <a:masterClrMapping/>
  </p:clrMapOvr>
  <mc:AlternateContent xmlns:mc="http://schemas.openxmlformats.org/markup-compatibility/2006">
    <mc:Choice xmlns:p14="http://schemas.microsoft.com/office/powerpoint/2010/main" Requires="p14">
      <p:transition spd="slow" p14:dur="2000" advTm="48422"/>
    </mc:Choice>
    <mc:Fallback>
      <p:transition xmlns:p14="http://schemas.microsoft.com/office/powerpoint/2010/main" spd="slow" advTm="48422"/>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67553"/>
            <a:ext cx="10058400" cy="1450757"/>
          </a:xfrm>
        </p:spPr>
        <p:txBody>
          <a:bodyPr>
            <a:normAutofit/>
          </a:bodyPr>
          <a:lstStyle/>
          <a:p>
            <a:r>
              <a:rPr lang="da-DK" sz="2800" b="1" dirty="0"/>
              <a:t>NATIONAL BEHANDLINGS- OG VISITATIONSVEJLEDNING</a:t>
            </a:r>
            <a:r>
              <a:rPr lang="da-DK" sz="2800" dirty="0"/>
              <a:t> </a:t>
            </a:r>
            <a:r>
              <a:rPr lang="da-DK" sz="2800" b="1" dirty="0"/>
              <a:t>FOR EPILEPSI</a:t>
            </a:r>
            <a:r>
              <a:rPr lang="da-DK" sz="2800" dirty="0"/>
              <a:t/>
            </a:r>
            <a:br>
              <a:rPr lang="da-DK" sz="2800" dirty="0"/>
            </a:br>
            <a:r>
              <a:rPr lang="da-DK" sz="2400" b="1" dirty="0"/>
              <a:t> </a:t>
            </a:r>
            <a:r>
              <a:rPr lang="da-DK" sz="2400" dirty="0"/>
              <a:t/>
            </a:r>
            <a:br>
              <a:rPr lang="da-DK" sz="2400" dirty="0"/>
            </a:br>
            <a:r>
              <a:rPr lang="da-DK" sz="2400" dirty="0"/>
              <a:t>DANSK NEUROLOGISK SELSKAB</a:t>
            </a:r>
          </a:p>
        </p:txBody>
      </p:sp>
      <p:sp>
        <p:nvSpPr>
          <p:cNvPr id="3" name="Pladsholder til indhold 2"/>
          <p:cNvSpPr>
            <a:spLocks noGrp="1"/>
          </p:cNvSpPr>
          <p:nvPr>
            <p:ph idx="1"/>
          </p:nvPr>
        </p:nvSpPr>
        <p:spPr>
          <a:xfrm>
            <a:off x="1097280" y="2131484"/>
            <a:ext cx="10058400" cy="4023360"/>
          </a:xfrm>
        </p:spPr>
        <p:txBody>
          <a:bodyPr>
            <a:normAutofit/>
          </a:bodyPr>
          <a:lstStyle/>
          <a:p>
            <a:r>
              <a:rPr lang="da-DK" sz="2800" dirty="0"/>
              <a:t>Godkendes i Juni 2022 og præsenteres 22.6.22 på Panum </a:t>
            </a:r>
            <a:r>
              <a:rPr lang="da-DK" sz="2800" dirty="0" err="1"/>
              <a:t>Inst</a:t>
            </a:r>
            <a:r>
              <a:rPr lang="da-DK" sz="2800" dirty="0"/>
              <a:t>.</a:t>
            </a:r>
          </a:p>
          <a:p>
            <a:endParaRPr lang="da-DK" sz="2800" dirty="0"/>
          </a:p>
          <a:p>
            <a:endParaRPr lang="da-DK" sz="2800" dirty="0"/>
          </a:p>
          <a:p>
            <a:endParaRPr lang="da-DK" sz="2800" dirty="0"/>
          </a:p>
          <a:p>
            <a:endParaRPr lang="da-DK" sz="2800" dirty="0"/>
          </a:p>
          <a:p>
            <a:endParaRPr lang="da-DK" sz="2800" dirty="0"/>
          </a:p>
          <a:p>
            <a:r>
              <a:rPr lang="da-DK" sz="2800" dirty="0"/>
              <a:t>Kapitel 5.4: Behandling af epilepsi hos kvinder i den fertile alder</a:t>
            </a:r>
          </a:p>
        </p:txBody>
      </p:sp>
      <p:pic>
        <p:nvPicPr>
          <p:cNvPr id="4" name="Billede 3">
            <a:extLst>
              <a:ext uri="{FF2B5EF4-FFF2-40B4-BE49-F238E27FC236}">
                <a16:creationId xmlns:a16="http://schemas.microsoft.com/office/drawing/2014/main" xmlns="" id="{5AC3A89E-803F-EED6-1861-CB56900D68E7}"/>
              </a:ext>
            </a:extLst>
          </p:cNvPr>
          <p:cNvPicPr>
            <a:picLocks noChangeAspect="1"/>
          </p:cNvPicPr>
          <p:nvPr/>
        </p:nvPicPr>
        <p:blipFill>
          <a:blip r:embed="rId3"/>
          <a:stretch>
            <a:fillRect/>
          </a:stretch>
        </p:blipFill>
        <p:spPr>
          <a:xfrm>
            <a:off x="3430952" y="2986931"/>
            <a:ext cx="4360769" cy="1850792"/>
          </a:xfrm>
          <a:prstGeom prst="rect">
            <a:avLst/>
          </a:prstGeom>
        </p:spPr>
      </p:pic>
    </p:spTree>
    <p:extLst>
      <p:ext uri="{BB962C8B-B14F-4D97-AF65-F5344CB8AC3E}">
        <p14:creationId xmlns:p14="http://schemas.microsoft.com/office/powerpoint/2010/main" val="2763046468"/>
      </p:ext>
    </p:extLst>
  </p:cSld>
  <p:clrMapOvr>
    <a:masterClrMapping/>
  </p:clrMapOvr>
  <mc:AlternateContent xmlns:mc="http://schemas.openxmlformats.org/markup-compatibility/2006">
    <mc:Choice xmlns:p14="http://schemas.microsoft.com/office/powerpoint/2010/main" Requires="p14">
      <p:transition spd="slow" p14:dur="2000" advTm="80277"/>
    </mc:Choice>
    <mc:Fallback>
      <p:transition xmlns:p14="http://schemas.microsoft.com/office/powerpoint/2010/main" spd="slow" advTm="80277"/>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303947"/>
            <a:ext cx="10058400" cy="1450757"/>
          </a:xfrm>
        </p:spPr>
        <p:txBody>
          <a:bodyPr>
            <a:normAutofit/>
          </a:bodyPr>
          <a:lstStyle/>
          <a:p>
            <a:r>
              <a:rPr lang="da-DK" sz="2700" dirty="0"/>
              <a:t>Kort resume af kapitel 5.4: Behandling af epilepsi hos kvinder i den fertile alder</a:t>
            </a:r>
            <a:endParaRPr lang="da-DK" dirty="0"/>
          </a:p>
        </p:txBody>
      </p:sp>
      <p:sp>
        <p:nvSpPr>
          <p:cNvPr id="3" name="Pladsholder til indhold 2"/>
          <p:cNvSpPr>
            <a:spLocks noGrp="1"/>
          </p:cNvSpPr>
          <p:nvPr>
            <p:ph idx="1"/>
          </p:nvPr>
        </p:nvSpPr>
        <p:spPr/>
        <p:txBody>
          <a:bodyPr/>
          <a:lstStyle/>
          <a:p>
            <a:r>
              <a:rPr lang="da-DK" sz="2400" b="1" dirty="0"/>
              <a:t>Alle AED er potentielt teratogene </a:t>
            </a:r>
          </a:p>
          <a:p>
            <a:r>
              <a:rPr lang="da-DK" sz="2400" dirty="0"/>
              <a:t>Teratogeniciteten omhandler ikke blot strukturelle malformationer (dvs. læbe-/ganespalte, hjerteanomalier, urinvejs- og neuralrørsdefekter m.m.) men også udviklingshæmning og </a:t>
            </a:r>
            <a:r>
              <a:rPr lang="da-DK" sz="2400" dirty="0" smtClean="0"/>
              <a:t>gennemgribende </a:t>
            </a:r>
            <a:r>
              <a:rPr lang="da-DK" sz="2400" dirty="0"/>
              <a:t>udviklingsforstyrrelser</a:t>
            </a:r>
          </a:p>
          <a:p>
            <a:endParaRPr lang="da-DK" sz="2400" dirty="0"/>
          </a:p>
          <a:p>
            <a:r>
              <a:rPr lang="da-DK" sz="2400" b="1" dirty="0"/>
              <a:t>Medicinsk behandling af epilepsi under graviditet kan være kompliceret, da behandlingen på den ene side stiler mod at bevare anfaldskontrol og på den anden side søger at minimere dosis af medicin for at reducere risikoen for teratogenicitet</a:t>
            </a:r>
          </a:p>
        </p:txBody>
      </p:sp>
    </p:spTree>
    <p:extLst>
      <p:ext uri="{BB962C8B-B14F-4D97-AF65-F5344CB8AC3E}">
        <p14:creationId xmlns:p14="http://schemas.microsoft.com/office/powerpoint/2010/main" val="4146824440"/>
      </p:ext>
    </p:extLst>
  </p:cSld>
  <p:clrMapOvr>
    <a:masterClrMapping/>
  </p:clrMapOvr>
  <mc:AlternateContent xmlns:mc="http://schemas.openxmlformats.org/markup-compatibility/2006">
    <mc:Choice xmlns:p14="http://schemas.microsoft.com/office/powerpoint/2010/main" Requires="p14">
      <p:transition spd="slow" p14:dur="2000" advTm="59210"/>
    </mc:Choice>
    <mc:Fallback>
      <p:transition xmlns:p14="http://schemas.microsoft.com/office/powerpoint/2010/main" spd="slow" advTm="59210"/>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1097280" y="1845734"/>
            <a:ext cx="11094720" cy="4023360"/>
          </a:xfrm>
        </p:spPr>
        <p:txBody>
          <a:bodyPr>
            <a:normAutofit/>
          </a:bodyPr>
          <a:lstStyle/>
          <a:p>
            <a:pPr>
              <a:buFont typeface="Arial" panose="020B0604020202020204" pitchFamily="34" charset="0"/>
              <a:buChar char="•"/>
            </a:pPr>
            <a:r>
              <a:rPr lang="da-DK" sz="2800" dirty="0"/>
              <a:t> Færrest mulige AED i lavest mulig dosering.</a:t>
            </a:r>
          </a:p>
          <a:p>
            <a:pPr>
              <a:buFont typeface="Arial" panose="020B0604020202020204" pitchFamily="34" charset="0"/>
              <a:buChar char="•"/>
            </a:pPr>
            <a:endParaRPr lang="da-DK" sz="2800" dirty="0"/>
          </a:p>
          <a:p>
            <a:pPr marL="187325" indent="-187325">
              <a:buFont typeface="Arial" panose="020B0604020202020204" pitchFamily="34" charset="0"/>
              <a:buChar char="•"/>
            </a:pPr>
            <a:r>
              <a:rPr lang="da-DK" sz="2800" dirty="0"/>
              <a:t>Behandling med </a:t>
            </a:r>
            <a:r>
              <a:rPr lang="da-DK" sz="2800" dirty="0" err="1"/>
              <a:t>lamotrigin</a:t>
            </a:r>
            <a:r>
              <a:rPr lang="da-DK" sz="2800" dirty="0"/>
              <a:t>, </a:t>
            </a:r>
            <a:r>
              <a:rPr lang="da-DK" sz="2800" dirty="0" err="1"/>
              <a:t>levetiracetam</a:t>
            </a:r>
            <a:r>
              <a:rPr lang="da-DK" sz="2800" dirty="0"/>
              <a:t> eller </a:t>
            </a:r>
            <a:r>
              <a:rPr lang="da-DK" sz="2800" dirty="0" err="1"/>
              <a:t>carbamazepin</a:t>
            </a:r>
            <a:r>
              <a:rPr lang="da-DK" sz="2800" dirty="0"/>
              <a:t> i  monoterapi, når dette er muligt.</a:t>
            </a:r>
          </a:p>
          <a:p>
            <a:pPr>
              <a:buFont typeface="Arial" panose="020B0604020202020204" pitchFamily="34" charset="0"/>
              <a:buChar char="•"/>
            </a:pPr>
            <a:endParaRPr lang="da-DK" sz="2800" dirty="0"/>
          </a:p>
          <a:p>
            <a:pPr>
              <a:buFont typeface="Arial" panose="020B0604020202020204" pitchFamily="34" charset="0"/>
              <a:buChar char="•"/>
            </a:pPr>
            <a:r>
              <a:rPr lang="da-DK" sz="2800" dirty="0"/>
              <a:t> Risikoen for </a:t>
            </a:r>
            <a:r>
              <a:rPr lang="da-DK" sz="2800" dirty="0" err="1"/>
              <a:t>teratogenicitet</a:t>
            </a:r>
            <a:r>
              <a:rPr lang="da-DK" sz="2800" dirty="0"/>
              <a:t> er størst ved behandling med </a:t>
            </a:r>
            <a:r>
              <a:rPr lang="da-DK" sz="2800" dirty="0" err="1"/>
              <a:t>valproat</a:t>
            </a:r>
            <a:endParaRPr lang="da-DK" sz="2800" dirty="0"/>
          </a:p>
          <a:p>
            <a:pPr>
              <a:buFont typeface="Arial" panose="020B0604020202020204" pitchFamily="34" charset="0"/>
              <a:buChar char="•"/>
            </a:pPr>
            <a:endParaRPr lang="da-DK" dirty="0"/>
          </a:p>
        </p:txBody>
      </p:sp>
      <p:sp>
        <p:nvSpPr>
          <p:cNvPr id="4" name="Titel 1"/>
          <p:cNvSpPr>
            <a:spLocks noGrp="1"/>
          </p:cNvSpPr>
          <p:nvPr>
            <p:ph type="title"/>
          </p:nvPr>
        </p:nvSpPr>
        <p:spPr/>
        <p:txBody>
          <a:bodyPr>
            <a:normAutofit/>
          </a:bodyPr>
          <a:lstStyle/>
          <a:p>
            <a:r>
              <a:rPr lang="da-DK" sz="3200" dirty="0"/>
              <a:t>Overordnede principper fastholdes</a:t>
            </a:r>
            <a:r>
              <a:rPr lang="da-DK" dirty="0"/>
              <a:t/>
            </a:r>
            <a:br>
              <a:rPr lang="da-DK" dirty="0"/>
            </a:br>
            <a:endParaRPr lang="da-DK" dirty="0"/>
          </a:p>
        </p:txBody>
      </p:sp>
    </p:spTree>
    <p:extLst>
      <p:ext uri="{BB962C8B-B14F-4D97-AF65-F5344CB8AC3E}">
        <p14:creationId xmlns:p14="http://schemas.microsoft.com/office/powerpoint/2010/main" val="808688065"/>
      </p:ext>
    </p:extLst>
  </p:cSld>
  <p:clrMapOvr>
    <a:masterClrMapping/>
  </p:clrMapOvr>
  <mc:AlternateContent xmlns:mc="http://schemas.openxmlformats.org/markup-compatibility/2006">
    <mc:Choice xmlns:p14="http://schemas.microsoft.com/office/powerpoint/2010/main" Requires="p14">
      <p:transition spd="slow" p14:dur="2000" advTm="34169"/>
    </mc:Choice>
    <mc:Fallback>
      <p:transition xmlns:p14="http://schemas.microsoft.com/office/powerpoint/2010/main" spd="slow" advTm="34169"/>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a:bodyPr>
          <a:lstStyle/>
          <a:p>
            <a:pPr marL="644525" indent="-457200">
              <a:buFont typeface="Arial" panose="020B0604020202020204" pitchFamily="34" charset="0"/>
              <a:buChar char="•"/>
            </a:pPr>
            <a:r>
              <a:rPr lang="da-DK" sz="2800" dirty="0"/>
              <a:t>Plasma-koncentrationen af AED måles så tidligt i graviditeten som muligt (referenceniveau)</a:t>
            </a:r>
          </a:p>
          <a:p>
            <a:pPr>
              <a:buFont typeface="Arial" panose="020B0604020202020204" pitchFamily="34" charset="0"/>
              <a:buChar char="•"/>
            </a:pPr>
            <a:endParaRPr lang="da-DK" sz="2800" dirty="0"/>
          </a:p>
          <a:p>
            <a:pPr marL="547688" indent="-457200">
              <a:buFont typeface="Arial" panose="020B0604020202020204" pitchFamily="34" charset="0"/>
              <a:buChar char="•"/>
            </a:pPr>
            <a:r>
              <a:rPr lang="da-DK" sz="2800" dirty="0"/>
              <a:t>Plasma-koncentrationen monitoreres hver 4. – 5. uge </a:t>
            </a:r>
          </a:p>
          <a:p>
            <a:pPr marL="539750" indent="-187325">
              <a:buNone/>
            </a:pPr>
            <a:r>
              <a:rPr lang="da-DK" sz="2800" dirty="0"/>
              <a:t>  (dosis kan øges gradvist for at fastholde en stabil koncentration i  løbet af graviditeten)</a:t>
            </a:r>
          </a:p>
          <a:p>
            <a:pPr marL="0" indent="0">
              <a:buNone/>
            </a:pPr>
            <a:endParaRPr lang="da-DK" dirty="0"/>
          </a:p>
          <a:p>
            <a:endParaRPr lang="da-DK" dirty="0"/>
          </a:p>
        </p:txBody>
      </p:sp>
      <p:sp>
        <p:nvSpPr>
          <p:cNvPr id="4" name="Titel 1"/>
          <p:cNvSpPr>
            <a:spLocks noGrp="1"/>
          </p:cNvSpPr>
          <p:nvPr>
            <p:ph type="title"/>
          </p:nvPr>
        </p:nvSpPr>
        <p:spPr/>
        <p:txBody>
          <a:bodyPr>
            <a:normAutofit/>
          </a:bodyPr>
          <a:lstStyle/>
          <a:p>
            <a:r>
              <a:rPr lang="da-DK" sz="3200" dirty="0"/>
              <a:t>Overordnede principper fastholdes</a:t>
            </a:r>
            <a:r>
              <a:rPr lang="da-DK" dirty="0"/>
              <a:t/>
            </a:r>
            <a:br>
              <a:rPr lang="da-DK" dirty="0"/>
            </a:br>
            <a:endParaRPr lang="da-DK" dirty="0"/>
          </a:p>
        </p:txBody>
      </p:sp>
    </p:spTree>
    <p:extLst>
      <p:ext uri="{BB962C8B-B14F-4D97-AF65-F5344CB8AC3E}">
        <p14:creationId xmlns:p14="http://schemas.microsoft.com/office/powerpoint/2010/main" val="2814382202"/>
      </p:ext>
    </p:extLst>
  </p:cSld>
  <p:clrMapOvr>
    <a:masterClrMapping/>
  </p:clrMapOvr>
  <mc:AlternateContent xmlns:mc="http://schemas.openxmlformats.org/markup-compatibility/2006">
    <mc:Choice xmlns:p14="http://schemas.microsoft.com/office/powerpoint/2010/main" Requires="p14">
      <p:transition spd="slow" p14:dur="2000" advTm="1085"/>
    </mc:Choice>
    <mc:Fallback>
      <p:transition xmlns:p14="http://schemas.microsoft.com/office/powerpoint/2010/main" spd="slow" advTm="1085"/>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B451E4-7068-4B8B-B089-AAD63C7F8C4C}"/>
              </a:ext>
            </a:extLst>
          </p:cNvPr>
          <p:cNvSpPr>
            <a:spLocks noGrp="1"/>
          </p:cNvSpPr>
          <p:nvPr>
            <p:ph type="title"/>
          </p:nvPr>
        </p:nvSpPr>
        <p:spPr/>
        <p:txBody>
          <a:bodyPr>
            <a:normAutofit/>
          </a:bodyPr>
          <a:lstStyle/>
          <a:p>
            <a:r>
              <a:rPr lang="da-DK" sz="1800" i="1" dirty="0">
                <a:solidFill>
                  <a:schemeClr val="tx1"/>
                </a:solidFill>
                <a:latin typeface="Times New Roman" panose="02020603050405020304" pitchFamily="18" charset="0"/>
                <a:cs typeface="Times New Roman" panose="02020603050405020304" pitchFamily="18" charset="0"/>
              </a:rPr>
              <a:t>Resume af evidens</a:t>
            </a:r>
          </a:p>
        </p:txBody>
      </p:sp>
      <p:graphicFrame>
        <p:nvGraphicFramePr>
          <p:cNvPr id="4" name="Pladsholder til indhold 3">
            <a:extLst>
              <a:ext uri="{FF2B5EF4-FFF2-40B4-BE49-F238E27FC236}">
                <a16:creationId xmlns:a16="http://schemas.microsoft.com/office/drawing/2014/main" xmlns="" id="{E978DC98-FD2E-4916-AF33-8B3FC74BCC0D}"/>
              </a:ext>
            </a:extLst>
          </p:cNvPr>
          <p:cNvGraphicFramePr>
            <a:graphicFrameLocks noGrp="1"/>
          </p:cNvGraphicFramePr>
          <p:nvPr>
            <p:ph idx="1"/>
            <p:extLst>
              <p:ext uri="{D42A27DB-BD31-4B8C-83A1-F6EECF244321}">
                <p14:modId xmlns:p14="http://schemas.microsoft.com/office/powerpoint/2010/main" val="2475637413"/>
              </p:ext>
            </p:extLst>
          </p:nvPr>
        </p:nvGraphicFramePr>
        <p:xfrm>
          <a:off x="1505242" y="1927274"/>
          <a:ext cx="9650437" cy="2729133"/>
        </p:xfrm>
        <a:graphic>
          <a:graphicData uri="http://schemas.openxmlformats.org/drawingml/2006/table">
            <a:tbl>
              <a:tblPr bandRow="1">
                <a:tableStyleId>{5940675A-B579-460E-94D1-54222C63F5DA}</a:tableStyleId>
              </a:tblPr>
              <a:tblGrid>
                <a:gridCol w="9028524">
                  <a:extLst>
                    <a:ext uri="{9D8B030D-6E8A-4147-A177-3AD203B41FA5}">
                      <a16:colId xmlns:a16="http://schemas.microsoft.com/office/drawing/2014/main" xmlns="" val="2824041115"/>
                    </a:ext>
                  </a:extLst>
                </a:gridCol>
                <a:gridCol w="621913">
                  <a:extLst>
                    <a:ext uri="{9D8B030D-6E8A-4147-A177-3AD203B41FA5}">
                      <a16:colId xmlns:a16="http://schemas.microsoft.com/office/drawing/2014/main" xmlns="" val="3990943578"/>
                    </a:ext>
                  </a:extLst>
                </a:gridCol>
              </a:tblGrid>
              <a:tr h="938806">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Gravide med epilepsi har langt oftest en ukompliceret graviditet og fødsel uden obstetriske komplikationer </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2b</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solidFill>
                      <a:schemeClr val="bg1">
                        <a:lumMod val="85000"/>
                      </a:schemeClr>
                    </a:solidFill>
                  </a:tcPr>
                </a:tc>
                <a:extLst>
                  <a:ext uri="{0D108BD9-81ED-4DB2-BD59-A6C34878D82A}">
                    <a16:rowId xmlns:a16="http://schemas.microsoft.com/office/drawing/2014/main" xmlns="" val="1422072890"/>
                  </a:ext>
                </a:extLst>
              </a:tr>
              <a:tr h="1212609">
                <a:tc>
                  <a:txBody>
                    <a:bodyPr/>
                    <a:lstStyle/>
                    <a:p>
                      <a:pPr>
                        <a:lnSpc>
                          <a:spcPct val="107000"/>
                        </a:lnSpc>
                      </a:pPr>
                      <a:r>
                        <a:rPr lang="da-DK" sz="1800">
                          <a:effectLst/>
                          <a:latin typeface="Times New Roman" panose="02020603050405020304" pitchFamily="18" charset="0"/>
                          <a:cs typeface="Times New Roman" panose="02020603050405020304" pitchFamily="18" charset="0"/>
                        </a:rPr>
                        <a:t>Epilepsi under graviditeten er associeret med en let øget risiko for nogle obstetriske komplikationer (spontan abort, præeklampsi, blødning ante- og postpartrum, SGA, præterm fødsel), og hyppigere ved epilepsi som kræver antiepileptisk behandling </a:t>
                      </a:r>
                      <a:endParaRPr lang="da-DK"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2a</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solidFill>
                      <a:schemeClr val="bg1">
                        <a:lumMod val="85000"/>
                      </a:schemeClr>
                    </a:solidFill>
                  </a:tcPr>
                </a:tc>
                <a:extLst>
                  <a:ext uri="{0D108BD9-81ED-4DB2-BD59-A6C34878D82A}">
                    <a16:rowId xmlns:a16="http://schemas.microsoft.com/office/drawing/2014/main" xmlns="" val="2854707030"/>
                  </a:ext>
                </a:extLst>
              </a:tr>
              <a:tr h="577718">
                <a:tc>
                  <a:txBody>
                    <a:bodyPr/>
                    <a:lstStyle/>
                    <a:p>
                      <a:pPr>
                        <a:lnSpc>
                          <a:spcPct val="107000"/>
                        </a:lnSpc>
                      </a:pPr>
                      <a:r>
                        <a:rPr lang="da-DK" sz="1800" dirty="0">
                          <a:effectLst/>
                          <a:latin typeface="Times New Roman" panose="02020603050405020304" pitchFamily="18" charset="0"/>
                          <a:cs typeface="Times New Roman" panose="02020603050405020304" pitchFamily="18" charset="0"/>
                        </a:rPr>
                        <a:t>AED (specielt </a:t>
                      </a:r>
                      <a:r>
                        <a:rPr lang="da-DK" sz="1800" dirty="0" err="1">
                          <a:effectLst/>
                          <a:latin typeface="Times New Roman" panose="02020603050405020304" pitchFamily="18" charset="0"/>
                          <a:cs typeface="Times New Roman" panose="02020603050405020304" pitchFamily="18" charset="0"/>
                        </a:rPr>
                        <a:t>Topiramat</a:t>
                      </a:r>
                      <a:r>
                        <a:rPr lang="da-DK" sz="1800" dirty="0">
                          <a:effectLst/>
                          <a:latin typeface="Times New Roman" panose="02020603050405020304" pitchFamily="18" charset="0"/>
                          <a:cs typeface="Times New Roman" panose="02020603050405020304" pitchFamily="18" charset="0"/>
                        </a:rPr>
                        <a:t>) øger risikoen for SGA.</a:t>
                      </a:r>
                      <a:endParaRPr lang="da-DK"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2a</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solidFill>
                      <a:schemeClr val="bg1">
                        <a:lumMod val="85000"/>
                      </a:schemeClr>
                    </a:solidFill>
                  </a:tcPr>
                </a:tc>
                <a:extLst>
                  <a:ext uri="{0D108BD9-81ED-4DB2-BD59-A6C34878D82A}">
                    <a16:rowId xmlns:a16="http://schemas.microsoft.com/office/drawing/2014/main" xmlns="" val="2074911985"/>
                  </a:ext>
                </a:extLst>
              </a:tr>
            </a:tbl>
          </a:graphicData>
        </a:graphic>
      </p:graphicFrame>
    </p:spTree>
    <p:extLst>
      <p:ext uri="{BB962C8B-B14F-4D97-AF65-F5344CB8AC3E}">
        <p14:creationId xmlns:p14="http://schemas.microsoft.com/office/powerpoint/2010/main" val="42195526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xmlns="" id="{3A8D77C2-9BDF-4E61-811A-D44916AC57FE}"/>
              </a:ext>
            </a:extLst>
          </p:cNvPr>
          <p:cNvSpPr/>
          <p:nvPr/>
        </p:nvSpPr>
        <p:spPr>
          <a:xfrm>
            <a:off x="998806" y="154352"/>
            <a:ext cx="10621108" cy="56696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aphicFrame>
        <p:nvGraphicFramePr>
          <p:cNvPr id="9" name="Pladsholder til indhold 8">
            <a:extLst>
              <a:ext uri="{FF2B5EF4-FFF2-40B4-BE49-F238E27FC236}">
                <a16:creationId xmlns:a16="http://schemas.microsoft.com/office/drawing/2014/main" xmlns="" id="{E12B7F3C-D9E3-4AC3-8591-5AA0894814EE}"/>
              </a:ext>
            </a:extLst>
          </p:cNvPr>
          <p:cNvGraphicFramePr>
            <a:graphicFrameLocks noGrp="1"/>
          </p:cNvGraphicFramePr>
          <p:nvPr>
            <p:ph idx="1"/>
            <p:extLst>
              <p:ext uri="{D42A27DB-BD31-4B8C-83A1-F6EECF244321}">
                <p14:modId xmlns:p14="http://schemas.microsoft.com/office/powerpoint/2010/main" val="1029523178"/>
              </p:ext>
            </p:extLst>
          </p:nvPr>
        </p:nvGraphicFramePr>
        <p:xfrm>
          <a:off x="1266092" y="523685"/>
          <a:ext cx="9748911" cy="5004918"/>
        </p:xfrm>
        <a:graphic>
          <a:graphicData uri="http://schemas.openxmlformats.org/drawingml/2006/table">
            <a:tbl>
              <a:tblPr bandRow="1">
                <a:tableStyleId>{5940675A-B579-460E-94D1-54222C63F5DA}</a:tableStyleId>
              </a:tblPr>
              <a:tblGrid>
                <a:gridCol w="9157313">
                  <a:extLst>
                    <a:ext uri="{9D8B030D-6E8A-4147-A177-3AD203B41FA5}">
                      <a16:colId xmlns:a16="http://schemas.microsoft.com/office/drawing/2014/main" xmlns="" val="2374825336"/>
                    </a:ext>
                  </a:extLst>
                </a:gridCol>
                <a:gridCol w="591598">
                  <a:extLst>
                    <a:ext uri="{9D8B030D-6E8A-4147-A177-3AD203B41FA5}">
                      <a16:colId xmlns:a16="http://schemas.microsoft.com/office/drawing/2014/main" xmlns="" val="3423791232"/>
                    </a:ext>
                  </a:extLst>
                </a:gridCol>
              </a:tblGrid>
              <a:tr h="771949">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Patienten bør under graviditet følges af speciallæge i neurologi i f.eks. Epilepsiklinik / neurologisk klinik og i samarbejde med </a:t>
                      </a:r>
                      <a:r>
                        <a:rPr lang="da-DK" sz="1800" dirty="0" err="1">
                          <a:effectLst/>
                          <a:latin typeface="Times New Roman" panose="02020603050405020304" pitchFamily="18" charset="0"/>
                          <a:cs typeface="Times New Roman" panose="02020603050405020304" pitchFamily="18" charset="0"/>
                        </a:rPr>
                        <a:t>føtalmedicinsk</a:t>
                      </a:r>
                      <a:r>
                        <a:rPr lang="da-DK" sz="1800" dirty="0">
                          <a:effectLst/>
                          <a:latin typeface="Times New Roman" panose="02020603050405020304" pitchFamily="18" charset="0"/>
                          <a:cs typeface="Times New Roman" panose="02020603050405020304" pitchFamily="18" charset="0"/>
                        </a:rPr>
                        <a:t> / obstetrisk klinik</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C</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nchor="ctr">
                    <a:solidFill>
                      <a:schemeClr val="bg1">
                        <a:lumMod val="85000"/>
                      </a:schemeClr>
                    </a:solidFill>
                  </a:tcPr>
                </a:tc>
                <a:extLst>
                  <a:ext uri="{0D108BD9-81ED-4DB2-BD59-A6C34878D82A}">
                    <a16:rowId xmlns:a16="http://schemas.microsoft.com/office/drawing/2014/main" xmlns="" val="2445929869"/>
                  </a:ext>
                </a:extLst>
              </a:tr>
              <a:tr h="1082098">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Gravide med epilepsi, der kræver flerstofbehandling, eller som oplever anfald under graviditeten bør henvises til hospital med landsdelsfunktion (eller hospital med aftale om formaliseret samarbejde)</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C</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nchor="ctr">
                    <a:solidFill>
                      <a:schemeClr val="bg1">
                        <a:lumMod val="85000"/>
                      </a:schemeClr>
                    </a:solidFill>
                  </a:tcPr>
                </a:tc>
                <a:extLst>
                  <a:ext uri="{0D108BD9-81ED-4DB2-BD59-A6C34878D82A}">
                    <a16:rowId xmlns:a16="http://schemas.microsoft.com/office/drawing/2014/main" xmlns="" val="3285415322"/>
                  </a:ext>
                </a:extLst>
              </a:tr>
              <a:tr h="771949">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Den obstetriske kontrol skal individualiseres afhængig af, hvilket AED hun er i behandling med, samt om der er tale om flerstofbehandling.</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tc>
                <a:tc>
                  <a:txBody>
                    <a:bodyPr/>
                    <a:lstStyle/>
                    <a:p>
                      <a:pPr algn="ctr">
                        <a:lnSpc>
                          <a:spcPct val="107000"/>
                        </a:lnSpc>
                        <a:spcAft>
                          <a:spcPts val="800"/>
                        </a:spcAft>
                      </a:pPr>
                      <a:r>
                        <a:rPr lang="da-DK" sz="1800">
                          <a:effectLst/>
                          <a:latin typeface="Times New Roman" panose="02020603050405020304" pitchFamily="18" charset="0"/>
                          <a:cs typeface="Times New Roman" panose="02020603050405020304" pitchFamily="18" charset="0"/>
                        </a:rPr>
                        <a:t>B</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nchor="ctr">
                    <a:solidFill>
                      <a:schemeClr val="bg1">
                        <a:lumMod val="85000"/>
                      </a:schemeClr>
                    </a:solidFill>
                  </a:tcPr>
                </a:tc>
                <a:extLst>
                  <a:ext uri="{0D108BD9-81ED-4DB2-BD59-A6C34878D82A}">
                    <a16:rowId xmlns:a16="http://schemas.microsoft.com/office/drawing/2014/main" xmlns="" val="3804093609"/>
                  </a:ext>
                </a:extLst>
              </a:tr>
              <a:tr h="1917122">
                <a:tc>
                  <a:txBody>
                    <a:bodyPr/>
                    <a:lstStyle/>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Gravide i behandling med </a:t>
                      </a:r>
                      <a:r>
                        <a:rPr lang="da-DK" sz="1800" dirty="0" err="1">
                          <a:effectLst/>
                          <a:latin typeface="Times New Roman" panose="02020603050405020304" pitchFamily="18" charset="0"/>
                          <a:cs typeface="Times New Roman" panose="02020603050405020304" pitchFamily="18" charset="0"/>
                        </a:rPr>
                        <a:t>Valproat</a:t>
                      </a:r>
                      <a:r>
                        <a:rPr lang="da-DK" sz="1800" dirty="0">
                          <a:effectLst/>
                          <a:latin typeface="Times New Roman" panose="02020603050405020304" pitchFamily="18" charset="0"/>
                          <a:cs typeface="Times New Roman" panose="02020603050405020304" pitchFamily="18" charset="0"/>
                        </a:rPr>
                        <a:t>, flerstofbehandling samt gravide som tidligere har haft et foster med misdannelser bør tilbydes tidlig gennemscanning.</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da-DK" sz="1800" dirty="0">
                          <a:effectLst/>
                          <a:latin typeface="Times New Roman" panose="02020603050405020304" pitchFamily="18" charset="0"/>
                          <a:cs typeface="Times New Roman" panose="02020603050405020304" pitchFamily="18" charset="0"/>
                        </a:rPr>
                        <a:t>For de øvrige epilepsipatienter kan man overveje at lægge 2. trimester gennemskanning så tidligt som muligt i det anbefalede tidsrum for scanningen. </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tc>
                <a:tc>
                  <a:txBody>
                    <a:bodyPr/>
                    <a:lstStyle/>
                    <a:p>
                      <a:pPr algn="ctr">
                        <a:lnSpc>
                          <a:spcPct val="107000"/>
                        </a:lnSpc>
                        <a:spcAft>
                          <a:spcPts val="800"/>
                        </a:spcAft>
                      </a:pPr>
                      <a:r>
                        <a:rPr lang="da-DK" sz="1800">
                          <a:effectLst/>
                          <a:latin typeface="Times New Roman" panose="02020603050405020304" pitchFamily="18" charset="0"/>
                          <a:cs typeface="Times New Roman" panose="02020603050405020304" pitchFamily="18" charset="0"/>
                        </a:rPr>
                        <a:t>B</a:t>
                      </a:r>
                    </a:p>
                    <a:p>
                      <a:pPr algn="ctr">
                        <a:lnSpc>
                          <a:spcPct val="107000"/>
                        </a:lnSpc>
                        <a:spcAft>
                          <a:spcPts val="1200"/>
                        </a:spcAft>
                      </a:pPr>
                      <a:r>
                        <a:rPr lang="da-DK" sz="1800">
                          <a:effectLst/>
                          <a:latin typeface="Times New Roman" panose="02020603050405020304" pitchFamily="18" charset="0"/>
                          <a:cs typeface="Times New Roman" panose="02020603050405020304" pitchFamily="18" charset="0"/>
                        </a:rPr>
                        <a:t/>
                      </a:r>
                      <a:br>
                        <a:rPr lang="da-DK" sz="1800">
                          <a:effectLst/>
                          <a:latin typeface="Times New Roman" panose="02020603050405020304" pitchFamily="18" charset="0"/>
                          <a:cs typeface="Times New Roman" panose="02020603050405020304" pitchFamily="18" charset="0"/>
                        </a:rPr>
                      </a:br>
                      <a:r>
                        <a:rPr lang="da-DK" sz="1800">
                          <a:effectLst/>
                          <a:latin typeface="Times New Roman" panose="02020603050405020304" pitchFamily="18" charset="0"/>
                          <a:cs typeface="Times New Roman" panose="02020603050405020304" pitchFamily="18" charset="0"/>
                        </a:rPr>
                        <a:t/>
                      </a:r>
                      <a:br>
                        <a:rPr lang="da-DK" sz="1800">
                          <a:effectLst/>
                          <a:latin typeface="Times New Roman" panose="02020603050405020304" pitchFamily="18" charset="0"/>
                          <a:cs typeface="Times New Roman" panose="02020603050405020304" pitchFamily="18" charset="0"/>
                        </a:rPr>
                      </a:br>
                      <a:r>
                        <a:rPr lang="da-DK" sz="1800">
                          <a:effectLst/>
                          <a:latin typeface="Times New Roman" panose="02020603050405020304" pitchFamily="18" charset="0"/>
                          <a:cs typeface="Times New Roman" panose="02020603050405020304" pitchFamily="18" charset="0"/>
                        </a:rPr>
                        <a:t>D</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nchor="ctr">
                    <a:solidFill>
                      <a:schemeClr val="bg1">
                        <a:lumMod val="85000"/>
                      </a:schemeClr>
                    </a:solidFill>
                  </a:tcPr>
                </a:tc>
                <a:extLst>
                  <a:ext uri="{0D108BD9-81ED-4DB2-BD59-A6C34878D82A}">
                    <a16:rowId xmlns:a16="http://schemas.microsoft.com/office/drawing/2014/main" xmlns="" val="4170030654"/>
                  </a:ext>
                </a:extLst>
              </a:tr>
              <a:tr h="461800">
                <a:tc>
                  <a:txBody>
                    <a:bodyPr/>
                    <a:lstStyle/>
                    <a:p>
                      <a:pPr>
                        <a:lnSpc>
                          <a:spcPct val="107000"/>
                        </a:lnSpc>
                        <a:spcAft>
                          <a:spcPts val="800"/>
                        </a:spcAft>
                      </a:pPr>
                      <a:r>
                        <a:rPr lang="da-DK" sz="1800">
                          <a:effectLst/>
                          <a:latin typeface="Times New Roman" panose="02020603050405020304" pitchFamily="18" charset="0"/>
                          <a:cs typeface="Times New Roman" panose="02020603050405020304" pitchFamily="18" charset="0"/>
                        </a:rPr>
                        <a:t>Gravide med epilepsi bør tilbydes tilvækstscanning ved f.eks. 28 og 34 uger.</a:t>
                      </a:r>
                      <a:endParaRPr lang="da-DK"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tc>
                <a:tc>
                  <a:txBody>
                    <a:bodyPr/>
                    <a:lstStyle/>
                    <a:p>
                      <a:pPr algn="ctr">
                        <a:lnSpc>
                          <a:spcPct val="107000"/>
                        </a:lnSpc>
                        <a:spcAft>
                          <a:spcPts val="800"/>
                        </a:spcAft>
                      </a:pPr>
                      <a:r>
                        <a:rPr lang="da-DK" sz="1800" dirty="0">
                          <a:effectLst/>
                          <a:latin typeface="Times New Roman" panose="02020603050405020304" pitchFamily="18" charset="0"/>
                          <a:cs typeface="Times New Roman" panose="02020603050405020304" pitchFamily="18" charset="0"/>
                        </a:rPr>
                        <a:t>B</a:t>
                      </a:r>
                      <a:endParaRPr lang="da-DK"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483" marR="50483" marT="50483" marB="50483" anchor="ctr">
                    <a:solidFill>
                      <a:schemeClr val="bg1">
                        <a:lumMod val="85000"/>
                      </a:schemeClr>
                    </a:solidFill>
                  </a:tcPr>
                </a:tc>
                <a:extLst>
                  <a:ext uri="{0D108BD9-81ED-4DB2-BD59-A6C34878D82A}">
                    <a16:rowId xmlns:a16="http://schemas.microsoft.com/office/drawing/2014/main" xmlns="" val="1180170819"/>
                  </a:ext>
                </a:extLst>
              </a:tr>
            </a:tbl>
          </a:graphicData>
        </a:graphic>
      </p:graphicFrame>
      <p:sp>
        <p:nvSpPr>
          <p:cNvPr id="10" name="Rektangel 9">
            <a:extLst>
              <a:ext uri="{FF2B5EF4-FFF2-40B4-BE49-F238E27FC236}">
                <a16:creationId xmlns:a16="http://schemas.microsoft.com/office/drawing/2014/main" xmlns="" id="{073FB4B6-87E3-4562-B54E-1721309B8E80}"/>
              </a:ext>
            </a:extLst>
          </p:cNvPr>
          <p:cNvSpPr/>
          <p:nvPr/>
        </p:nvSpPr>
        <p:spPr>
          <a:xfrm>
            <a:off x="1266092" y="3137095"/>
            <a:ext cx="9748911" cy="19272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Tekstfelt 10">
            <a:extLst>
              <a:ext uri="{FF2B5EF4-FFF2-40B4-BE49-F238E27FC236}">
                <a16:creationId xmlns:a16="http://schemas.microsoft.com/office/drawing/2014/main" xmlns="" id="{A859CCD7-90E7-4E37-BD8E-FD8A46E9D1A8}"/>
              </a:ext>
            </a:extLst>
          </p:cNvPr>
          <p:cNvSpPr txBox="1"/>
          <p:nvPr/>
        </p:nvSpPr>
        <p:spPr>
          <a:xfrm>
            <a:off x="1266092" y="154352"/>
            <a:ext cx="7512148" cy="369332"/>
          </a:xfrm>
          <a:prstGeom prst="rect">
            <a:avLst/>
          </a:prstGeom>
          <a:noFill/>
        </p:spPr>
        <p:txBody>
          <a:bodyPr wrap="square" rtlCol="0">
            <a:spAutoFit/>
          </a:bodyPr>
          <a:lstStyle/>
          <a:p>
            <a:r>
              <a:rPr lang="da-DK" i="1" dirty="0">
                <a:latin typeface="Times New Roman" panose="02020603050405020304" pitchFamily="18" charset="0"/>
                <a:cs typeface="Times New Roman" panose="02020603050405020304" pitchFamily="18" charset="0"/>
              </a:rPr>
              <a:t>Kliniske rekommandationer</a:t>
            </a:r>
          </a:p>
        </p:txBody>
      </p:sp>
    </p:spTree>
    <p:extLst>
      <p:ext uri="{BB962C8B-B14F-4D97-AF65-F5344CB8AC3E}">
        <p14:creationId xmlns:p14="http://schemas.microsoft.com/office/powerpoint/2010/main" val="8139684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tro">
  <a:themeElements>
    <a:clrScheme name="Retr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1676</TotalTime>
  <Words>1931</Words>
  <Application>Microsoft Macintosh PowerPoint</Application>
  <PresentationFormat>Custom</PresentationFormat>
  <Paragraphs>194</Paragraphs>
  <Slides>16</Slides>
  <Notes>13</Notes>
  <HiddenSlides>6</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Retro</vt:lpstr>
      <vt:lpstr>Epilepsi før, under og efter graviditeten - Revision af guideline</vt:lpstr>
      <vt:lpstr>Guidelinen er en revision af guidelinen fra 2009</vt:lpstr>
      <vt:lpstr>Deltagere i guidelinegruppen</vt:lpstr>
      <vt:lpstr>NATIONAL BEHANDLINGS- OG VISITATIONSVEJLEDNING FOR EPILEPSI   DANSK NEUROLOGISK SELSKAB</vt:lpstr>
      <vt:lpstr>Kort resume af kapitel 5.4: Behandling af epilepsi hos kvinder i den fertile alder</vt:lpstr>
      <vt:lpstr>Overordnede principper fastholdes </vt:lpstr>
      <vt:lpstr>Overordnede principper fastholdes </vt:lpstr>
      <vt:lpstr>Resume af evidens</vt:lpstr>
      <vt:lpstr>PowerPoint Presentation</vt:lpstr>
      <vt:lpstr>Ændring i forhold til 2009 guideline </vt:lpstr>
      <vt:lpstr>Internationale guidelines</vt:lpstr>
      <vt:lpstr>PowerPoint Presentation</vt:lpstr>
      <vt:lpstr>PowerPoint Presentation</vt:lpstr>
      <vt:lpstr>PowerPoint Presentation</vt:lpstr>
      <vt:lpstr>Lamotrigin</vt:lpstr>
      <vt:lpstr>Til diskussion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Epilepsi før, under og efter graviditeten - Revision af guideline</dc:title>
  <dc:creator>Line Buchgreitz</dc:creator>
  <cp:lastModifiedBy>Helle Jensen</cp:lastModifiedBy>
  <cp:revision>43</cp:revision>
  <dcterms:created xsi:type="dcterms:W3CDTF">2022-05-17T08:03:57Z</dcterms:created>
  <dcterms:modified xsi:type="dcterms:W3CDTF">2022-05-22T19:12:53Z</dcterms:modified>
</cp:coreProperties>
</file>