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29" r:id="rId1"/>
  </p:sldMasterIdLst>
  <p:notesMasterIdLst>
    <p:notesMasterId r:id="rId24"/>
  </p:notesMasterIdLst>
  <p:sldIdLst>
    <p:sldId id="256" r:id="rId2"/>
    <p:sldId id="268" r:id="rId3"/>
    <p:sldId id="271" r:id="rId4"/>
    <p:sldId id="272" r:id="rId5"/>
    <p:sldId id="277" r:id="rId6"/>
    <p:sldId id="273" r:id="rId7"/>
    <p:sldId id="274" r:id="rId8"/>
    <p:sldId id="278" r:id="rId9"/>
    <p:sldId id="276" r:id="rId10"/>
    <p:sldId id="284" r:id="rId11"/>
    <p:sldId id="260" r:id="rId12"/>
    <p:sldId id="283" r:id="rId13"/>
    <p:sldId id="285" r:id="rId14"/>
    <p:sldId id="286" r:id="rId15"/>
    <p:sldId id="264" r:id="rId16"/>
    <p:sldId id="287" r:id="rId17"/>
    <p:sldId id="269" r:id="rId18"/>
    <p:sldId id="290" r:id="rId19"/>
    <p:sldId id="291" r:id="rId20"/>
    <p:sldId id="266" r:id="rId21"/>
    <p:sldId id="288" r:id="rId22"/>
    <p:sldId id="289" r:id="rId23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600" y="-4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9AAED-E514-224B-AC0B-C87A576F76DB}" type="datetimeFigureOut">
              <a:rPr lang="da-DK" smtClean="0"/>
              <a:t>02/10/15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64B18-9A20-824E-8AE6-51CEB29531C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3223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Punkt</a:t>
            </a:r>
            <a:r>
              <a:rPr lang="en-US" dirty="0" smtClean="0"/>
              <a:t> 2: </a:t>
            </a:r>
            <a:r>
              <a:rPr lang="en-US" dirty="0" err="1" smtClean="0"/>
              <a:t>vigtigt</a:t>
            </a:r>
            <a:r>
              <a:rPr lang="en-US" dirty="0" smtClean="0"/>
              <a:t> at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 </a:t>
            </a:r>
            <a:r>
              <a:rPr lang="en-US" dirty="0" err="1" smtClean="0"/>
              <a:t>vægttab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på</a:t>
            </a:r>
            <a:r>
              <a:rPr lang="en-US" baseline="0" dirty="0" smtClean="0"/>
              <a:t> 5-10 %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64B18-9A20-824E-8AE6-51CEB29531C0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0331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Når det kommer til </a:t>
            </a:r>
            <a:r>
              <a:rPr lang="da-DK" dirty="0" err="1" smtClean="0"/>
              <a:t>hyperandrogenisme</a:t>
            </a:r>
            <a:r>
              <a:rPr lang="da-DK" dirty="0" smtClean="0"/>
              <a:t>,</a:t>
            </a:r>
            <a:r>
              <a:rPr lang="da-DK" baseline="0" dirty="0" smtClean="0"/>
              <a:t> er der ikke så meget nyt. </a:t>
            </a:r>
          </a:p>
          <a:p>
            <a:r>
              <a:rPr lang="da-DK" baseline="0" dirty="0" err="1" smtClean="0"/>
              <a:t>Hirsutisme</a:t>
            </a:r>
            <a:r>
              <a:rPr lang="da-DK" baseline="0" dirty="0" smtClean="0"/>
              <a:t>, akne og </a:t>
            </a:r>
            <a:r>
              <a:rPr lang="da-DK" baseline="0" dirty="0" err="1" smtClean="0"/>
              <a:t>androgen</a:t>
            </a:r>
            <a:r>
              <a:rPr lang="da-DK" baseline="0" dirty="0" smtClean="0"/>
              <a:t> </a:t>
            </a:r>
            <a:r>
              <a:rPr lang="da-DK" baseline="0" dirty="0" err="1" smtClean="0"/>
              <a:t>alopeci</a:t>
            </a:r>
            <a:r>
              <a:rPr lang="da-DK" baseline="0" dirty="0" smtClean="0"/>
              <a:t> er hyppige </a:t>
            </a:r>
            <a:r>
              <a:rPr lang="da-DK" baseline="0" dirty="0" err="1" smtClean="0"/>
              <a:t>manifesationer</a:t>
            </a:r>
            <a:r>
              <a:rPr lang="da-DK" baseline="0" dirty="0" smtClean="0"/>
              <a:t> ved PCOS. Der er effekt af behandling med p-piller, </a:t>
            </a:r>
            <a:r>
              <a:rPr lang="da-DK" baseline="0" dirty="0" err="1" smtClean="0"/>
              <a:t>androgenreceptorblokkere</a:t>
            </a:r>
            <a:r>
              <a:rPr lang="da-DK" baseline="0" dirty="0" smtClean="0"/>
              <a:t> (</a:t>
            </a:r>
            <a:r>
              <a:rPr lang="da-DK" baseline="0" dirty="0" err="1" smtClean="0"/>
              <a:t>spironolacton</a:t>
            </a:r>
            <a:r>
              <a:rPr lang="da-DK" baseline="0" dirty="0" smtClean="0"/>
              <a:t>) og mindre grad </a:t>
            </a:r>
            <a:r>
              <a:rPr lang="da-DK" baseline="0" dirty="0" err="1" smtClean="0"/>
              <a:t>metformin</a:t>
            </a:r>
            <a:r>
              <a:rPr lang="da-DK" baseline="0" dirty="0" smtClean="0"/>
              <a:t>. Studier vedrørende p-piller er endnu for små og korte, til der er evidens for at nogle p-piller er bedre egnet end andre. Vi henviser derfor til at man behandler efter gældende </a:t>
            </a:r>
            <a:r>
              <a:rPr lang="da-DK" baseline="0" dirty="0" err="1" smtClean="0"/>
              <a:t>retningslinier</a:t>
            </a:r>
            <a:r>
              <a:rPr lang="da-DK" baseline="0" dirty="0" smtClean="0"/>
              <a:t> for p-piller og i </a:t>
            </a:r>
            <a:r>
              <a:rPr lang="da-DK" baseline="0" dirty="0" err="1" smtClean="0"/>
              <a:t>hht</a:t>
            </a:r>
            <a:r>
              <a:rPr lang="da-DK" baseline="0" dirty="0" smtClean="0"/>
              <a:t> til den enkelte kvindes risiko profil. </a:t>
            </a:r>
            <a:r>
              <a:rPr lang="da-DK" baseline="0" dirty="0" err="1" smtClean="0"/>
              <a:t>Androgenreceptorblokkeren</a:t>
            </a:r>
            <a:r>
              <a:rPr lang="da-DK" baseline="0" dirty="0" smtClean="0"/>
              <a:t> </a:t>
            </a:r>
            <a:r>
              <a:rPr lang="da-DK" baseline="0" dirty="0" err="1" smtClean="0"/>
              <a:t>spironolacton</a:t>
            </a:r>
            <a:r>
              <a:rPr lang="da-DK" baseline="0" dirty="0" smtClean="0"/>
              <a:t> er fundet ligeværdig med p-piller og kan fordel kombineres med p-piller for at opnå </a:t>
            </a:r>
            <a:r>
              <a:rPr lang="da-DK" baseline="0" dirty="0" err="1" smtClean="0"/>
              <a:t>synergistisk</a:t>
            </a:r>
            <a:r>
              <a:rPr lang="da-DK" baseline="0" dirty="0" smtClean="0"/>
              <a:t> effekt. Effekten af </a:t>
            </a:r>
            <a:r>
              <a:rPr lang="da-DK" baseline="0" dirty="0" err="1" smtClean="0"/>
              <a:t>metformin</a:t>
            </a:r>
            <a:r>
              <a:rPr lang="da-DK" baseline="0" dirty="0" smtClean="0"/>
              <a:t> er fundet mindre udtalt sammenlignet med p-piller og </a:t>
            </a:r>
            <a:r>
              <a:rPr lang="da-DK" baseline="0" dirty="0" err="1" smtClean="0"/>
              <a:t>spironolacton</a:t>
            </a:r>
            <a:r>
              <a:rPr lang="da-DK" baseline="0" dirty="0" smtClean="0"/>
              <a:t>.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64B18-9A20-824E-8AE6-51CEB29531C0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8150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P-piller og </a:t>
            </a:r>
            <a:r>
              <a:rPr lang="da-DK" dirty="0" err="1" smtClean="0"/>
              <a:t>androgenreceptorblokker</a:t>
            </a:r>
            <a:r>
              <a:rPr lang="da-DK" baseline="0" dirty="0" smtClean="0"/>
              <a:t> som </a:t>
            </a:r>
            <a:r>
              <a:rPr lang="da-DK" baseline="0" dirty="0" err="1" smtClean="0"/>
              <a:t>spironolacton</a:t>
            </a:r>
            <a:r>
              <a:rPr lang="da-DK" baseline="0" dirty="0" smtClean="0"/>
              <a:t> er fundet at være ligeværdige, mens effekten af </a:t>
            </a:r>
            <a:r>
              <a:rPr lang="da-DK" baseline="0" dirty="0" err="1" smtClean="0"/>
              <a:t>metformin</a:t>
            </a:r>
            <a:r>
              <a:rPr lang="da-DK" baseline="0" dirty="0" smtClean="0"/>
              <a:t> er mindre udtalt end ved p-piller og </a:t>
            </a:r>
            <a:r>
              <a:rPr lang="da-DK" baseline="0" dirty="0" err="1" smtClean="0"/>
              <a:t>spironolacton</a:t>
            </a:r>
            <a:r>
              <a:rPr lang="da-DK" baseline="0" dirty="0" smtClean="0"/>
              <a:t> og kan næppe anvendes som monoterapi, men kan anvendes som del af kombinations behandling.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64B18-9A20-824E-8AE6-51CEB29531C0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3973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aseline="0" dirty="0" smtClean="0"/>
              <a:t>Spontan abort: Flere studier har påvist adipøse kvinder har øget risiko for spontan abort, så formentlig kan </a:t>
            </a:r>
            <a:r>
              <a:rPr lang="da-DK" baseline="0" dirty="0" err="1" smtClean="0"/>
              <a:t>detn</a:t>
            </a:r>
            <a:r>
              <a:rPr lang="da-DK" baseline="0" dirty="0" smtClean="0"/>
              <a:t> øgede risiko hos kvinder med PCOS tilskrives </a:t>
            </a:r>
            <a:r>
              <a:rPr lang="da-DK" baseline="0" dirty="0" err="1" smtClean="0"/>
              <a:t>adipositas</a:t>
            </a:r>
            <a:r>
              <a:rPr lang="da-DK" baseline="0" dirty="0" smtClean="0"/>
              <a:t>. </a:t>
            </a:r>
          </a:p>
          <a:p>
            <a:pPr marL="0" indent="0">
              <a:buNone/>
            </a:pPr>
            <a:r>
              <a:rPr lang="da-DK" baseline="0" dirty="0" smtClean="0"/>
              <a:t>1 </a:t>
            </a:r>
            <a:r>
              <a:rPr lang="da-DK" dirty="0" smtClean="0"/>
              <a:t>Flere studier har ikke påvist øget risiko for </a:t>
            </a:r>
            <a:r>
              <a:rPr lang="da-DK" dirty="0" err="1" smtClean="0"/>
              <a:t>malformationer</a:t>
            </a:r>
            <a:r>
              <a:rPr lang="da-DK" dirty="0" smtClean="0"/>
              <a:t> eller spontan abort ved brug af </a:t>
            </a:r>
            <a:r>
              <a:rPr lang="da-DK" dirty="0" err="1" smtClean="0"/>
              <a:t>metformin</a:t>
            </a:r>
            <a:r>
              <a:rPr lang="da-DK" dirty="0" smtClean="0"/>
              <a:t> i 1. trimester, men brugen kan fortsat ikke anbefales </a:t>
            </a:r>
            <a:r>
              <a:rPr lang="da-DK" dirty="0" err="1" smtClean="0"/>
              <a:t>pga</a:t>
            </a:r>
            <a:r>
              <a:rPr lang="da-DK" baseline="0" dirty="0" smtClean="0"/>
              <a:t> manglende evidens for det reproduktive </a:t>
            </a:r>
            <a:r>
              <a:rPr lang="da-DK" baseline="0" dirty="0" err="1" smtClean="0"/>
              <a:t>outcome</a:t>
            </a:r>
            <a:r>
              <a:rPr lang="da-DK" baseline="0" dirty="0" smtClean="0"/>
              <a:t>. Specielt fødselsraten</a:t>
            </a:r>
          </a:p>
          <a:p>
            <a:pPr marL="228600" indent="-228600">
              <a:buAutoNum type="arabicPeriod"/>
            </a:pPr>
            <a:r>
              <a:rPr lang="da-DK" baseline="0" dirty="0" smtClean="0"/>
              <a:t>I øvrigt kan henvises til guideline fra dansk fertilitetsselskab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64B18-9A20-824E-8AE6-51CEB29531C0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68944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 smtClean="0"/>
              <a:t>Ca</a:t>
            </a:r>
            <a:r>
              <a:rPr lang="da-DK" dirty="0" smtClean="0"/>
              <a:t> 50-75 % af kvinder med PCOS vil søge læge </a:t>
            </a:r>
            <a:r>
              <a:rPr lang="da-DK" dirty="0" err="1" smtClean="0"/>
              <a:t>pga</a:t>
            </a:r>
            <a:r>
              <a:rPr lang="da-DK" dirty="0" smtClean="0"/>
              <a:t> </a:t>
            </a:r>
            <a:r>
              <a:rPr lang="da-DK" dirty="0" err="1" smtClean="0"/>
              <a:t>fertilitesproblemer</a:t>
            </a:r>
            <a:r>
              <a:rPr lang="da-DK" dirty="0" smtClean="0"/>
              <a:t>, og der er fortsat god evidens for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64B18-9A20-824E-8AE6-51CEB29531C0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8584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2) omkring</a:t>
            </a:r>
            <a:r>
              <a:rPr lang="da-DK" baseline="0" dirty="0" smtClean="0"/>
              <a:t> </a:t>
            </a:r>
            <a:r>
              <a:rPr lang="da-DK" dirty="0" smtClean="0"/>
              <a:t>15-20 % af Kvinder med PCOS</a:t>
            </a:r>
            <a:r>
              <a:rPr lang="da-DK" baseline="0" dirty="0" smtClean="0"/>
              <a:t> er </a:t>
            </a:r>
            <a:r>
              <a:rPr lang="da-DK" baseline="0" dirty="0" err="1" smtClean="0"/>
              <a:t>clomifenresistente</a:t>
            </a:r>
            <a:r>
              <a:rPr lang="da-DK" baseline="0" dirty="0" smtClean="0"/>
              <a:t>, og det er forbundet med </a:t>
            </a:r>
            <a:r>
              <a:rPr lang="da-DK" baseline="0" dirty="0" err="1" smtClean="0"/>
              <a:t>adipositas</a:t>
            </a:r>
            <a:r>
              <a:rPr lang="da-DK" baseline="0" dirty="0" smtClean="0"/>
              <a:t>.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64B18-9A20-824E-8AE6-51CEB29531C0}" type="slidenum">
              <a:rPr lang="da-DK" smtClean="0"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91881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Det vides ikke hvorvidt</a:t>
            </a:r>
            <a:r>
              <a:rPr lang="da-DK" baseline="0" dirty="0" smtClean="0"/>
              <a:t> der man ødelægger mere ovarievæv ved LOD end ved gentagne stimulationer og </a:t>
            </a:r>
            <a:r>
              <a:rPr lang="da-DK" baseline="0" dirty="0" err="1" smtClean="0"/>
              <a:t>ægudtagninger</a:t>
            </a:r>
            <a:r>
              <a:rPr lang="da-DK" baseline="0" dirty="0" smtClean="0"/>
              <a:t>.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64B18-9A20-824E-8AE6-51CEB29531C0}" type="slidenum">
              <a:rPr lang="da-DK" smtClean="0"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013800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64B18-9A20-824E-8AE6-51CEB29531C0}" type="slidenum">
              <a:rPr lang="da-DK" smtClean="0"/>
              <a:t>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72946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Vi har valgt at følge de nationale kliniske</a:t>
            </a:r>
            <a:r>
              <a:rPr lang="da-DK" baseline="0" dirty="0" smtClean="0"/>
              <a:t> retningslinjer som </a:t>
            </a:r>
            <a:r>
              <a:rPr lang="da-DK" baseline="0" dirty="0" err="1" smtClean="0"/>
              <a:t>sundhedsstyrrelser</a:t>
            </a:r>
            <a:r>
              <a:rPr lang="da-DK" baseline="0" dirty="0" smtClean="0"/>
              <a:t> kom med i 2014 for diagnostik og risikovurdering af </a:t>
            </a:r>
            <a:r>
              <a:rPr lang="da-DK" baseline="0" dirty="0" err="1" smtClean="0"/>
              <a:t>polycystisk</a:t>
            </a:r>
            <a:r>
              <a:rPr lang="da-DK" baseline="0" dirty="0" smtClean="0"/>
              <a:t> ovariesyndrom.</a:t>
            </a:r>
          </a:p>
          <a:p>
            <a:endParaRPr lang="da-DK" baseline="0" dirty="0" smtClean="0"/>
          </a:p>
          <a:p>
            <a:r>
              <a:rPr lang="da-DK" baseline="0" dirty="0" smtClean="0"/>
              <a:t>På trods af at kvinder med PCOS har en øget risiko for hjertekarsygdom, så har de </a:t>
            </a:r>
            <a:r>
              <a:rPr lang="da-DK" baseline="0" dirty="0" err="1" smtClean="0"/>
              <a:t>udfra</a:t>
            </a:r>
            <a:r>
              <a:rPr lang="da-DK" baseline="0" dirty="0" smtClean="0"/>
              <a:t> en samlet vurdering fortsat en lav risiko for udvikling af hjertekarsygdom. Og det anbefales </a:t>
            </a:r>
            <a:r>
              <a:rPr lang="da-DK" baseline="0" dirty="0" err="1" smtClean="0"/>
              <a:t>defor</a:t>
            </a:r>
            <a:r>
              <a:rPr lang="da-DK" baseline="0" dirty="0" smtClean="0"/>
              <a:t> ikke at man systematisk o </a:t>
            </a:r>
            <a:r>
              <a:rPr lang="da-DK" baseline="0" dirty="0" err="1" smtClean="0"/>
              <a:t>kardiovaskulære</a:t>
            </a:r>
            <a:r>
              <a:rPr lang="da-DK" baseline="0" dirty="0" smtClean="0"/>
              <a:t> risikofaktorer og </a:t>
            </a:r>
          </a:p>
          <a:p>
            <a:r>
              <a:rPr lang="da-DK" baseline="0" dirty="0" smtClean="0"/>
              <a:t> </a:t>
            </a: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64B18-9A20-824E-8AE6-51CEB29531C0}" type="slidenum">
              <a:rPr lang="da-DK" smtClean="0"/>
              <a:t>21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3129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da-DK" smtClean="0"/>
              <a:t>Klik for at redigere i masteren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1A0C47-018D-4460-B945-BFF7981B6CA6}" type="datetimeFigureOut">
              <a:rPr lang="en-US" smtClean="0"/>
              <a:t>02/10/15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Træk billede til pladsholder, eller klik på symbol for at tilføje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18863-0C7E-5B44-9227-767B659E9F3E}" type="datetimeFigureOut">
              <a:rPr lang="da-DK" smtClean="0"/>
              <a:t>02/10/15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58AC-562D-554D-BAF2-2273755F0FFE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Træk billede til pladsholder, eller klik på symbol for at tilføje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18863-0C7E-5B44-9227-767B659E9F3E}" type="datetimeFigureOut">
              <a:rPr lang="da-DK" smtClean="0"/>
              <a:t>02/10/15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58AC-562D-554D-BAF2-2273755F0FFE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18863-0C7E-5B44-9227-767B659E9F3E}" type="datetimeFigureOut">
              <a:rPr lang="da-DK" smtClean="0"/>
              <a:t>02/10/15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58AC-562D-554D-BAF2-2273755F0FFE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18863-0C7E-5B44-9227-767B659E9F3E}" type="datetimeFigureOut">
              <a:rPr lang="da-DK" smtClean="0"/>
              <a:t>02/10/15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58AC-562D-554D-BAF2-2273755F0FFE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18863-0C7E-5B44-9227-767B659E9F3E}" type="datetimeFigureOut">
              <a:rPr lang="da-DK" smtClean="0"/>
              <a:t>02/10/15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58AC-562D-554D-BAF2-2273755F0FFE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 med bille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318863-0C7E-5B44-9227-767B659E9F3E}" type="datetimeFigureOut">
              <a:rPr lang="da-DK" smtClean="0"/>
              <a:t>02/10/15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a-DK" smtClean="0"/>
              <a:t>Træk billede til pladsholder, eller klik på symbol for at tilføje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02/10/15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‹nr.›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18863-0C7E-5B44-9227-767B659E9F3E}" type="datetimeFigureOut">
              <a:rPr lang="da-DK" smtClean="0"/>
              <a:t>02/10/15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58AC-562D-554D-BAF2-2273755F0FFE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18863-0C7E-5B44-9227-767B659E9F3E}" type="datetimeFigureOut">
              <a:rPr lang="da-DK" smtClean="0"/>
              <a:t>02/10/15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58AC-562D-554D-BAF2-2273755F0FFE}" type="slidenum">
              <a:rPr lang="da-DK" smtClean="0"/>
              <a:t>‹nr.›</a:t>
            </a:fld>
            <a:endParaRPr lang="da-DK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18863-0C7E-5B44-9227-767B659E9F3E}" type="datetimeFigureOut">
              <a:rPr lang="da-DK" smtClean="0"/>
              <a:t>02/10/15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58AC-562D-554D-BAF2-2273755F0FFE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18863-0C7E-5B44-9227-767B659E9F3E}" type="datetimeFigureOut">
              <a:rPr lang="da-DK" smtClean="0"/>
              <a:t>02/10/15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58AC-562D-554D-BAF2-2273755F0FFE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18863-0C7E-5B44-9227-767B659E9F3E}" type="datetimeFigureOut">
              <a:rPr lang="da-DK" smtClean="0"/>
              <a:t>02/10/15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2D57B0AA-AC8E-4463-ADAC-E87D09B82E4F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D3318863-0C7E-5B44-9227-767B659E9F3E}" type="datetimeFigureOut">
              <a:rPr lang="da-DK" smtClean="0"/>
              <a:t>02/10/15</a:t>
            </a:fld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F7E758AC-562D-554D-BAF2-2273755F0FFE}" type="slidenum">
              <a:rPr lang="da-DK" smtClean="0"/>
              <a:t>‹nr.›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0" r:id="rId1"/>
    <p:sldLayoutId id="2147484231" r:id="rId2"/>
    <p:sldLayoutId id="2147484232" r:id="rId3"/>
    <p:sldLayoutId id="2147484233" r:id="rId4"/>
    <p:sldLayoutId id="2147484234" r:id="rId5"/>
    <p:sldLayoutId id="2147484235" r:id="rId6"/>
    <p:sldLayoutId id="2147484236" r:id="rId7"/>
    <p:sldLayoutId id="2147484237" r:id="rId8"/>
    <p:sldLayoutId id="2147484238" r:id="rId9"/>
    <p:sldLayoutId id="2147484239" r:id="rId10"/>
    <p:sldLayoutId id="2147484240" r:id="rId11"/>
    <p:sldLayoutId id="2147484241" r:id="rId12"/>
    <p:sldLayoutId id="2147484242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b="1" dirty="0" smtClean="0"/>
              <a:t>Guidelinemøde </a:t>
            </a:r>
            <a:br>
              <a:rPr lang="da-DK" b="1" dirty="0" smtClean="0"/>
            </a:br>
            <a:r>
              <a:rPr lang="da-DK" b="1" dirty="0" smtClean="0"/>
              <a:t>18-19 sep. 2015</a:t>
            </a:r>
            <a:endParaRPr lang="da-DK" b="1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da-DK" sz="3600" b="1" dirty="0" smtClean="0"/>
          </a:p>
          <a:p>
            <a:r>
              <a:rPr lang="da-DK" sz="3600" b="1" dirty="0" err="1" smtClean="0"/>
              <a:t>Polycystisk</a:t>
            </a:r>
            <a:r>
              <a:rPr lang="da-DK" sz="3600" b="1" dirty="0" smtClean="0"/>
              <a:t> ovariesyndrom</a:t>
            </a:r>
            <a:endParaRPr lang="da-DK" sz="3600" b="1" dirty="0"/>
          </a:p>
        </p:txBody>
      </p:sp>
    </p:spTree>
    <p:extLst>
      <p:ext uri="{BB962C8B-B14F-4D97-AF65-F5344CB8AC3E}">
        <p14:creationId xmlns:p14="http://schemas.microsoft.com/office/powerpoint/2010/main" val="203927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 err="1" smtClean="0"/>
              <a:t>Hyperandrogenisme</a:t>
            </a:r>
            <a:r>
              <a:rPr lang="da-DK" b="1" dirty="0"/>
              <a:t> </a:t>
            </a:r>
            <a:r>
              <a:rPr lang="da-DK" b="1" dirty="0" smtClean="0"/>
              <a:t> </a:t>
            </a:r>
            <a:r>
              <a:rPr lang="da-DK" sz="3600" b="1" dirty="0" err="1" smtClean="0"/>
              <a:t>Rekommendation</a:t>
            </a:r>
            <a:endParaRPr lang="da-DK" sz="36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P-piller, </a:t>
            </a:r>
            <a:r>
              <a:rPr lang="da-DK" dirty="0" err="1" smtClean="0"/>
              <a:t>androgenreceptorblokkere</a:t>
            </a:r>
            <a:r>
              <a:rPr lang="da-DK" dirty="0" smtClean="0"/>
              <a:t> og i mindre grad </a:t>
            </a:r>
            <a:r>
              <a:rPr lang="da-DK" dirty="0" err="1" smtClean="0"/>
              <a:t>metformin</a:t>
            </a:r>
            <a:r>
              <a:rPr lang="da-DK" dirty="0" smtClean="0"/>
              <a:t> har gunstig virkning på </a:t>
            </a:r>
            <a:r>
              <a:rPr lang="da-DK" dirty="0" err="1" smtClean="0"/>
              <a:t>androgene</a:t>
            </a:r>
            <a:r>
              <a:rPr lang="da-DK" dirty="0" smtClean="0"/>
              <a:t> manifestationer ved PCOS og bør være et tilbud til kvinden – A</a:t>
            </a:r>
          </a:p>
          <a:p>
            <a:r>
              <a:rPr lang="da-DK" dirty="0" err="1" smtClean="0"/>
              <a:t>Hirsutisme</a:t>
            </a:r>
            <a:r>
              <a:rPr lang="da-DK" dirty="0" smtClean="0"/>
              <a:t>, akne og/eller </a:t>
            </a:r>
            <a:r>
              <a:rPr lang="da-DK" dirty="0" err="1" smtClean="0"/>
              <a:t>androgen</a:t>
            </a:r>
            <a:r>
              <a:rPr lang="da-DK" dirty="0" smtClean="0"/>
              <a:t> </a:t>
            </a:r>
            <a:r>
              <a:rPr lang="da-DK" dirty="0" err="1" smtClean="0"/>
              <a:t>alopeci</a:t>
            </a:r>
            <a:r>
              <a:rPr lang="da-DK" dirty="0" smtClean="0"/>
              <a:t> med eller uden andre manifestationer af PCOS er behandlingsindikation - C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2399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 smtClean="0"/>
              <a:t>Graviditetskomplikationer</a:t>
            </a:r>
            <a:br>
              <a:rPr lang="da-DK" b="1" dirty="0" smtClean="0"/>
            </a:br>
            <a:r>
              <a:rPr lang="da-DK" sz="3600" b="1" dirty="0"/>
              <a:t>E</a:t>
            </a:r>
            <a:r>
              <a:rPr lang="da-DK" sz="3600" b="1" dirty="0" smtClean="0"/>
              <a:t>videns</a:t>
            </a:r>
            <a:endParaRPr lang="da-DK" sz="36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8212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b="1" dirty="0"/>
          </a:p>
          <a:p>
            <a:pPr marL="0" indent="0">
              <a:buNone/>
            </a:pPr>
            <a:endParaRPr lang="da-DK" sz="2400" dirty="0" smtClean="0"/>
          </a:p>
          <a:p>
            <a:r>
              <a:rPr lang="da-DK" dirty="0" smtClean="0"/>
              <a:t>Adipøse og insulinresistente gravide </a:t>
            </a:r>
            <a:r>
              <a:rPr lang="da-DK" dirty="0"/>
              <a:t>med </a:t>
            </a:r>
            <a:r>
              <a:rPr lang="da-DK" dirty="0" smtClean="0"/>
              <a:t>PCOS </a:t>
            </a:r>
            <a:r>
              <a:rPr lang="da-DK" dirty="0"/>
              <a:t>har øget </a:t>
            </a:r>
            <a:r>
              <a:rPr lang="da-DK" dirty="0" smtClean="0"/>
              <a:t>risiko </a:t>
            </a:r>
            <a:r>
              <a:rPr lang="da-DK" dirty="0"/>
              <a:t>for </a:t>
            </a:r>
            <a:r>
              <a:rPr lang="da-DK" dirty="0" smtClean="0"/>
              <a:t>spontane aborter – III</a:t>
            </a:r>
            <a:endParaRPr lang="da-DK" u="sng" dirty="0"/>
          </a:p>
          <a:p>
            <a:r>
              <a:rPr lang="da-DK" dirty="0" err="1" smtClean="0"/>
              <a:t>Metformin</a:t>
            </a:r>
            <a:r>
              <a:rPr lang="da-DK" dirty="0" smtClean="0"/>
              <a:t> kan </a:t>
            </a:r>
            <a:r>
              <a:rPr lang="da-DK" dirty="0"/>
              <a:t>ikke anbefales i 1. trimester </a:t>
            </a:r>
            <a:r>
              <a:rPr lang="da-DK" dirty="0" smtClean="0"/>
              <a:t>pga. </a:t>
            </a:r>
            <a:r>
              <a:rPr lang="da-DK" dirty="0"/>
              <a:t>manglende </a:t>
            </a:r>
            <a:r>
              <a:rPr lang="da-DK" dirty="0" smtClean="0"/>
              <a:t>evidens for forbedret reproduktivt </a:t>
            </a:r>
            <a:r>
              <a:rPr lang="da-DK" dirty="0" err="1" smtClean="0"/>
              <a:t>outcome</a:t>
            </a:r>
            <a:r>
              <a:rPr lang="da-DK" dirty="0" smtClean="0"/>
              <a:t>  – III</a:t>
            </a:r>
            <a:endParaRPr lang="da-DK" dirty="0"/>
          </a:p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endParaRPr lang="da-DK" sz="2400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8471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 smtClean="0"/>
              <a:t>Graviditetskomplikationer</a:t>
            </a:r>
            <a:br>
              <a:rPr lang="da-DK" b="1" dirty="0" smtClean="0"/>
            </a:br>
            <a:r>
              <a:rPr lang="da-DK" sz="3600" b="1" dirty="0" smtClean="0"/>
              <a:t>Klinisk </a:t>
            </a:r>
            <a:r>
              <a:rPr lang="da-DK" sz="3600" b="1" dirty="0" err="1" smtClean="0"/>
              <a:t>rekommendation</a:t>
            </a:r>
            <a:endParaRPr lang="da-DK" sz="36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Gravide kvinder med PCOS, </a:t>
            </a:r>
            <a:r>
              <a:rPr lang="da-DK" dirty="0" err="1" smtClean="0"/>
              <a:t>adipositas</a:t>
            </a:r>
            <a:r>
              <a:rPr lang="da-DK" dirty="0" smtClean="0"/>
              <a:t> og insulinresistens har øget risiko for spontan abort og bør informeres omkring dette - C</a:t>
            </a:r>
          </a:p>
          <a:p>
            <a:r>
              <a:rPr lang="da-DK" dirty="0" smtClean="0"/>
              <a:t>Der mangler stærk evidens for </a:t>
            </a:r>
            <a:r>
              <a:rPr lang="da-DK" dirty="0" err="1" smtClean="0"/>
              <a:t>metformins</a:t>
            </a:r>
            <a:r>
              <a:rPr lang="da-DK" dirty="0" smtClean="0"/>
              <a:t> rolle i PCOS subgrupper mht. at forbedre reproduktive </a:t>
            </a:r>
            <a:r>
              <a:rPr lang="da-DK" dirty="0" err="1" smtClean="0"/>
              <a:t>outcomes</a:t>
            </a:r>
            <a:r>
              <a:rPr lang="da-DK" dirty="0" smtClean="0"/>
              <a:t>, især fødselsrate. </a:t>
            </a:r>
            <a:r>
              <a:rPr lang="da-DK" dirty="0" err="1" smtClean="0"/>
              <a:t>Metformin</a:t>
            </a:r>
            <a:r>
              <a:rPr lang="da-DK" dirty="0" smtClean="0"/>
              <a:t> kan derfor ikke anbefales - C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44061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 err="1" smtClean="0"/>
              <a:t>Infertilitet</a:t>
            </a:r>
            <a:r>
              <a:rPr lang="da-DK" b="1" dirty="0" smtClean="0"/>
              <a:t/>
            </a:r>
            <a:br>
              <a:rPr lang="da-DK" b="1" dirty="0" smtClean="0"/>
            </a:br>
            <a:r>
              <a:rPr lang="da-DK" sz="3600" b="1" dirty="0"/>
              <a:t>E</a:t>
            </a:r>
            <a:r>
              <a:rPr lang="da-DK" sz="3600" b="1" dirty="0" smtClean="0"/>
              <a:t>videns</a:t>
            </a:r>
            <a:endParaRPr lang="da-DK" sz="36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 smtClean="0"/>
              <a:t>Hos adipøse kvinder med PCOS fører deltagelse i program med rådgivning, kostregulering og fysisk aktivitet til vægtreduktion og bedring i ovulations- og graviditetsrate - Ib</a:t>
            </a:r>
          </a:p>
          <a:p>
            <a:r>
              <a:rPr lang="da-DK" dirty="0" err="1" smtClean="0"/>
              <a:t>Aromataseinhibitoren</a:t>
            </a:r>
            <a:r>
              <a:rPr lang="da-DK" dirty="0" smtClean="0"/>
              <a:t> </a:t>
            </a:r>
            <a:r>
              <a:rPr lang="da-DK" dirty="0" err="1" smtClean="0"/>
              <a:t>letrozol</a:t>
            </a:r>
            <a:r>
              <a:rPr lang="da-DK" dirty="0" smtClean="0"/>
              <a:t> er </a:t>
            </a:r>
            <a:r>
              <a:rPr lang="da-DK" dirty="0" err="1" smtClean="0"/>
              <a:t>clomifen</a:t>
            </a:r>
            <a:r>
              <a:rPr lang="da-DK" dirty="0" smtClean="0"/>
              <a:t> overlegen i forhold til </a:t>
            </a:r>
            <a:r>
              <a:rPr lang="da-DK" dirty="0" err="1" smtClean="0"/>
              <a:t>outcome</a:t>
            </a:r>
            <a:r>
              <a:rPr lang="da-DK" dirty="0" smtClean="0"/>
              <a:t> graviditet og levende fødsel. </a:t>
            </a:r>
            <a:r>
              <a:rPr lang="da-DK" dirty="0" err="1" smtClean="0"/>
              <a:t>Letrozol</a:t>
            </a:r>
            <a:r>
              <a:rPr lang="da-DK" dirty="0" smtClean="0"/>
              <a:t> har færre bivirkninger relateret til østrogenafhængigt væv – Ia</a:t>
            </a:r>
          </a:p>
          <a:p>
            <a:r>
              <a:rPr lang="da-DK" dirty="0" smtClean="0"/>
              <a:t>Ovulationsinduktion med </a:t>
            </a:r>
            <a:r>
              <a:rPr lang="da-DK" dirty="0" err="1" smtClean="0"/>
              <a:t>letrozol</a:t>
            </a:r>
            <a:r>
              <a:rPr lang="da-DK" dirty="0" smtClean="0"/>
              <a:t> medfører mindre risiko for flerfoldsgraviditeter end </a:t>
            </a:r>
            <a:r>
              <a:rPr lang="da-DK" dirty="0" err="1" smtClean="0"/>
              <a:t>clomifen</a:t>
            </a:r>
            <a:r>
              <a:rPr lang="da-DK" dirty="0" smtClean="0"/>
              <a:t> - Ia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96837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 err="1" smtClean="0"/>
              <a:t>Infertilitet</a:t>
            </a:r>
            <a:r>
              <a:rPr lang="da-DK" b="1" dirty="0" smtClean="0"/>
              <a:t/>
            </a:r>
            <a:br>
              <a:rPr lang="da-DK" b="1" dirty="0" smtClean="0"/>
            </a:br>
            <a:r>
              <a:rPr lang="da-DK" sz="3600" b="1" dirty="0" smtClean="0"/>
              <a:t>Evidens</a:t>
            </a:r>
            <a:endParaRPr lang="da-DK" sz="36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r>
              <a:rPr lang="da-DK" dirty="0" smtClean="0"/>
              <a:t>LOD og </a:t>
            </a:r>
            <a:r>
              <a:rPr lang="da-DK" dirty="0" err="1" smtClean="0"/>
              <a:t>gonadotropiner</a:t>
            </a:r>
            <a:r>
              <a:rPr lang="da-DK" dirty="0" smtClean="0"/>
              <a:t> er lige effektive behandlinger til at opnå ovulation og graviditet ved </a:t>
            </a:r>
            <a:r>
              <a:rPr lang="da-DK" dirty="0" err="1" smtClean="0"/>
              <a:t>clomifenresistens</a:t>
            </a:r>
            <a:r>
              <a:rPr lang="da-DK" dirty="0" smtClean="0"/>
              <a:t>. Der er mindre risiko for flerfoldsgraviditeter ved behandling med LOD end ved </a:t>
            </a:r>
            <a:r>
              <a:rPr lang="da-DK" dirty="0" err="1" smtClean="0"/>
              <a:t>gonadrotropiner</a:t>
            </a:r>
            <a:r>
              <a:rPr lang="da-DK" dirty="0" smtClean="0"/>
              <a:t> - Ib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69842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 err="1" smtClean="0"/>
              <a:t>Infertilitet</a:t>
            </a:r>
            <a:r>
              <a:rPr lang="da-DK" b="1" dirty="0" smtClean="0"/>
              <a:t/>
            </a:r>
            <a:br>
              <a:rPr lang="da-DK" b="1" dirty="0" smtClean="0"/>
            </a:br>
            <a:r>
              <a:rPr lang="da-DK" sz="3600" b="1" dirty="0"/>
              <a:t>K</a:t>
            </a:r>
            <a:r>
              <a:rPr lang="da-DK" sz="3600" b="1" dirty="0" smtClean="0"/>
              <a:t>linisk </a:t>
            </a:r>
            <a:r>
              <a:rPr lang="da-DK" sz="3600" b="1" dirty="0" err="1" smtClean="0"/>
              <a:t>rekommendation</a:t>
            </a:r>
            <a:endParaRPr lang="da-DK" sz="36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 dirty="0"/>
              <a:t>Kvinder med BMI &gt; 30 kg/m</a:t>
            </a:r>
            <a:r>
              <a:rPr lang="da-DK" sz="2400" baseline="30000" dirty="0"/>
              <a:t>2 </a:t>
            </a:r>
            <a:r>
              <a:rPr lang="da-DK" sz="2400" dirty="0"/>
              <a:t>bør informeres om at det er tager længere tid at opnå </a:t>
            </a:r>
            <a:r>
              <a:rPr lang="da-DK" sz="2400" dirty="0" smtClean="0"/>
              <a:t>graviditet. </a:t>
            </a:r>
            <a:r>
              <a:rPr lang="da-DK" sz="2400" dirty="0"/>
              <a:t>Vægttab øger chancerne for konception. Ved BMI &gt; 35 kg/m</a:t>
            </a:r>
            <a:r>
              <a:rPr lang="da-DK" sz="2400" baseline="30000" dirty="0"/>
              <a:t>2</a:t>
            </a:r>
            <a:r>
              <a:rPr lang="da-DK" sz="2400" dirty="0"/>
              <a:t> skal der gives specifik rådgivning om de obstetriske risici. Fertilitetsbehandling udsættes indtil signifikant vægttab er opnået (min. 10 %) – B</a:t>
            </a:r>
            <a:endParaRPr lang="da-DK" sz="2400" dirty="0" smtClean="0"/>
          </a:p>
          <a:p>
            <a:r>
              <a:rPr lang="da-DK" sz="2400" dirty="0" err="1" smtClean="0"/>
              <a:t>Aromatase</a:t>
            </a:r>
            <a:r>
              <a:rPr lang="da-DK" dirty="0" err="1" smtClean="0"/>
              <a:t>i</a:t>
            </a:r>
            <a:r>
              <a:rPr lang="da-DK" sz="2400" dirty="0" err="1" smtClean="0"/>
              <a:t>nhibitoren</a:t>
            </a:r>
            <a:r>
              <a:rPr lang="da-DK" dirty="0"/>
              <a:t> </a:t>
            </a:r>
            <a:r>
              <a:rPr lang="da-DK" sz="2400" dirty="0" err="1" smtClean="0"/>
              <a:t>letrozol</a:t>
            </a:r>
            <a:r>
              <a:rPr lang="da-DK" sz="2400" dirty="0" smtClean="0"/>
              <a:t> </a:t>
            </a:r>
            <a:r>
              <a:rPr lang="da-DK" sz="2400" dirty="0"/>
              <a:t>synes at være et bedre førstevalg til behandling af </a:t>
            </a:r>
            <a:r>
              <a:rPr lang="da-DK" sz="2400" dirty="0" err="1"/>
              <a:t>anovulation</a:t>
            </a:r>
            <a:r>
              <a:rPr lang="da-DK" sz="2400" dirty="0"/>
              <a:t> hos kvinder med </a:t>
            </a:r>
            <a:r>
              <a:rPr lang="da-DK" sz="2400" dirty="0" smtClean="0"/>
              <a:t>PCOS</a:t>
            </a:r>
            <a:r>
              <a:rPr lang="da-DK" dirty="0"/>
              <a:t> </a:t>
            </a:r>
            <a:r>
              <a:rPr lang="da-DK" sz="2400" dirty="0" smtClean="0"/>
              <a:t>– Endnu ikke godkendt i </a:t>
            </a:r>
            <a:r>
              <a:rPr lang="da-DK" dirty="0" smtClean="0"/>
              <a:t>DK - </a:t>
            </a:r>
            <a:r>
              <a:rPr lang="da-DK" sz="2400" dirty="0" smtClean="0"/>
              <a:t>A</a:t>
            </a:r>
            <a:endParaRPr lang="da-DK" sz="2400" dirty="0"/>
          </a:p>
          <a:p>
            <a:endParaRPr lang="da-DK" sz="2400" dirty="0"/>
          </a:p>
          <a:p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236599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 err="1" smtClean="0"/>
              <a:t>Infertilitet</a:t>
            </a:r>
            <a:r>
              <a:rPr lang="da-DK" b="1" dirty="0"/>
              <a:t/>
            </a:r>
            <a:br>
              <a:rPr lang="da-DK" b="1" dirty="0"/>
            </a:br>
            <a:r>
              <a:rPr lang="da-DK" sz="3600" b="1" dirty="0" smtClean="0"/>
              <a:t>Klinisk </a:t>
            </a:r>
            <a:r>
              <a:rPr lang="da-DK" sz="3600" b="1" dirty="0" err="1" smtClean="0"/>
              <a:t>rekommendation</a:t>
            </a:r>
            <a:endParaRPr lang="da-DK" sz="36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r>
              <a:rPr lang="da-DK" dirty="0" smtClean="0"/>
              <a:t>LOD og </a:t>
            </a:r>
            <a:r>
              <a:rPr lang="da-DK" dirty="0" err="1" smtClean="0"/>
              <a:t>gonadotropiner</a:t>
            </a:r>
            <a:r>
              <a:rPr lang="da-DK" dirty="0" smtClean="0"/>
              <a:t> er lige effektive behandlinger til at opnå ovulation og graviditet ved </a:t>
            </a:r>
            <a:r>
              <a:rPr lang="da-DK" dirty="0" err="1" smtClean="0"/>
              <a:t>clomifenresistens</a:t>
            </a:r>
            <a:r>
              <a:rPr lang="da-DK" dirty="0" smtClean="0"/>
              <a:t>. Bør forbeholdes </a:t>
            </a:r>
            <a:r>
              <a:rPr lang="da-DK" dirty="0" err="1" smtClean="0"/>
              <a:t>pt</a:t>
            </a:r>
            <a:r>
              <a:rPr lang="da-DK" dirty="0" smtClean="0"/>
              <a:t>, hvor der er indikation for laparaskopi/</a:t>
            </a:r>
            <a:r>
              <a:rPr lang="da-DK" dirty="0" err="1" smtClean="0"/>
              <a:t>tomi</a:t>
            </a:r>
            <a:r>
              <a:rPr lang="da-DK" dirty="0" smtClean="0"/>
              <a:t> - B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14311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Genetik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a-DK" sz="2400" dirty="0" smtClean="0">
              <a:solidFill>
                <a:srgbClr val="000000"/>
              </a:solidFill>
            </a:endParaRPr>
          </a:p>
          <a:p>
            <a:r>
              <a:rPr lang="da-DK" dirty="0" smtClean="0">
                <a:solidFill>
                  <a:srgbClr val="000000"/>
                </a:solidFill>
              </a:rPr>
              <a:t>Samspil </a:t>
            </a:r>
            <a:r>
              <a:rPr lang="da-DK" dirty="0">
                <a:solidFill>
                  <a:srgbClr val="000000"/>
                </a:solidFill>
              </a:rPr>
              <a:t>med miljømæssige faktorer</a:t>
            </a:r>
            <a:r>
              <a:rPr lang="da-DK" dirty="0" smtClean="0">
                <a:solidFill>
                  <a:srgbClr val="000000"/>
                </a:solidFill>
              </a:rPr>
              <a:t>.</a:t>
            </a:r>
            <a:endParaRPr lang="da-DK" dirty="0">
              <a:solidFill>
                <a:srgbClr val="000000"/>
              </a:solidFill>
            </a:endParaRPr>
          </a:p>
          <a:p>
            <a:r>
              <a:rPr lang="da-DK" dirty="0">
                <a:solidFill>
                  <a:srgbClr val="000000"/>
                </a:solidFill>
              </a:rPr>
              <a:t>Genetisk disposition spiller en rolle for sygdomsudvikling</a:t>
            </a:r>
            <a:r>
              <a:rPr lang="da-DK" dirty="0" smtClean="0">
                <a:solidFill>
                  <a:srgbClr val="000000"/>
                </a:solidFill>
              </a:rPr>
              <a:t>.</a:t>
            </a:r>
            <a:endParaRPr lang="da-DK" dirty="0">
              <a:solidFill>
                <a:srgbClr val="000000"/>
              </a:solidFill>
            </a:endParaRPr>
          </a:p>
          <a:p>
            <a:r>
              <a:rPr lang="da-DK" dirty="0">
                <a:solidFill>
                  <a:srgbClr val="000000"/>
                </a:solidFill>
              </a:rPr>
              <a:t>Aktuelt har genetik ift. PCOS mest forskningsmæssig relevans.</a:t>
            </a:r>
          </a:p>
          <a:p>
            <a:pPr marL="0" indent="0">
              <a:buNone/>
            </a:pP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257066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/>
              <a:t>Seksuelle og psykosociale </a:t>
            </a:r>
            <a:r>
              <a:rPr lang="da-DK" b="1" dirty="0" smtClean="0"/>
              <a:t>forhold - evidens</a:t>
            </a:r>
            <a:endParaRPr lang="da-DK" sz="36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r>
              <a:rPr lang="da-DK" dirty="0" smtClean="0"/>
              <a:t>Der </a:t>
            </a:r>
            <a:r>
              <a:rPr lang="da-DK" dirty="0"/>
              <a:t>er øget forekomst af psykiatriske lidelser som depression, angst og spiseforstyrrelser blandt kvinder med PCOS – </a:t>
            </a:r>
            <a:r>
              <a:rPr lang="da-DK" dirty="0" err="1"/>
              <a:t>IIb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4881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/>
              <a:t>Seksuelle og psykosociale </a:t>
            </a:r>
            <a:r>
              <a:rPr lang="da-DK" b="1" dirty="0" smtClean="0"/>
              <a:t>forhold - </a:t>
            </a:r>
            <a:r>
              <a:rPr lang="da-DK" b="1" dirty="0" err="1" smtClean="0"/>
              <a:t>rekommendation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Kommunikation og behandlingsstrategi bør tage hensyn til at der hos kvinder med PCOS er en hyppigere forekomst af depression, angst og spiseforstyrrelser. Den optimale tilgang kendes ikke. Man bør </a:t>
            </a:r>
            <a:r>
              <a:rPr lang="da-DK" dirty="0" smtClean="0"/>
              <a:t>også </a:t>
            </a:r>
            <a:r>
              <a:rPr lang="da-DK" dirty="0"/>
              <a:t>være opmærksom </a:t>
            </a:r>
            <a:r>
              <a:rPr lang="da-DK" dirty="0" smtClean="0"/>
              <a:t>på </a:t>
            </a:r>
            <a:r>
              <a:rPr lang="da-DK" dirty="0"/>
              <a:t>at henvise til udredning og specifik behandling af depression, angst eller spiseforstyrrelse ved klinisk mistanke - B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30054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Udredning/diagnose </a:t>
            </a:r>
            <a:endParaRPr lang="da-DK" b="1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r>
              <a:rPr lang="da-DK" dirty="0" smtClean="0"/>
              <a:t>Diagnose </a:t>
            </a:r>
            <a:r>
              <a:rPr lang="da-DK" dirty="0"/>
              <a:t>efter Rotterdam </a:t>
            </a:r>
            <a:r>
              <a:rPr lang="da-DK" dirty="0" smtClean="0"/>
              <a:t>kriterier</a:t>
            </a:r>
            <a:endParaRPr lang="da-DK" dirty="0"/>
          </a:p>
          <a:p>
            <a:r>
              <a:rPr lang="da-DK" dirty="0"/>
              <a:t>S</a:t>
            </a:r>
            <a:r>
              <a:rPr lang="da-DK" dirty="0" smtClean="0"/>
              <a:t>. 3</a:t>
            </a:r>
            <a:r>
              <a:rPr lang="da-DK" dirty="0"/>
              <a:t>-4: Praktisk guideline med </a:t>
            </a:r>
            <a:r>
              <a:rPr lang="da-DK" dirty="0" smtClean="0"/>
              <a:t>forslag </a:t>
            </a:r>
            <a:r>
              <a:rPr lang="da-DK" dirty="0"/>
              <a:t>til </a:t>
            </a:r>
            <a:r>
              <a:rPr lang="da-DK" dirty="0" smtClean="0"/>
              <a:t>undersøgelser </a:t>
            </a:r>
            <a:r>
              <a:rPr lang="da-DK" dirty="0"/>
              <a:t>samt </a:t>
            </a:r>
            <a:r>
              <a:rPr lang="da-DK" dirty="0" err="1" smtClean="0"/>
              <a:t>differentialdiagnostiske</a:t>
            </a:r>
            <a:r>
              <a:rPr lang="da-DK" dirty="0" smtClean="0"/>
              <a:t> </a:t>
            </a:r>
            <a:r>
              <a:rPr lang="da-DK" dirty="0"/>
              <a:t>overvejelser.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68440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4400" b="1" dirty="0" smtClean="0"/>
              <a:t>Diagnose og opfølgning af sekundære senfølger - evidens</a:t>
            </a:r>
            <a:endParaRPr lang="da-DK" sz="44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smtClean="0"/>
              <a:t>Ca. 9 % af kvinder med PCOS med initial normal glukose tolerance vil udvikle IGT, og ca. 8 % vil udvikle type 2 DM – </a:t>
            </a:r>
            <a:r>
              <a:rPr lang="da-DK" dirty="0" err="1" smtClean="0"/>
              <a:t>IIa</a:t>
            </a:r>
            <a:endParaRPr lang="da-DK" dirty="0" smtClean="0"/>
          </a:p>
          <a:p>
            <a:r>
              <a:rPr lang="da-DK" dirty="0" smtClean="0"/>
              <a:t>Kvinder med PCOS har flere risikofaktorer for hjertekarsygdom, og der er evidens for at kvinder med PCOS har en signifikant øget risiko for hjertekarsygdom uafhængigt af BMI sammenlignet med kontroller – </a:t>
            </a:r>
            <a:r>
              <a:rPr lang="da-DK" dirty="0" err="1" smtClean="0"/>
              <a:t>IIIa</a:t>
            </a:r>
            <a:endParaRPr lang="da-DK" dirty="0" smtClean="0"/>
          </a:p>
          <a:p>
            <a:r>
              <a:rPr lang="da-DK" dirty="0" err="1" smtClean="0"/>
              <a:t>Metabolsksyndrom</a:t>
            </a:r>
            <a:r>
              <a:rPr lang="da-DK" dirty="0" smtClean="0"/>
              <a:t> er udbredt blandt kvinder med PCOS - </a:t>
            </a:r>
            <a:r>
              <a:rPr lang="da-DK" dirty="0" err="1" smtClean="0"/>
              <a:t>IIIa</a:t>
            </a:r>
            <a:endParaRPr lang="da-DK" dirty="0" smtClean="0"/>
          </a:p>
          <a:p>
            <a:endParaRPr lang="da-DK" sz="2000" dirty="0" smtClean="0"/>
          </a:p>
          <a:p>
            <a:pPr marL="0" indent="0">
              <a:buNone/>
            </a:pPr>
            <a:endParaRPr lang="da-DK" sz="2000" dirty="0" smtClean="0"/>
          </a:p>
          <a:p>
            <a:pPr marL="0" indent="0">
              <a:buNone/>
            </a:pP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54278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3200" b="1" dirty="0" smtClean="0"/>
              <a:t>Diagnose og opfølgninger af sekundære senfølger - </a:t>
            </a:r>
            <a:r>
              <a:rPr lang="da-DK" sz="3200" b="1" dirty="0" err="1" smtClean="0"/>
              <a:t>rekommendation</a:t>
            </a:r>
            <a:endParaRPr lang="da-DK" sz="32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 smtClean="0"/>
              <a:t>Kvinder med PCOS bør screenes for </a:t>
            </a:r>
            <a:r>
              <a:rPr lang="da-DK" dirty="0" err="1" smtClean="0"/>
              <a:t>metabolsksyndrom</a:t>
            </a:r>
            <a:r>
              <a:rPr lang="da-DK" dirty="0" smtClean="0"/>
              <a:t> og type 2 DM med BMI, </a:t>
            </a:r>
            <a:r>
              <a:rPr lang="da-DK" dirty="0" err="1" smtClean="0"/>
              <a:t>lipidprofil</a:t>
            </a:r>
            <a:r>
              <a:rPr lang="da-DK" dirty="0" smtClean="0"/>
              <a:t>, BT, taljemål, HbA1c og fasteblodsukker ved diagnosetidspunktet – C</a:t>
            </a:r>
          </a:p>
          <a:p>
            <a:r>
              <a:rPr lang="da-DK" dirty="0" smtClean="0"/>
              <a:t>Ved forekomst af risikofaktorer for </a:t>
            </a:r>
            <a:r>
              <a:rPr lang="da-DK" dirty="0" err="1" smtClean="0"/>
              <a:t>kardiovaskulær</a:t>
            </a:r>
            <a:r>
              <a:rPr lang="da-DK" dirty="0" smtClean="0"/>
              <a:t> sygdom skal patienten følges </a:t>
            </a:r>
            <a:r>
              <a:rPr lang="da-DK" dirty="0" err="1" smtClean="0"/>
              <a:t>iht</a:t>
            </a:r>
            <a:r>
              <a:rPr lang="da-DK" dirty="0" smtClean="0"/>
              <a:t> til gældende retningslinjer ved egen læge – B</a:t>
            </a:r>
          </a:p>
          <a:p>
            <a:r>
              <a:rPr lang="da-DK" dirty="0" smtClean="0"/>
              <a:t>Kvinder med PCOS bør således ikke have udført systematisk opfølgning af </a:t>
            </a:r>
            <a:r>
              <a:rPr lang="da-DK" dirty="0" err="1" smtClean="0"/>
              <a:t>kardiovaskulære</a:t>
            </a:r>
            <a:r>
              <a:rPr lang="da-DK" dirty="0" smtClean="0"/>
              <a:t> risikofaktorer og </a:t>
            </a:r>
            <a:r>
              <a:rPr lang="da-DK" dirty="0" err="1" smtClean="0"/>
              <a:t>dyslipidæmi</a:t>
            </a:r>
            <a:r>
              <a:rPr lang="da-DK" dirty="0" smtClean="0"/>
              <a:t>, såfremt der ikke er andre risikofaktorer for </a:t>
            </a:r>
            <a:r>
              <a:rPr lang="da-DK" dirty="0" err="1" smtClean="0"/>
              <a:t>kardiovaskulær</a:t>
            </a:r>
            <a:r>
              <a:rPr lang="da-DK" dirty="0" smtClean="0"/>
              <a:t> sygdom - B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84773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3200" b="1" dirty="0"/>
              <a:t>Diagnose og opfølgninger af sekundære senfølger </a:t>
            </a:r>
            <a:r>
              <a:rPr lang="da-DK" sz="3200" b="1" dirty="0" smtClean="0"/>
              <a:t>- </a:t>
            </a:r>
            <a:r>
              <a:rPr lang="da-DK" sz="3200" b="1" smtClean="0"/>
              <a:t>rekommendation</a:t>
            </a:r>
            <a:endParaRPr lang="da-DK" sz="3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2000" b="1" dirty="0" err="1" smtClean="0"/>
              <a:t>Screnning</a:t>
            </a:r>
            <a:r>
              <a:rPr lang="da-DK" sz="2000" b="1" dirty="0"/>
              <a:t> </a:t>
            </a:r>
            <a:r>
              <a:rPr lang="da-DK" sz="2000" b="1" dirty="0" smtClean="0"/>
              <a:t>ved PCOS diagnosetidspunkt: </a:t>
            </a:r>
          </a:p>
          <a:p>
            <a:r>
              <a:rPr lang="da-DK" sz="2000" dirty="0" smtClean="0"/>
              <a:t>Anamnese: Rygning, alkohol, kost og motion</a:t>
            </a:r>
          </a:p>
          <a:p>
            <a:r>
              <a:rPr lang="da-DK" sz="2000" dirty="0" smtClean="0"/>
              <a:t>Måling af HbA1c, fasteblodsukker, taljemål, BMI, BT og </a:t>
            </a:r>
            <a:r>
              <a:rPr lang="da-DK" sz="2000" dirty="0" err="1" smtClean="0"/>
              <a:t>lipidprofil</a:t>
            </a:r>
            <a:endParaRPr lang="da-DK" sz="2000" dirty="0" smtClean="0"/>
          </a:p>
          <a:p>
            <a:pPr marL="0" indent="0">
              <a:buNone/>
            </a:pPr>
            <a:r>
              <a:rPr lang="da-DK" sz="2000" b="1" dirty="0" smtClean="0"/>
              <a:t>Hvert 3-5. år kontrolleres:</a:t>
            </a:r>
          </a:p>
          <a:p>
            <a:r>
              <a:rPr lang="da-DK" sz="2000" dirty="0"/>
              <a:t>Anamnese: Rygning, alkohol, kost og </a:t>
            </a:r>
            <a:r>
              <a:rPr lang="da-DK" sz="2000" dirty="0" smtClean="0"/>
              <a:t>motion</a:t>
            </a:r>
          </a:p>
          <a:p>
            <a:r>
              <a:rPr lang="da-DK" sz="2000" dirty="0"/>
              <a:t>Måling af HbA1c, fasteblodsukker, taljemål, </a:t>
            </a:r>
            <a:r>
              <a:rPr lang="da-DK" sz="2000" dirty="0" smtClean="0"/>
              <a:t>BMI</a:t>
            </a:r>
          </a:p>
          <a:p>
            <a:r>
              <a:rPr lang="da-DK" sz="2000" dirty="0" smtClean="0"/>
              <a:t>Kun måling af BT og </a:t>
            </a:r>
            <a:r>
              <a:rPr lang="da-DK" sz="2000" dirty="0" err="1" smtClean="0"/>
              <a:t>lipidprofil</a:t>
            </a:r>
            <a:r>
              <a:rPr lang="da-DK" sz="2000" dirty="0" smtClean="0"/>
              <a:t> på indikation</a:t>
            </a:r>
            <a:endParaRPr lang="da-DK" sz="2000" dirty="0"/>
          </a:p>
          <a:p>
            <a:endParaRPr lang="da-DK" sz="2000" b="1" dirty="0" smtClean="0"/>
          </a:p>
          <a:p>
            <a:endParaRPr lang="da-DK" sz="2000" b="1" dirty="0" smtClean="0"/>
          </a:p>
          <a:p>
            <a:endParaRPr lang="da-DK" sz="2000" dirty="0" smtClean="0"/>
          </a:p>
          <a:p>
            <a:pPr marL="0" indent="0">
              <a:buNone/>
            </a:pPr>
            <a:endParaRPr lang="da-DK" sz="2000" dirty="0" smtClean="0"/>
          </a:p>
        </p:txBody>
      </p:sp>
    </p:spTree>
    <p:extLst>
      <p:ext uri="{BB962C8B-B14F-4D97-AF65-F5344CB8AC3E}">
        <p14:creationId xmlns:p14="http://schemas.microsoft.com/office/powerpoint/2010/main" val="2399480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 smtClean="0"/>
              <a:t>Kost og motion</a:t>
            </a:r>
            <a:br>
              <a:rPr lang="da-DK" b="1" dirty="0" smtClean="0"/>
            </a:br>
            <a:r>
              <a:rPr lang="da-DK" sz="3600" b="1" dirty="0"/>
              <a:t>E</a:t>
            </a:r>
            <a:r>
              <a:rPr lang="da-DK" sz="3600" b="1" dirty="0" smtClean="0"/>
              <a:t>videns</a:t>
            </a:r>
            <a:endParaRPr lang="da-DK" sz="36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a-DK" sz="2400" dirty="0">
                <a:solidFill>
                  <a:srgbClr val="000000"/>
                </a:solidFill>
              </a:rPr>
              <a:t>Overvægt (BMI &gt; 25 kg/m2) ses hos 50 % af kvinder med PCOS  - </a:t>
            </a:r>
            <a:r>
              <a:rPr lang="da-DK" sz="2400" dirty="0" smtClean="0">
                <a:solidFill>
                  <a:srgbClr val="000000"/>
                </a:solidFill>
              </a:rPr>
              <a:t>Ib</a:t>
            </a:r>
            <a:endParaRPr lang="da-DK" sz="2400" dirty="0">
              <a:solidFill>
                <a:srgbClr val="000000"/>
              </a:solidFill>
            </a:endParaRPr>
          </a:p>
          <a:p>
            <a:r>
              <a:rPr lang="da-DK" sz="2400" dirty="0">
                <a:solidFill>
                  <a:srgbClr val="000000"/>
                </a:solidFill>
              </a:rPr>
              <a:t>Vægttab har en positiv indflydelse </a:t>
            </a:r>
            <a:r>
              <a:rPr lang="da-DK" sz="2400" dirty="0" smtClean="0">
                <a:solidFill>
                  <a:srgbClr val="000000"/>
                </a:solidFill>
              </a:rPr>
              <a:t>på </a:t>
            </a:r>
            <a:r>
              <a:rPr lang="da-DK" sz="2400" dirty="0">
                <a:solidFill>
                  <a:srgbClr val="000000"/>
                </a:solidFill>
              </a:rPr>
              <a:t>menstruationscyklus, </a:t>
            </a:r>
            <a:r>
              <a:rPr lang="da-DK" sz="2400" dirty="0" err="1">
                <a:solidFill>
                  <a:srgbClr val="000000"/>
                </a:solidFill>
              </a:rPr>
              <a:t>androgenstatus</a:t>
            </a:r>
            <a:r>
              <a:rPr lang="da-DK" sz="2400" dirty="0">
                <a:solidFill>
                  <a:srgbClr val="000000"/>
                </a:solidFill>
              </a:rPr>
              <a:t> og ovulation ved BMI &gt; 25 kg/m2   -  </a:t>
            </a:r>
            <a:r>
              <a:rPr lang="da-DK" sz="2400" dirty="0" smtClean="0">
                <a:solidFill>
                  <a:srgbClr val="000000"/>
                </a:solidFill>
              </a:rPr>
              <a:t>Ib</a:t>
            </a:r>
            <a:endParaRPr lang="da-DK" sz="2400" dirty="0">
              <a:solidFill>
                <a:srgbClr val="000000"/>
              </a:solidFill>
            </a:endParaRPr>
          </a:p>
          <a:p>
            <a:r>
              <a:rPr lang="da-DK" sz="2400" dirty="0" err="1">
                <a:solidFill>
                  <a:srgbClr val="000000"/>
                </a:solidFill>
              </a:rPr>
              <a:t>Både</a:t>
            </a:r>
            <a:r>
              <a:rPr lang="da-DK" sz="2400" dirty="0">
                <a:solidFill>
                  <a:srgbClr val="000000"/>
                </a:solidFill>
              </a:rPr>
              <a:t> motion og lavkaloriediæter medfører vægttab -</a:t>
            </a:r>
            <a:r>
              <a:rPr lang="da-DK" sz="2400" dirty="0" smtClean="0">
                <a:solidFill>
                  <a:srgbClr val="000000"/>
                </a:solidFill>
              </a:rPr>
              <a:t> </a:t>
            </a:r>
            <a:r>
              <a:rPr lang="da-DK" sz="2400" dirty="0">
                <a:solidFill>
                  <a:srgbClr val="000000"/>
                </a:solidFill>
              </a:rPr>
              <a:t>Ib </a:t>
            </a:r>
          </a:p>
          <a:p>
            <a:r>
              <a:rPr lang="da-DK" sz="2400" dirty="0">
                <a:solidFill>
                  <a:srgbClr val="000000"/>
                </a:solidFill>
              </a:rPr>
              <a:t>Motion har ingen additiv effekt </a:t>
            </a:r>
            <a:r>
              <a:rPr lang="da-DK" sz="2400" dirty="0" smtClean="0">
                <a:solidFill>
                  <a:srgbClr val="000000"/>
                </a:solidFill>
              </a:rPr>
              <a:t>på </a:t>
            </a:r>
            <a:r>
              <a:rPr lang="da-DK" sz="2400" dirty="0">
                <a:solidFill>
                  <a:srgbClr val="000000"/>
                </a:solidFill>
              </a:rPr>
              <a:t>vægttab i forhold til diæt alene </a:t>
            </a:r>
            <a:r>
              <a:rPr lang="da-DK" sz="2400" dirty="0" smtClean="0">
                <a:solidFill>
                  <a:srgbClr val="000000"/>
                </a:solidFill>
              </a:rPr>
              <a:t>- Ib</a:t>
            </a:r>
            <a:endParaRPr lang="da-DK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006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 smtClean="0"/>
              <a:t>Kost og motion</a:t>
            </a:r>
            <a:br>
              <a:rPr lang="da-DK" b="1" dirty="0" smtClean="0"/>
            </a:br>
            <a:r>
              <a:rPr lang="da-DK" sz="3600" b="1" dirty="0" smtClean="0"/>
              <a:t>Evidens</a:t>
            </a:r>
            <a:endParaRPr lang="da-DK" sz="36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a-DK" dirty="0" smtClean="0">
              <a:solidFill>
                <a:srgbClr val="000000"/>
              </a:solidFill>
            </a:endParaRPr>
          </a:p>
          <a:p>
            <a:r>
              <a:rPr lang="da-DK" dirty="0" err="1" smtClean="0">
                <a:solidFill>
                  <a:srgbClr val="000000"/>
                </a:solidFill>
              </a:rPr>
              <a:t>Hypokaloriske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  <a:r>
              <a:rPr lang="da-DK" dirty="0">
                <a:solidFill>
                  <a:srgbClr val="000000"/>
                </a:solidFill>
              </a:rPr>
              <a:t>diæter med lavt kulhydratindhold har en positiv effekt </a:t>
            </a:r>
            <a:r>
              <a:rPr lang="da-DK" dirty="0" smtClean="0">
                <a:solidFill>
                  <a:srgbClr val="000000"/>
                </a:solidFill>
              </a:rPr>
              <a:t>på </a:t>
            </a:r>
            <a:r>
              <a:rPr lang="da-DK" dirty="0">
                <a:solidFill>
                  <a:srgbClr val="000000"/>
                </a:solidFill>
              </a:rPr>
              <a:t>fasteblodsukker og insulinsensitivitet, men effekten </a:t>
            </a:r>
            <a:r>
              <a:rPr lang="da-DK" dirty="0" smtClean="0">
                <a:solidFill>
                  <a:srgbClr val="000000"/>
                </a:solidFill>
              </a:rPr>
              <a:t>på </a:t>
            </a:r>
            <a:r>
              <a:rPr lang="da-DK" dirty="0" err="1">
                <a:solidFill>
                  <a:srgbClr val="000000"/>
                </a:solidFill>
              </a:rPr>
              <a:t>androgener</a:t>
            </a:r>
            <a:r>
              <a:rPr lang="da-DK" dirty="0">
                <a:solidFill>
                  <a:srgbClr val="000000"/>
                </a:solidFill>
              </a:rPr>
              <a:t> og ovulationsrate er mere usikker -</a:t>
            </a:r>
            <a:r>
              <a:rPr lang="da-DK" dirty="0" smtClean="0">
                <a:solidFill>
                  <a:srgbClr val="000000"/>
                </a:solidFill>
              </a:rPr>
              <a:t> Ib</a:t>
            </a:r>
            <a:endParaRPr lang="da-DK" dirty="0">
              <a:solidFill>
                <a:srgbClr val="000000"/>
              </a:solidFill>
            </a:endParaRPr>
          </a:p>
          <a:p>
            <a:endParaRPr lang="da-DK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da-DK" sz="2600" dirty="0">
              <a:solidFill>
                <a:srgbClr val="000000"/>
              </a:solidFill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6548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Kost</a:t>
            </a:r>
            <a:r>
              <a:rPr lang="en-US" b="1" dirty="0" smtClean="0"/>
              <a:t> </a:t>
            </a:r>
            <a:r>
              <a:rPr lang="en-US" b="1" dirty="0" err="1" smtClean="0"/>
              <a:t>og</a:t>
            </a:r>
            <a:r>
              <a:rPr lang="en-US" b="1" dirty="0" smtClean="0"/>
              <a:t> motion</a:t>
            </a:r>
            <a:r>
              <a:rPr lang="en-US" b="1" dirty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err="1" smtClean="0"/>
              <a:t>Rekommendation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r>
              <a:rPr lang="da-DK" dirty="0" smtClean="0"/>
              <a:t>Hos </a:t>
            </a:r>
            <a:r>
              <a:rPr lang="da-DK" dirty="0"/>
              <a:t>overvægtige medfører vægttab og motion bedring i insulinresistens, menstruationsmønster og fertilitet og anbefales derfor - B-C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729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 smtClean="0"/>
              <a:t>Blødningsforstyrrelser</a:t>
            </a:r>
            <a:br>
              <a:rPr lang="da-DK" b="1" dirty="0" smtClean="0"/>
            </a:br>
            <a:r>
              <a:rPr lang="da-DK" b="1" dirty="0" smtClean="0"/>
              <a:t>  </a:t>
            </a:r>
            <a:r>
              <a:rPr lang="da-DK" sz="3600" b="1" dirty="0" smtClean="0"/>
              <a:t>Evidens</a:t>
            </a:r>
            <a:endParaRPr lang="da-DK" sz="36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sz="2400" dirty="0"/>
              <a:t>Ca. 70% af kvinder med PCOS har </a:t>
            </a:r>
            <a:r>
              <a:rPr lang="da-DK" sz="2400" dirty="0" smtClean="0"/>
              <a:t>uregelmæssige blødninger - III</a:t>
            </a:r>
            <a:endParaRPr lang="da-DK" sz="2400" dirty="0"/>
          </a:p>
          <a:p>
            <a:r>
              <a:rPr lang="da-DK" sz="2400" dirty="0"/>
              <a:t>Insulinresistens og </a:t>
            </a:r>
            <a:r>
              <a:rPr lang="da-DK" sz="2400" dirty="0" err="1"/>
              <a:t>oligo</a:t>
            </a:r>
            <a:r>
              <a:rPr lang="da-DK" sz="2400" dirty="0"/>
              <a:t>/</a:t>
            </a:r>
            <a:r>
              <a:rPr lang="da-DK" sz="2400" dirty="0" err="1"/>
              <a:t>amenoré</a:t>
            </a:r>
            <a:r>
              <a:rPr lang="da-DK" sz="2400" dirty="0"/>
              <a:t> er tæt </a:t>
            </a:r>
            <a:r>
              <a:rPr lang="da-DK" sz="2400" dirty="0" smtClean="0"/>
              <a:t>relateret - </a:t>
            </a:r>
            <a:r>
              <a:rPr lang="da-DK" sz="2400" dirty="0"/>
              <a:t>jo mere insulinresistens jo længere </a:t>
            </a:r>
            <a:r>
              <a:rPr lang="da-DK" sz="2400" dirty="0" smtClean="0"/>
              <a:t>blødningsintervaller - II-III</a:t>
            </a:r>
            <a:endParaRPr lang="da-DK" sz="2400" dirty="0"/>
          </a:p>
          <a:p>
            <a:r>
              <a:rPr lang="da-DK" sz="2400" dirty="0"/>
              <a:t>Op til 30% af kvinder med PCOS og BMI &gt;30kg/m² har </a:t>
            </a:r>
            <a:r>
              <a:rPr lang="da-DK" sz="2400" dirty="0" err="1" smtClean="0"/>
              <a:t>endometriepolypper</a:t>
            </a:r>
            <a:r>
              <a:rPr lang="da-DK" sz="2400" dirty="0" smtClean="0"/>
              <a:t> - III</a:t>
            </a:r>
            <a:endParaRPr lang="da-DK" sz="2400" dirty="0"/>
          </a:p>
          <a:p>
            <a:r>
              <a:rPr lang="da-DK" sz="2400" dirty="0"/>
              <a:t>Kvinder med PCOS har en 3-4 gange øget risiko for </a:t>
            </a:r>
            <a:r>
              <a:rPr lang="da-DK" sz="2400" dirty="0" err="1" smtClean="0"/>
              <a:t>endometriecancer</a:t>
            </a:r>
            <a:r>
              <a:rPr lang="da-DK" dirty="0"/>
              <a:t> </a:t>
            </a:r>
            <a:r>
              <a:rPr lang="da-DK" dirty="0" smtClean="0"/>
              <a:t>- II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1227932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 smtClean="0"/>
              <a:t>Blødningsforstyrrelser</a:t>
            </a:r>
            <a:br>
              <a:rPr lang="da-DK" b="1" dirty="0" smtClean="0"/>
            </a:br>
            <a:r>
              <a:rPr lang="da-DK" b="1" dirty="0" smtClean="0"/>
              <a:t> </a:t>
            </a:r>
            <a:r>
              <a:rPr lang="da-DK" sz="3600" b="1" dirty="0" smtClean="0"/>
              <a:t>Evidens</a:t>
            </a:r>
            <a:endParaRPr lang="da-DK" sz="36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Vægttab og motion forbedrer og kan retablere regelmæssig </a:t>
            </a:r>
            <a:r>
              <a:rPr lang="da-DK" dirty="0" smtClean="0"/>
              <a:t>menstruationscyklus</a:t>
            </a:r>
            <a:r>
              <a:rPr lang="da-DK" dirty="0"/>
              <a:t> </a:t>
            </a:r>
            <a:r>
              <a:rPr lang="da-DK" dirty="0" smtClean="0"/>
              <a:t>- II-III</a:t>
            </a:r>
            <a:endParaRPr lang="da-DK" dirty="0"/>
          </a:p>
          <a:p>
            <a:r>
              <a:rPr lang="da-DK" dirty="0"/>
              <a:t>P-piller er førstevalg til regulering af blødningsuregelmæssighed hos kvinder med </a:t>
            </a:r>
            <a:r>
              <a:rPr lang="da-DK" dirty="0" smtClean="0"/>
              <a:t>PCOS - III-IV </a:t>
            </a:r>
            <a:endParaRPr lang="da-DK" dirty="0"/>
          </a:p>
          <a:p>
            <a:r>
              <a:rPr lang="da-DK" dirty="0" err="1"/>
              <a:t>Metformin</a:t>
            </a:r>
            <a:r>
              <a:rPr lang="da-DK" dirty="0"/>
              <a:t> er mindre velegnet til regulering af </a:t>
            </a:r>
            <a:r>
              <a:rPr lang="da-DK" dirty="0" smtClean="0"/>
              <a:t>menstruationen - III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5894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Blødningsforstyrrelser</a:t>
            </a:r>
            <a:r>
              <a:rPr lang="en-US" b="1" dirty="0"/>
              <a:t> </a:t>
            </a:r>
            <a:r>
              <a:rPr lang="en-US" b="1" dirty="0" smtClean="0"/>
              <a:t>  </a:t>
            </a:r>
            <a:r>
              <a:rPr lang="en-US" sz="3600" b="1" dirty="0" err="1" smtClean="0"/>
              <a:t>Rekommendation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sz="2600" dirty="0"/>
              <a:t>Vægttab og motion medfører bedring i insulinresistens og menstruationsmønster og anbefales derfor til overvægtige - B-C</a:t>
            </a:r>
          </a:p>
          <a:p>
            <a:r>
              <a:rPr lang="da-DK" sz="2600" dirty="0"/>
              <a:t>P-piller er førstevalgsbehandling ved blødningsforstyrrelser – C</a:t>
            </a:r>
          </a:p>
          <a:p>
            <a:r>
              <a:rPr lang="da-DK" sz="2600" dirty="0" err="1"/>
              <a:t>Endometriepolypper</a:t>
            </a:r>
            <a:r>
              <a:rPr lang="da-DK" sz="2600" dirty="0"/>
              <a:t> fjernes efter vanlige indikationer ved PCOS – </a:t>
            </a:r>
            <a:r>
              <a:rPr lang="da-DK" sz="2600" dirty="0"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da-DK" sz="2600" dirty="0"/>
          </a:p>
          <a:p>
            <a:r>
              <a:rPr lang="da-DK" sz="2600" dirty="0"/>
              <a:t>Kvinder med PCOS har 3-4 gange øget risiko for </a:t>
            </a:r>
            <a:r>
              <a:rPr lang="da-DK" sz="2600" dirty="0" err="1"/>
              <a:t>endometriecancer</a:t>
            </a:r>
            <a:r>
              <a:rPr lang="da-DK" sz="2600" dirty="0"/>
              <a:t>, men bør udredes efter vanlige retningslinjer - 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66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 err="1" smtClean="0"/>
              <a:t>Hyperandrogenisme</a:t>
            </a:r>
            <a:r>
              <a:rPr lang="da-DK" b="1" dirty="0"/>
              <a:t/>
            </a:r>
            <a:br>
              <a:rPr lang="da-DK" b="1" dirty="0"/>
            </a:br>
            <a:r>
              <a:rPr lang="da-DK" sz="3600" b="1" dirty="0"/>
              <a:t>E</a:t>
            </a:r>
            <a:r>
              <a:rPr lang="da-DK" sz="3600" b="1" dirty="0" smtClean="0"/>
              <a:t>videns</a:t>
            </a:r>
            <a:endParaRPr lang="da-DK" sz="36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a-DK" dirty="0" smtClean="0"/>
          </a:p>
          <a:p>
            <a:r>
              <a:rPr lang="da-DK" dirty="0" err="1" smtClean="0"/>
              <a:t>Hirsutisme</a:t>
            </a:r>
            <a:r>
              <a:rPr lang="da-DK" dirty="0" smtClean="0"/>
              <a:t>, akne og </a:t>
            </a:r>
            <a:r>
              <a:rPr lang="da-DK" dirty="0" err="1" smtClean="0"/>
              <a:t>androgen</a:t>
            </a:r>
            <a:r>
              <a:rPr lang="da-DK" dirty="0" smtClean="0"/>
              <a:t> </a:t>
            </a:r>
            <a:r>
              <a:rPr lang="da-DK" dirty="0" err="1" smtClean="0"/>
              <a:t>alopeci</a:t>
            </a:r>
            <a:r>
              <a:rPr lang="da-DK" dirty="0" smtClean="0"/>
              <a:t> er hyppige manifestationer ved PCOS – Ib</a:t>
            </a:r>
          </a:p>
          <a:p>
            <a:r>
              <a:rPr lang="da-DK" dirty="0" smtClean="0"/>
              <a:t>Der er effekt af behandling med p-piller, </a:t>
            </a:r>
            <a:r>
              <a:rPr lang="da-DK" dirty="0" err="1" smtClean="0"/>
              <a:t>androgenreceptorblokkere</a:t>
            </a:r>
            <a:r>
              <a:rPr lang="da-DK" dirty="0" smtClean="0"/>
              <a:t> og i mindre grad  </a:t>
            </a:r>
            <a:r>
              <a:rPr lang="da-DK" dirty="0" err="1" smtClean="0"/>
              <a:t>metformin</a:t>
            </a:r>
            <a:r>
              <a:rPr lang="da-DK" dirty="0" smtClean="0"/>
              <a:t> – Ia</a:t>
            </a:r>
          </a:p>
        </p:txBody>
      </p:sp>
    </p:spTree>
    <p:extLst>
      <p:ext uri="{BB962C8B-B14F-4D97-AF65-F5344CB8AC3E}">
        <p14:creationId xmlns:p14="http://schemas.microsoft.com/office/powerpoint/2010/main" val="1879670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4941</TotalTime>
  <Words>1393</Words>
  <Application>Microsoft Macintosh PowerPoint</Application>
  <PresentationFormat>Skærmshow (4:3)</PresentationFormat>
  <Paragraphs>114</Paragraphs>
  <Slides>22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22</vt:i4>
      </vt:variant>
    </vt:vector>
  </HeadingPairs>
  <TitlesOfParts>
    <vt:vector size="23" baseType="lpstr">
      <vt:lpstr>Infusion</vt:lpstr>
      <vt:lpstr>Guidelinemøde  18-19 sep. 2015</vt:lpstr>
      <vt:lpstr>Udredning/diagnose </vt:lpstr>
      <vt:lpstr>Kost og motion Evidens</vt:lpstr>
      <vt:lpstr>Kost og motion Evidens</vt:lpstr>
      <vt:lpstr>Kost og motion  Rekommendation</vt:lpstr>
      <vt:lpstr>Blødningsforstyrrelser   Evidens</vt:lpstr>
      <vt:lpstr>Blødningsforstyrrelser  Evidens</vt:lpstr>
      <vt:lpstr>Blødningsforstyrrelser   Rekommendation</vt:lpstr>
      <vt:lpstr>Hyperandrogenisme Evidens</vt:lpstr>
      <vt:lpstr>Hyperandrogenisme  Rekommendation</vt:lpstr>
      <vt:lpstr>Graviditetskomplikationer Evidens</vt:lpstr>
      <vt:lpstr>Graviditetskomplikationer Klinisk rekommendation</vt:lpstr>
      <vt:lpstr>Infertilitet Evidens</vt:lpstr>
      <vt:lpstr>Infertilitet Evidens</vt:lpstr>
      <vt:lpstr>Infertilitet Klinisk rekommendation</vt:lpstr>
      <vt:lpstr>Infertilitet Klinisk rekommendation</vt:lpstr>
      <vt:lpstr>Genetik</vt:lpstr>
      <vt:lpstr>Seksuelle og psykosociale forhold - evidens</vt:lpstr>
      <vt:lpstr>Seksuelle og psykosociale forhold - rekommendation</vt:lpstr>
      <vt:lpstr>Diagnose og opfølgning af sekundære senfølger - evidens</vt:lpstr>
      <vt:lpstr>Diagnose og opfølgninger af sekundære senfølger - rekommendation</vt:lpstr>
      <vt:lpstr>Diagnose og opfølgninger af sekundære senfølger - rekommendation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Rasmus Berthelsen</dc:creator>
  <cp:lastModifiedBy>Rasmus Berthelsen</cp:lastModifiedBy>
  <cp:revision>135</cp:revision>
  <dcterms:created xsi:type="dcterms:W3CDTF">2015-08-17T16:13:00Z</dcterms:created>
  <dcterms:modified xsi:type="dcterms:W3CDTF">2015-10-02T05:20:58Z</dcterms:modified>
</cp:coreProperties>
</file>