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9" r:id="rId2"/>
    <p:sldId id="25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93" r:id="rId18"/>
    <p:sldId id="294" r:id="rId19"/>
    <p:sldId id="295" r:id="rId20"/>
    <p:sldId id="296" r:id="rId21"/>
    <p:sldId id="264" r:id="rId22"/>
    <p:sldId id="261" r:id="rId23"/>
    <p:sldId id="262" r:id="rId24"/>
    <p:sldId id="266" r:id="rId25"/>
    <p:sldId id="290" r:id="rId26"/>
    <p:sldId id="263" r:id="rId27"/>
    <p:sldId id="260" r:id="rId28"/>
    <p:sldId id="288" r:id="rId29"/>
    <p:sldId id="285" r:id="rId30"/>
    <p:sldId id="286" r:id="rId31"/>
    <p:sldId id="292" r:id="rId32"/>
    <p:sldId id="291" r:id="rId3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32" autoAdjust="0"/>
    <p:restoredTop sz="94660"/>
  </p:normalViewPr>
  <p:slideViewPr>
    <p:cSldViewPr snapToGrid="0">
      <p:cViewPr varScale="1">
        <p:scale>
          <a:sx n="88" d="100"/>
          <a:sy n="88" d="100"/>
        </p:scale>
        <p:origin x="2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Mappe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da-DK" sz="2400" dirty="0"/>
              <a:t>Antal prøver/år med galdesalte ≥ 40 µmol/L  i  perioden 1/11/2019 – 31/10/2021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a:t>39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7B-8744-BA5E-B3B9C92BFC51}"/>
                </c:ext>
              </c:extLst>
            </c:dLbl>
            <c:dLbl>
              <c:idx val="1"/>
              <c:tx>
                <c:rich>
                  <a:bodyPr/>
                  <a:lstStyle/>
                  <a:p>
                    <a:r>
                      <a:rPr lang="en-US"/>
                      <a:t>32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7B-8744-BA5E-B3B9C92BFC51}"/>
                </c:ext>
              </c:extLst>
            </c:dLbl>
            <c:dLbl>
              <c:idx val="2"/>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7B-8744-BA5E-B3B9C92BFC51}"/>
                </c:ext>
              </c:extLst>
            </c:dLbl>
            <c:dLbl>
              <c:idx val="3"/>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7B-8744-BA5E-B3B9C92BFC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'Ark1'!$A$1:$E$1</c:f>
              <c:numCache>
                <c:formatCode>General</c:formatCode>
                <c:ptCount val="5"/>
                <c:pt idx="0">
                  <c:v>35</c:v>
                </c:pt>
                <c:pt idx="1">
                  <c:v>27</c:v>
                </c:pt>
                <c:pt idx="2">
                  <c:v>19</c:v>
                </c:pt>
                <c:pt idx="3">
                  <c:v>14</c:v>
                </c:pt>
                <c:pt idx="4">
                  <c:v>1</c:v>
                </c:pt>
              </c:numCache>
            </c:numRef>
          </c:val>
          <c:extLst>
            <c:ext xmlns:c16="http://schemas.microsoft.com/office/drawing/2014/chart" uri="{C3380CC4-5D6E-409C-BE32-E72D297353CC}">
              <c16:uniqueId val="{00000000-8BD2-5D46-ADB2-57DFAE71214C}"/>
            </c:ext>
          </c:extLst>
        </c:ser>
        <c:dLbls>
          <c:dLblPos val="outEnd"/>
          <c:showLegendKey val="0"/>
          <c:showVal val="1"/>
          <c:showCatName val="0"/>
          <c:showSerName val="0"/>
          <c:showPercent val="0"/>
          <c:showBubbleSize val="0"/>
        </c:dLbls>
        <c:gapWidth val="100"/>
        <c:overlap val="-24"/>
        <c:axId val="226623888"/>
        <c:axId val="226625536"/>
      </c:barChart>
      <c:catAx>
        <c:axId val="22662388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da-DK" sz="2000" dirty="0"/>
                  <a:t>Hospitalsafdelinger i Region H</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26625536"/>
        <c:crosses val="autoZero"/>
        <c:auto val="1"/>
        <c:lblAlgn val="ctr"/>
        <c:lblOffset val="100"/>
        <c:noMultiLvlLbl val="0"/>
      </c:catAx>
      <c:valAx>
        <c:axId val="22662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da-DK" sz="2000" dirty="0"/>
                  <a:t>Antal</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2662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D2EA7-E5A6-4CC5-B1E5-B60451836E41}" type="datetimeFigureOut">
              <a:rPr lang="da-DK" smtClean="0"/>
              <a:t>26-05-2022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BEDD-9CFB-481F-A4D5-DB03F759A31C}" type="slidenum">
              <a:rPr lang="da-DK" smtClean="0"/>
              <a:t>‹nr.›</a:t>
            </a:fld>
            <a:endParaRPr lang="da-DK"/>
          </a:p>
        </p:txBody>
      </p:sp>
    </p:spTree>
    <p:extLst>
      <p:ext uri="{BB962C8B-B14F-4D97-AF65-F5344CB8AC3E}">
        <p14:creationId xmlns:p14="http://schemas.microsoft.com/office/powerpoint/2010/main" val="89696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bør måske søgeord redegøres for?</a:t>
            </a:r>
          </a:p>
          <a:p>
            <a:r>
              <a:rPr lang="da-DK" dirty="0"/>
              <a:t>Læs spørgsmålet op og fortæl at studier indenfor emnet generelt kun redegør for </a:t>
            </a:r>
            <a:r>
              <a:rPr lang="da-DK" dirty="0" err="1"/>
              <a:t>random</a:t>
            </a:r>
            <a:r>
              <a:rPr lang="da-DK" dirty="0"/>
              <a:t> galdesalte, altså ikke fastende galdesalte. </a:t>
            </a:r>
          </a:p>
        </p:txBody>
      </p:sp>
      <p:sp>
        <p:nvSpPr>
          <p:cNvPr id="4" name="Pladsholder til slidenummer 3"/>
          <p:cNvSpPr>
            <a:spLocks noGrp="1"/>
          </p:cNvSpPr>
          <p:nvPr>
            <p:ph type="sldNum" sz="quarter" idx="5"/>
          </p:nvPr>
        </p:nvSpPr>
        <p:spPr/>
        <p:txBody>
          <a:bodyPr/>
          <a:lstStyle/>
          <a:p>
            <a:fld id="{6EE9792F-ECCF-884C-8854-066CD8E1054B}" type="slidenum">
              <a:rPr lang="da-DK" smtClean="0"/>
              <a:t>3</a:t>
            </a:fld>
            <a:endParaRPr lang="da-DK"/>
          </a:p>
        </p:txBody>
      </p:sp>
    </p:spTree>
    <p:extLst>
      <p:ext uri="{BB962C8B-B14F-4D97-AF65-F5344CB8AC3E}">
        <p14:creationId xmlns:p14="http://schemas.microsoft.com/office/powerpoint/2010/main" val="315506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har forfatterne undersøgt referenceområdet for ikke-fastende galdesalte hos 561 tredje trimester ukompliceret gravide, og kunne også her konstatere, i sær for kvinder af anden etnisk herkomst, at referenceområdet for ukompliceret gravide gik helt op til 18,3 </a:t>
            </a:r>
            <a:r>
              <a:rPr lang="da-DK" dirty="0" err="1"/>
              <a:t>mikromol</a:t>
            </a:r>
            <a:r>
              <a:rPr lang="da-DK" dirty="0"/>
              <a:t>/l. Derfor undersøgte de også i en metaanalyse, om de kvinder der evt. ville gå </a:t>
            </a:r>
            <a:r>
              <a:rPr lang="da-DK" dirty="0" err="1"/>
              <a:t>udiagnosticerede</a:t>
            </a:r>
            <a:r>
              <a:rPr lang="da-DK" dirty="0"/>
              <a:t> med mild ICP med galdesalteværdier på ml. 10-19 </a:t>
            </a:r>
            <a:r>
              <a:rPr lang="da-DK" dirty="0" err="1"/>
              <a:t>mikromol</a:t>
            </a:r>
            <a:r>
              <a:rPr lang="da-DK" dirty="0"/>
              <a:t>/l havde dårligere </a:t>
            </a:r>
            <a:r>
              <a:rPr lang="da-DK" dirty="0" err="1"/>
              <a:t>føtale</a:t>
            </a:r>
            <a:r>
              <a:rPr lang="da-DK" dirty="0"/>
              <a:t> </a:t>
            </a:r>
            <a:r>
              <a:rPr lang="da-DK" dirty="0" err="1"/>
              <a:t>outcomes</a:t>
            </a:r>
            <a:r>
              <a:rPr lang="da-DK" dirty="0"/>
              <a:t> end baggrundsbefolkningen. Det havde de ikke. </a:t>
            </a:r>
          </a:p>
          <a:p>
            <a:endParaRPr lang="da-DK" dirty="0"/>
          </a:p>
        </p:txBody>
      </p:sp>
      <p:sp>
        <p:nvSpPr>
          <p:cNvPr id="4" name="Pladsholder til slidenummer 3"/>
          <p:cNvSpPr>
            <a:spLocks noGrp="1"/>
          </p:cNvSpPr>
          <p:nvPr>
            <p:ph type="sldNum" sz="quarter" idx="5"/>
          </p:nvPr>
        </p:nvSpPr>
        <p:spPr/>
        <p:txBody>
          <a:bodyPr/>
          <a:lstStyle/>
          <a:p>
            <a:fld id="{6EE9792F-ECCF-884C-8854-066CD8E1054B}" type="slidenum">
              <a:rPr lang="da-DK" smtClean="0"/>
              <a:t>13</a:t>
            </a:fld>
            <a:endParaRPr lang="da-DK"/>
          </a:p>
        </p:txBody>
      </p:sp>
    </p:spTree>
    <p:extLst>
      <p:ext uri="{BB962C8B-B14F-4D97-AF65-F5344CB8AC3E}">
        <p14:creationId xmlns:p14="http://schemas.microsoft.com/office/powerpoint/2010/main" val="402792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i guidelinegruppen vil derfor anbefale at vi går over til at bruge en diagnostisk værdi på &gt;=19 </a:t>
            </a:r>
            <a:r>
              <a:rPr lang="da-DK" dirty="0" err="1"/>
              <a:t>mikromol</a:t>
            </a:r>
            <a:r>
              <a:rPr lang="da-DK" dirty="0"/>
              <a:t>/l fremadrettet</a:t>
            </a:r>
          </a:p>
        </p:txBody>
      </p:sp>
      <p:sp>
        <p:nvSpPr>
          <p:cNvPr id="4" name="Pladsholder til slidenummer 3"/>
          <p:cNvSpPr>
            <a:spLocks noGrp="1"/>
          </p:cNvSpPr>
          <p:nvPr>
            <p:ph type="sldNum" sz="quarter" idx="5"/>
          </p:nvPr>
        </p:nvSpPr>
        <p:spPr/>
        <p:txBody>
          <a:bodyPr/>
          <a:lstStyle/>
          <a:p>
            <a:fld id="{6EE9792F-ECCF-884C-8854-066CD8E1054B}" type="slidenum">
              <a:rPr lang="da-DK" smtClean="0"/>
              <a:t>14</a:t>
            </a:fld>
            <a:endParaRPr lang="da-DK"/>
          </a:p>
        </p:txBody>
      </p:sp>
    </p:spTree>
    <p:extLst>
      <p:ext uri="{BB962C8B-B14F-4D97-AF65-F5344CB8AC3E}">
        <p14:creationId xmlns:p14="http://schemas.microsoft.com/office/powerpoint/2010/main" val="190106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sætte tallene i et klinisk perspektiv, så har vi hentet data på alle galdesalte-prøver der er blevet taget i hele Region H i en to årig periode, og set på hvor mange prøver der har været over den diagnostiske værdi. Fortælle hvad der står på </a:t>
            </a:r>
            <a:r>
              <a:rPr lang="da-DK" dirty="0" err="1"/>
              <a:t>slidet</a:t>
            </a:r>
            <a:r>
              <a:rPr lang="da-DK" dirty="0"/>
              <a:t>. Afslutte med at sige at vi ikke med sikkerhed kan sige hvordan tallene vil fordele sig med implementering af nye retningslinjer og at disse tal er baseret på prøver og ikke pr patient, således at hvis man talte patienter, så ville tallene være lidt lavere.</a:t>
            </a:r>
          </a:p>
        </p:txBody>
      </p:sp>
      <p:sp>
        <p:nvSpPr>
          <p:cNvPr id="4" name="Pladsholder til slidenummer 3"/>
          <p:cNvSpPr>
            <a:spLocks noGrp="1"/>
          </p:cNvSpPr>
          <p:nvPr>
            <p:ph type="sldNum" sz="quarter" idx="5"/>
          </p:nvPr>
        </p:nvSpPr>
        <p:spPr/>
        <p:txBody>
          <a:bodyPr/>
          <a:lstStyle/>
          <a:p>
            <a:fld id="{6EE9792F-ECCF-884C-8854-066CD8E1054B}" type="slidenum">
              <a:rPr lang="da-DK" smtClean="0"/>
              <a:t>15</a:t>
            </a:fld>
            <a:endParaRPr lang="da-DK"/>
          </a:p>
        </p:txBody>
      </p:sp>
    </p:spTree>
    <p:extLst>
      <p:ext uri="{BB962C8B-B14F-4D97-AF65-F5344CB8AC3E}">
        <p14:creationId xmlns:p14="http://schemas.microsoft.com/office/powerpoint/2010/main" val="8215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ses fordelingen på afdelingerne i Region H af prøver/år med galdesalte &gt;=40 </a:t>
            </a:r>
            <a:r>
              <a:rPr lang="da-DK" dirty="0" err="1"/>
              <a:t>mikromol</a:t>
            </a:r>
            <a:r>
              <a:rPr lang="da-DK" dirty="0"/>
              <a:t>/l </a:t>
            </a:r>
          </a:p>
        </p:txBody>
      </p:sp>
      <p:sp>
        <p:nvSpPr>
          <p:cNvPr id="4" name="Pladsholder til slidenummer 3"/>
          <p:cNvSpPr>
            <a:spLocks noGrp="1"/>
          </p:cNvSpPr>
          <p:nvPr>
            <p:ph type="sldNum" sz="quarter" idx="5"/>
          </p:nvPr>
        </p:nvSpPr>
        <p:spPr/>
        <p:txBody>
          <a:bodyPr/>
          <a:lstStyle/>
          <a:p>
            <a:fld id="{6EE9792F-ECCF-884C-8854-066CD8E1054B}" type="slidenum">
              <a:rPr lang="da-DK" smtClean="0"/>
              <a:t>16</a:t>
            </a:fld>
            <a:endParaRPr lang="da-DK"/>
          </a:p>
        </p:txBody>
      </p:sp>
    </p:spTree>
    <p:extLst>
      <p:ext uri="{BB962C8B-B14F-4D97-AF65-F5344CB8AC3E}">
        <p14:creationId xmlns:p14="http://schemas.microsoft.com/office/powerpoint/2010/main" val="45409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Personer med ICP er i øget risiko for at udvikle leversygdom senere i livet, hvor kronisk </a:t>
            </a:r>
            <a:r>
              <a:rPr lang="da-DK" dirty="0" err="1"/>
              <a:t>hepatit</a:t>
            </a:r>
            <a:r>
              <a:rPr lang="da-DK" dirty="0"/>
              <a:t>, leverfibrose/cirrose, hepatitis C og </a:t>
            </a:r>
            <a:r>
              <a:rPr lang="da-DK" dirty="0" err="1"/>
              <a:t>cholangit</a:t>
            </a:r>
            <a:r>
              <a:rPr lang="da-DK" dirty="0"/>
              <a:t> er de sygdomme hvor risikoen er højest. For personer med præeksisterende lever/galdesygdom havde galdesten, kronisk </a:t>
            </a:r>
            <a:r>
              <a:rPr lang="da-DK" dirty="0" err="1"/>
              <a:t>hepatit</a:t>
            </a:r>
            <a:r>
              <a:rPr lang="da-DK" dirty="0"/>
              <a:t> og </a:t>
            </a:r>
            <a:r>
              <a:rPr lang="da-DK" dirty="0" err="1"/>
              <a:t>hepatit</a:t>
            </a:r>
            <a:r>
              <a:rPr lang="da-DK" dirty="0"/>
              <a:t> C de højeste OR for at udvikle ICP i graviditeten.</a:t>
            </a:r>
          </a:p>
        </p:txBody>
      </p:sp>
      <p:sp>
        <p:nvSpPr>
          <p:cNvPr id="4" name="Pladsholder til slidenummer 3"/>
          <p:cNvSpPr>
            <a:spLocks noGrp="1"/>
          </p:cNvSpPr>
          <p:nvPr>
            <p:ph type="sldNum" sz="quarter" idx="5"/>
          </p:nvPr>
        </p:nvSpPr>
        <p:spPr/>
        <p:txBody>
          <a:bodyPr/>
          <a:lstStyle/>
          <a:p>
            <a:fld id="{6EE9792F-ECCF-884C-8854-066CD8E1054B}" type="slidenum">
              <a:rPr lang="da-DK" smtClean="0"/>
              <a:t>28</a:t>
            </a:fld>
            <a:endParaRPr lang="da-DK"/>
          </a:p>
        </p:txBody>
      </p:sp>
    </p:spTree>
    <p:extLst>
      <p:ext uri="{BB962C8B-B14F-4D97-AF65-F5344CB8AC3E}">
        <p14:creationId xmlns:p14="http://schemas.microsoft.com/office/powerpoint/2010/main" val="57043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Læs de kliniske rekommandationer op. </a:t>
            </a:r>
          </a:p>
        </p:txBody>
      </p:sp>
      <p:sp>
        <p:nvSpPr>
          <p:cNvPr id="4" name="Pladsholder til slidenummer 3"/>
          <p:cNvSpPr>
            <a:spLocks noGrp="1"/>
          </p:cNvSpPr>
          <p:nvPr>
            <p:ph type="sldNum" sz="quarter" idx="5"/>
          </p:nvPr>
        </p:nvSpPr>
        <p:spPr/>
        <p:txBody>
          <a:bodyPr/>
          <a:lstStyle/>
          <a:p>
            <a:fld id="{6EE9792F-ECCF-884C-8854-066CD8E1054B}" type="slidenum">
              <a:rPr lang="da-DK" smtClean="0"/>
              <a:t>29</a:t>
            </a:fld>
            <a:endParaRPr lang="da-DK"/>
          </a:p>
        </p:txBody>
      </p:sp>
    </p:spTree>
    <p:extLst>
      <p:ext uri="{BB962C8B-B14F-4D97-AF65-F5344CB8AC3E}">
        <p14:creationId xmlns:p14="http://schemas.microsoft.com/office/powerpoint/2010/main" val="113080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vi gerne vil sætte fokus på ift. denne diskussion er, hvordan vi bedst effektuerer denne rekommandation. Praktiserende læger, os selv? </a:t>
            </a:r>
          </a:p>
          <a:p>
            <a:r>
              <a:rPr lang="da-DK" dirty="0"/>
              <a:t>Tak for opmærksomheden. Vi glæder os til en spændende diskussion.</a:t>
            </a:r>
          </a:p>
        </p:txBody>
      </p:sp>
      <p:sp>
        <p:nvSpPr>
          <p:cNvPr id="4" name="Pladsholder til slidenummer 3"/>
          <p:cNvSpPr>
            <a:spLocks noGrp="1"/>
          </p:cNvSpPr>
          <p:nvPr>
            <p:ph type="sldNum" sz="quarter" idx="5"/>
          </p:nvPr>
        </p:nvSpPr>
        <p:spPr/>
        <p:txBody>
          <a:bodyPr/>
          <a:lstStyle/>
          <a:p>
            <a:fld id="{6EE9792F-ECCF-884C-8854-066CD8E1054B}" type="slidenum">
              <a:rPr lang="da-DK" smtClean="0"/>
              <a:t>30</a:t>
            </a:fld>
            <a:endParaRPr lang="da-DK"/>
          </a:p>
        </p:txBody>
      </p:sp>
    </p:spTree>
    <p:extLst>
      <p:ext uri="{BB962C8B-B14F-4D97-AF65-F5344CB8AC3E}">
        <p14:creationId xmlns:p14="http://schemas.microsoft.com/office/powerpoint/2010/main" val="159348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har vi et diagram fra det studie, som vores anbefalinger bygger på, som er et studie af Mitchell et al fra sidste år. Det er flere linkede studier i et, hvor diagrammet viser det første delstudie inkluderende 42 personer med hhv. Ukompliceret graviditet (hvide cirkler), mild ICP (røde cirkler) og svær ICP. (blå trekanter) De fik standardiserede måltider fra dagen før målingerne og til og med frokost på måledagen. Hele gruppen fik målt galdesalte fastende om morgenen og igen tre timer efter frokost. En subgruppe i hver studiegruppe fik også målt galdesalte 1 og 2 timer efter morgenmad og 20 min og en time efter frokost. Grænsen for svær ICP lå på ikke-fastende galdesalte på 40 </a:t>
            </a:r>
            <a:r>
              <a:rPr lang="da-DK" dirty="0" err="1"/>
              <a:t>mikromol</a:t>
            </a:r>
            <a:r>
              <a:rPr lang="da-DK" dirty="0"/>
              <a:t>/l, imens grænsen for mild ICP afhang af det inkluderende hospitals cut-</a:t>
            </a:r>
            <a:r>
              <a:rPr lang="da-DK" dirty="0" err="1"/>
              <a:t>off</a:t>
            </a:r>
            <a:r>
              <a:rPr lang="da-DK" dirty="0"/>
              <a:t>, hvilket varierede ml. 6 og 15 </a:t>
            </a:r>
            <a:r>
              <a:rPr lang="da-DK" dirty="0" err="1"/>
              <a:t>mikromol</a:t>
            </a:r>
            <a:r>
              <a:rPr lang="da-DK" dirty="0"/>
              <a:t>/l. Dem med ukompliceret graviditet blev rekrutteret ved deres rutine-undersøgelser imens dem med ICP blev rekrutteret i forbindelse med at de blev diagnosticeret med ICP. De er således alle sammen allerede før studiet grupperet efter sværhedsgrad. Jeg har delt det op i mindre dele for at gøre det mere overskueligt</a:t>
            </a:r>
          </a:p>
        </p:txBody>
      </p:sp>
      <p:sp>
        <p:nvSpPr>
          <p:cNvPr id="4" name="Pladsholder til slidenummer 3"/>
          <p:cNvSpPr>
            <a:spLocks noGrp="1"/>
          </p:cNvSpPr>
          <p:nvPr>
            <p:ph type="sldNum" sz="quarter" idx="5"/>
          </p:nvPr>
        </p:nvSpPr>
        <p:spPr/>
        <p:txBody>
          <a:bodyPr/>
          <a:lstStyle/>
          <a:p>
            <a:fld id="{6EE9792F-ECCF-884C-8854-066CD8E1054B}" type="slidenum">
              <a:rPr lang="da-DK" smtClean="0"/>
              <a:t>4</a:t>
            </a:fld>
            <a:endParaRPr lang="da-DK"/>
          </a:p>
        </p:txBody>
      </p:sp>
    </p:spTree>
    <p:extLst>
      <p:ext uri="{BB962C8B-B14F-4D97-AF65-F5344CB8AC3E}">
        <p14:creationId xmlns:p14="http://schemas.microsoft.com/office/powerpoint/2010/main" val="169424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vi starter med de anbefalinger vi har lige nu, så kan vi se at ved fastende målinger af galdesalte, så var der ingen i gruppen med mild ICP, som kom over den diagnostiske grænse på &gt;=10 </a:t>
            </a:r>
            <a:r>
              <a:rPr lang="da-DK" dirty="0" err="1"/>
              <a:t>mikromol</a:t>
            </a:r>
            <a:r>
              <a:rPr lang="da-DK" dirty="0"/>
              <a:t>/l. Dem der havde svær </a:t>
            </a:r>
            <a:r>
              <a:rPr lang="da-DK" dirty="0" err="1"/>
              <a:t>Icp</a:t>
            </a:r>
            <a:r>
              <a:rPr lang="da-DK" dirty="0"/>
              <a:t> defineret som en eller flere målinger&gt;40mikromol/l, havde stort set alle sammen værdier under den diagnostiske grænse for svær ICP i fastende tilstand</a:t>
            </a:r>
          </a:p>
        </p:txBody>
      </p:sp>
      <p:sp>
        <p:nvSpPr>
          <p:cNvPr id="4" name="Pladsholder til slidenummer 3"/>
          <p:cNvSpPr>
            <a:spLocks noGrp="1"/>
          </p:cNvSpPr>
          <p:nvPr>
            <p:ph type="sldNum" sz="quarter" idx="5"/>
          </p:nvPr>
        </p:nvSpPr>
        <p:spPr/>
        <p:txBody>
          <a:bodyPr/>
          <a:lstStyle/>
          <a:p>
            <a:fld id="{6EE9792F-ECCF-884C-8854-066CD8E1054B}" type="slidenum">
              <a:rPr lang="da-DK" smtClean="0"/>
              <a:t>5</a:t>
            </a:fld>
            <a:endParaRPr lang="da-DK"/>
          </a:p>
        </p:txBody>
      </p:sp>
    </p:spTree>
    <p:extLst>
      <p:ext uri="{BB962C8B-B14F-4D97-AF65-F5344CB8AC3E}">
        <p14:creationId xmlns:p14="http://schemas.microsoft.com/office/powerpoint/2010/main" val="203244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ser vi målinger af galdesalte lige før frokost, og tre tidspunkter efter frokost, sidste 3 timer efter frokost. Her kan ses at alle dem der havde svær ICP, også målte galdesalte over 40mikromol/l ved alle de tre måletidspunkter. Det der også ses, er at der er flere af dem med ukomplicerede graviditeter, der </a:t>
            </a:r>
            <a:r>
              <a:rPr lang="da-DK" dirty="0" err="1"/>
              <a:t>postprandialt</a:t>
            </a:r>
            <a:r>
              <a:rPr lang="da-DK" dirty="0"/>
              <a:t> har galdesalteværdier &gt; den nuværende diagnostiske grænse i DK på 10 </a:t>
            </a:r>
            <a:r>
              <a:rPr lang="da-DK" dirty="0" err="1"/>
              <a:t>mikromol</a:t>
            </a:r>
            <a:r>
              <a:rPr lang="da-DK" dirty="0"/>
              <a:t>/l, imens værdierne i denne gruppe faldt hurtigt igen til tre timer efter frokost. </a:t>
            </a:r>
          </a:p>
        </p:txBody>
      </p:sp>
      <p:sp>
        <p:nvSpPr>
          <p:cNvPr id="4" name="Pladsholder til slidenummer 3"/>
          <p:cNvSpPr>
            <a:spLocks noGrp="1"/>
          </p:cNvSpPr>
          <p:nvPr>
            <p:ph type="sldNum" sz="quarter" idx="5"/>
          </p:nvPr>
        </p:nvSpPr>
        <p:spPr/>
        <p:txBody>
          <a:bodyPr/>
          <a:lstStyle/>
          <a:p>
            <a:fld id="{6EE9792F-ECCF-884C-8854-066CD8E1054B}" type="slidenum">
              <a:rPr lang="da-DK" smtClean="0"/>
              <a:t>6</a:t>
            </a:fld>
            <a:endParaRPr lang="da-DK"/>
          </a:p>
        </p:txBody>
      </p:sp>
    </p:spTree>
    <p:extLst>
      <p:ext uri="{BB962C8B-B14F-4D97-AF65-F5344CB8AC3E}">
        <p14:creationId xmlns:p14="http://schemas.microsoft.com/office/powerpoint/2010/main" val="296614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 for at opsummere, så illustrerer denne graf at fastende galdesalte ikke er gode til at identificere personer med svær ICP, i modsætning til de ikke-fastende, samtidig med, at der var flere personer med verificeret ukompliceret graviditet, der </a:t>
            </a:r>
            <a:r>
              <a:rPr lang="da-DK" dirty="0" err="1"/>
              <a:t>postprandialt</a:t>
            </a:r>
            <a:r>
              <a:rPr lang="da-DK" dirty="0"/>
              <a:t> kortvarigt kom op over den nuværende diagnostiske værdi på 10 </a:t>
            </a:r>
            <a:r>
              <a:rPr lang="da-DK" dirty="0" err="1"/>
              <a:t>mikromol</a:t>
            </a:r>
            <a:r>
              <a:rPr lang="da-DK" dirty="0"/>
              <a:t>/l, hvilket jeg vil komme tilbage til.</a:t>
            </a:r>
          </a:p>
        </p:txBody>
      </p:sp>
      <p:sp>
        <p:nvSpPr>
          <p:cNvPr id="4" name="Pladsholder til slidenummer 3"/>
          <p:cNvSpPr>
            <a:spLocks noGrp="1"/>
          </p:cNvSpPr>
          <p:nvPr>
            <p:ph type="sldNum" sz="quarter" idx="5"/>
          </p:nvPr>
        </p:nvSpPr>
        <p:spPr/>
        <p:txBody>
          <a:bodyPr/>
          <a:lstStyle/>
          <a:p>
            <a:fld id="{6EE9792F-ECCF-884C-8854-066CD8E1054B}" type="slidenum">
              <a:rPr lang="da-DK" smtClean="0"/>
              <a:t>7</a:t>
            </a:fld>
            <a:endParaRPr lang="da-DK"/>
          </a:p>
        </p:txBody>
      </p:sp>
    </p:spTree>
    <p:extLst>
      <p:ext uri="{BB962C8B-B14F-4D97-AF65-F5344CB8AC3E}">
        <p14:creationId xmlns:p14="http://schemas.microsoft.com/office/powerpoint/2010/main" val="340812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ses tre grafer; B viser specificiteten for forskellige diagnostiske værdier på forskellige tidspunkter på dagen, imens C og D viser sensitiviteten for hhv. Mild og svær ICP på forskellige tidspunkter på dagen. </a:t>
            </a:r>
          </a:p>
          <a:p>
            <a:r>
              <a:rPr lang="da-DK" dirty="0"/>
              <a:t>Hvis vi starter med at kigge på graf B og sammenligner den med graf C, så kan vi her se, at for fastende galdesalte, så havde en diagnostisk værdi på &gt;=11 100% specificitet, imens den samme værdi havde en sensitivitet for mild ICP på 0%. På samme måde var sensitiviteten for mild ICP for vores nuværende diagnostiske grænse 100% 20 min </a:t>
            </a:r>
            <a:r>
              <a:rPr lang="da-DK" dirty="0" err="1"/>
              <a:t>postprandialt</a:t>
            </a:r>
            <a:r>
              <a:rPr lang="da-DK" dirty="0"/>
              <a:t>, men specificiteten var nede på 50%. Desværre bliver ikke den diagnostiske præcision i flg. Resultaterne fra dette studie helt god ift. mild ICP, hvorimod hvis man ser på den diagnostiske værdi på &gt;=40mikromol/l for svær ICP, så er specificiteten høj uanset hvornår man tager prøven. Til gengæld, så er sensitiviteten på knap 10% hvis man tager prøverne fastende, imens de kommer op på 100% hvis de bliver taget kort tid efter indtag af mad, og faldende til 91% tre timer </a:t>
            </a:r>
            <a:r>
              <a:rPr lang="da-DK" dirty="0" err="1"/>
              <a:t>postprandialt</a:t>
            </a:r>
            <a:r>
              <a:rPr lang="da-DK" dirty="0"/>
              <a:t>. </a:t>
            </a:r>
          </a:p>
        </p:txBody>
      </p:sp>
      <p:sp>
        <p:nvSpPr>
          <p:cNvPr id="4" name="Pladsholder til slidenummer 3"/>
          <p:cNvSpPr>
            <a:spLocks noGrp="1"/>
          </p:cNvSpPr>
          <p:nvPr>
            <p:ph type="sldNum" sz="quarter" idx="5"/>
          </p:nvPr>
        </p:nvSpPr>
        <p:spPr/>
        <p:txBody>
          <a:bodyPr/>
          <a:lstStyle/>
          <a:p>
            <a:fld id="{6EE9792F-ECCF-884C-8854-066CD8E1054B}" type="slidenum">
              <a:rPr lang="da-DK" smtClean="0"/>
              <a:t>8</a:t>
            </a:fld>
            <a:endParaRPr lang="da-DK"/>
          </a:p>
        </p:txBody>
      </p:sp>
    </p:spTree>
    <p:extLst>
      <p:ext uri="{BB962C8B-B14F-4D97-AF65-F5344CB8AC3E}">
        <p14:creationId xmlns:p14="http://schemas.microsoft.com/office/powerpoint/2010/main" val="367555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har </a:t>
            </a:r>
          </a:p>
        </p:txBody>
      </p:sp>
      <p:sp>
        <p:nvSpPr>
          <p:cNvPr id="4" name="Pladsholder til slidenummer 3"/>
          <p:cNvSpPr>
            <a:spLocks noGrp="1"/>
          </p:cNvSpPr>
          <p:nvPr>
            <p:ph type="sldNum" sz="quarter" idx="5"/>
          </p:nvPr>
        </p:nvSpPr>
        <p:spPr/>
        <p:txBody>
          <a:bodyPr/>
          <a:lstStyle/>
          <a:p>
            <a:fld id="{6EE9792F-ECCF-884C-8854-066CD8E1054B}" type="slidenum">
              <a:rPr lang="da-DK" smtClean="0"/>
              <a:t>9</a:t>
            </a:fld>
            <a:endParaRPr lang="da-DK"/>
          </a:p>
        </p:txBody>
      </p:sp>
    </p:spTree>
    <p:extLst>
      <p:ext uri="{BB962C8B-B14F-4D97-AF65-F5344CB8AC3E}">
        <p14:creationId xmlns:p14="http://schemas.microsoft.com/office/powerpoint/2010/main" val="287077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ser vi igen den samme graf som tidligere. Jeg vil nu fokusere på de hvide cirkler, som symboliserer personer med ukompliceret graviditet. </a:t>
            </a:r>
          </a:p>
        </p:txBody>
      </p:sp>
      <p:sp>
        <p:nvSpPr>
          <p:cNvPr id="4" name="Pladsholder til slidenummer 3"/>
          <p:cNvSpPr>
            <a:spLocks noGrp="1"/>
          </p:cNvSpPr>
          <p:nvPr>
            <p:ph type="sldNum" sz="quarter" idx="5"/>
          </p:nvPr>
        </p:nvSpPr>
        <p:spPr/>
        <p:txBody>
          <a:bodyPr/>
          <a:lstStyle/>
          <a:p>
            <a:fld id="{6EE9792F-ECCF-884C-8854-066CD8E1054B}" type="slidenum">
              <a:rPr lang="da-DK" smtClean="0"/>
              <a:t>11</a:t>
            </a:fld>
            <a:endParaRPr lang="da-DK"/>
          </a:p>
        </p:txBody>
      </p:sp>
    </p:spTree>
    <p:extLst>
      <p:ext uri="{BB962C8B-B14F-4D97-AF65-F5344CB8AC3E}">
        <p14:creationId xmlns:p14="http://schemas.microsoft.com/office/powerpoint/2010/main" val="327187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gøre det tydeligere, så har jeg fjernet den øverste del af grafen. Hvis vi ser på de hvide cirkler, så kan vi se at der faktisk er en del personer der </a:t>
            </a:r>
            <a:r>
              <a:rPr lang="da-DK" dirty="0" err="1"/>
              <a:t>postprandialt</a:t>
            </a:r>
            <a:r>
              <a:rPr lang="da-DK" dirty="0"/>
              <a:t> kortvarigt kommer over den nuværende diagnostiske værdi på =&gt;10 </a:t>
            </a:r>
            <a:r>
              <a:rPr lang="da-DK" dirty="0" err="1"/>
              <a:t>mikromol</a:t>
            </a:r>
            <a:r>
              <a:rPr lang="da-DK" dirty="0"/>
              <a:t>/l. </a:t>
            </a:r>
          </a:p>
        </p:txBody>
      </p:sp>
      <p:sp>
        <p:nvSpPr>
          <p:cNvPr id="4" name="Pladsholder til slidenummer 3"/>
          <p:cNvSpPr>
            <a:spLocks noGrp="1"/>
          </p:cNvSpPr>
          <p:nvPr>
            <p:ph type="sldNum" sz="quarter" idx="5"/>
          </p:nvPr>
        </p:nvSpPr>
        <p:spPr/>
        <p:txBody>
          <a:bodyPr/>
          <a:lstStyle/>
          <a:p>
            <a:fld id="{6EE9792F-ECCF-884C-8854-066CD8E1054B}" type="slidenum">
              <a:rPr lang="da-DK" smtClean="0"/>
              <a:t>12</a:t>
            </a:fld>
            <a:endParaRPr lang="da-DK"/>
          </a:p>
        </p:txBody>
      </p:sp>
    </p:spTree>
    <p:extLst>
      <p:ext uri="{BB962C8B-B14F-4D97-AF65-F5344CB8AC3E}">
        <p14:creationId xmlns:p14="http://schemas.microsoft.com/office/powerpoint/2010/main" val="163051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2FD33EFB-A386-4720-BC69-151E87131C84}" type="datetimeFigureOut">
              <a:rPr lang="da-DK" smtClean="0"/>
              <a:t>26-05-2022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48211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FD33EFB-A386-4720-BC69-151E87131C84}" type="datetimeFigureOut">
              <a:rPr lang="da-DK" smtClean="0"/>
              <a:t>26-05-2022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259145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FD33EFB-A386-4720-BC69-151E87131C84}" type="datetimeFigureOut">
              <a:rPr lang="da-DK" smtClean="0"/>
              <a:t>26-05-2022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69675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FD33EFB-A386-4720-BC69-151E87131C84}" type="datetimeFigureOut">
              <a:rPr lang="da-DK" smtClean="0"/>
              <a:t>26-05-2022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411536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2FD33EFB-A386-4720-BC69-151E87131C84}" type="datetimeFigureOut">
              <a:rPr lang="da-DK" smtClean="0"/>
              <a:t>26-05-2022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245338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2FD33EFB-A386-4720-BC69-151E87131C84}" type="datetimeFigureOut">
              <a:rPr lang="da-DK" smtClean="0"/>
              <a:t>26-05-2022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301761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FD33EFB-A386-4720-BC69-151E87131C84}" type="datetimeFigureOut">
              <a:rPr lang="da-DK" smtClean="0"/>
              <a:t>26-05-2022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309352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2FD33EFB-A386-4720-BC69-151E87131C84}" type="datetimeFigureOut">
              <a:rPr lang="da-DK" smtClean="0"/>
              <a:t>26-05-2022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292315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FD33EFB-A386-4720-BC69-151E87131C84}" type="datetimeFigureOut">
              <a:rPr lang="da-DK" smtClean="0"/>
              <a:t>26-05-2022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238108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2FD33EFB-A386-4720-BC69-151E87131C84}" type="datetimeFigureOut">
              <a:rPr lang="da-DK" smtClean="0"/>
              <a:t>26-05-2022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60912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2FD33EFB-A386-4720-BC69-151E87131C84}" type="datetimeFigureOut">
              <a:rPr lang="da-DK" smtClean="0"/>
              <a:t>26-05-2022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69A9315-D9EA-4889-9C14-A15E401BD6CF}" type="slidenum">
              <a:rPr lang="da-DK" smtClean="0"/>
              <a:t>‹nr.›</a:t>
            </a:fld>
            <a:endParaRPr lang="da-DK"/>
          </a:p>
        </p:txBody>
      </p:sp>
    </p:spTree>
    <p:extLst>
      <p:ext uri="{BB962C8B-B14F-4D97-AF65-F5344CB8AC3E}">
        <p14:creationId xmlns:p14="http://schemas.microsoft.com/office/powerpoint/2010/main" val="312522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33EFB-A386-4720-BC69-151E87131C84}" type="datetimeFigureOut">
              <a:rPr lang="da-DK" smtClean="0"/>
              <a:t>26-05-2022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A9315-D9EA-4889-9C14-A15E401BD6CF}" type="slidenum">
              <a:rPr lang="da-DK" smtClean="0"/>
              <a:t>‹nr.›</a:t>
            </a:fld>
            <a:endParaRPr lang="da-DK"/>
          </a:p>
        </p:txBody>
      </p:sp>
    </p:spTree>
    <p:extLst>
      <p:ext uri="{BB962C8B-B14F-4D97-AF65-F5344CB8AC3E}">
        <p14:creationId xmlns:p14="http://schemas.microsoft.com/office/powerpoint/2010/main" val="314688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err="1" smtClean="0"/>
              <a:t>Cholestase</a:t>
            </a:r>
            <a:r>
              <a:rPr lang="da-DK" dirty="0" smtClean="0"/>
              <a:t>-guideline</a:t>
            </a:r>
            <a:endParaRPr lang="da-DK" dirty="0"/>
          </a:p>
        </p:txBody>
      </p:sp>
      <p:sp>
        <p:nvSpPr>
          <p:cNvPr id="5" name="Undertitel 4"/>
          <p:cNvSpPr>
            <a:spLocks noGrp="1"/>
          </p:cNvSpPr>
          <p:nvPr>
            <p:ph type="subTitle" idx="1"/>
          </p:nvPr>
        </p:nvSpPr>
        <p:spPr/>
        <p:txBody>
          <a:bodyPr/>
          <a:lstStyle/>
          <a:p>
            <a:r>
              <a:rPr lang="da-DK" sz="4000" b="1" dirty="0" smtClean="0">
                <a:solidFill>
                  <a:srgbClr val="0070C0"/>
                </a:solidFill>
              </a:rPr>
              <a:t>Revision</a:t>
            </a:r>
          </a:p>
          <a:p>
            <a:r>
              <a:rPr lang="da-DK" dirty="0" smtClean="0"/>
              <a:t>2022</a:t>
            </a:r>
            <a:endParaRPr lang="da-DK" dirty="0"/>
          </a:p>
        </p:txBody>
      </p:sp>
    </p:spTree>
    <p:extLst>
      <p:ext uri="{BB962C8B-B14F-4D97-AF65-F5344CB8AC3E}">
        <p14:creationId xmlns:p14="http://schemas.microsoft.com/office/powerpoint/2010/main" val="129476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DCE19-CB5A-3641-9F37-9B2ED980EE31}"/>
              </a:ext>
            </a:extLst>
          </p:cNvPr>
          <p:cNvSpPr>
            <a:spLocks noGrp="1"/>
          </p:cNvSpPr>
          <p:nvPr>
            <p:ph type="title"/>
          </p:nvPr>
        </p:nvSpPr>
        <p:spPr/>
        <p:txBody>
          <a:bodyPr/>
          <a:lstStyle/>
          <a:p>
            <a:pPr algn="ctr"/>
            <a:r>
              <a:rPr lang="da-DK" dirty="0"/>
              <a:t>Diagnostisk værdi</a:t>
            </a:r>
          </a:p>
        </p:txBody>
      </p:sp>
      <p:sp>
        <p:nvSpPr>
          <p:cNvPr id="3" name="Pladsholder til indhold 2">
            <a:extLst>
              <a:ext uri="{FF2B5EF4-FFF2-40B4-BE49-F238E27FC236}">
                <a16:creationId xmlns:a16="http://schemas.microsoft.com/office/drawing/2014/main" id="{425BFBC5-DC28-4F41-AF8C-8BF56BB56CE5}"/>
              </a:ext>
            </a:extLst>
          </p:cNvPr>
          <p:cNvSpPr>
            <a:spLocks noGrp="1"/>
          </p:cNvSpPr>
          <p:nvPr>
            <p:ph idx="1"/>
          </p:nvPr>
        </p:nvSpPr>
        <p:spPr/>
        <p:txBody>
          <a:bodyPr/>
          <a:lstStyle/>
          <a:p>
            <a:pPr marL="0" indent="0">
              <a:buNone/>
            </a:pPr>
            <a:r>
              <a:rPr lang="da-DK" i="1" dirty="0"/>
              <a:t>Bør den diagnostiske værdi på ≥10 µmol/L ændres, såfremt man bruger ikke-fastende galdesalte?</a:t>
            </a:r>
          </a:p>
        </p:txBody>
      </p:sp>
      <p:sp>
        <p:nvSpPr>
          <p:cNvPr id="4" name="Pladsholder til sidefod 3">
            <a:extLst>
              <a:ext uri="{FF2B5EF4-FFF2-40B4-BE49-F238E27FC236}">
                <a16:creationId xmlns:a16="http://schemas.microsoft.com/office/drawing/2014/main" id="{A52A7E39-AD1C-864F-A892-8B1CEA70F655}"/>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2336471D-0080-A24D-BE10-A23FB8FBFB20}"/>
              </a:ext>
            </a:extLst>
          </p:cNvPr>
          <p:cNvSpPr>
            <a:spLocks noGrp="1"/>
          </p:cNvSpPr>
          <p:nvPr>
            <p:ph type="sldNum" sz="quarter" idx="12"/>
          </p:nvPr>
        </p:nvSpPr>
        <p:spPr/>
        <p:txBody>
          <a:bodyPr/>
          <a:lstStyle/>
          <a:p>
            <a:fld id="{BD3F2DD6-16B5-7540-B256-52F7A1139198}" type="slidenum">
              <a:rPr lang="da-DK" smtClean="0"/>
              <a:t>10</a:t>
            </a:fld>
            <a:endParaRPr lang="da-DK"/>
          </a:p>
        </p:txBody>
      </p:sp>
    </p:spTree>
    <p:extLst>
      <p:ext uri="{BB962C8B-B14F-4D97-AF65-F5344CB8AC3E}">
        <p14:creationId xmlns:p14="http://schemas.microsoft.com/office/powerpoint/2010/main" val="3644841928"/>
      </p:ext>
    </p:extLst>
  </p:cSld>
  <p:clrMapOvr>
    <a:masterClrMapping/>
  </p:clrMapOvr>
  <mc:AlternateContent xmlns:mc="http://schemas.openxmlformats.org/markup-compatibility/2006" xmlns:p14="http://schemas.microsoft.com/office/powerpoint/2010/main">
    <mc:Choice Requires="p14">
      <p:transition spd="slow" p14:dur="2000" advTm="35434"/>
    </mc:Choice>
    <mc:Fallback xmlns="">
      <p:transition spd="slow" advTm="354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4C71765-76BE-044E-8577-8F57C81052B8}"/>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70959C4D-F336-D747-95AF-0A187697E6A8}"/>
              </a:ext>
            </a:extLst>
          </p:cNvPr>
          <p:cNvSpPr>
            <a:spLocks noGrp="1"/>
          </p:cNvSpPr>
          <p:nvPr>
            <p:ph type="sldNum" sz="quarter" idx="12"/>
          </p:nvPr>
        </p:nvSpPr>
        <p:spPr/>
        <p:txBody>
          <a:bodyPr/>
          <a:lstStyle/>
          <a:p>
            <a:fld id="{BD3F2DD6-16B5-7540-B256-52F7A1139198}" type="slidenum">
              <a:rPr lang="da-DK" smtClean="0"/>
              <a:t>11</a:t>
            </a:fld>
            <a:endParaRPr lang="da-DK"/>
          </a:p>
        </p:txBody>
      </p:sp>
      <p:pic>
        <p:nvPicPr>
          <p:cNvPr id="6" name="Pladsholder til indhold 5">
            <a:extLst>
              <a:ext uri="{FF2B5EF4-FFF2-40B4-BE49-F238E27FC236}">
                <a16:creationId xmlns:a16="http://schemas.microsoft.com/office/drawing/2014/main" id="{9B6A46FD-B1DC-084C-B7FA-50B0C3483580}"/>
              </a:ext>
            </a:extLst>
          </p:cNvPr>
          <p:cNvPicPr>
            <a:picLocks noGrp="1" noChangeAspect="1"/>
          </p:cNvPicPr>
          <p:nvPr>
            <p:ph idx="1"/>
          </p:nvPr>
        </p:nvPicPr>
        <p:blipFill>
          <a:blip r:embed="rId3"/>
          <a:stretch>
            <a:fillRect/>
          </a:stretch>
        </p:blipFill>
        <p:spPr>
          <a:xfrm>
            <a:off x="2730500" y="1262538"/>
            <a:ext cx="7251700" cy="5216921"/>
          </a:xfrm>
          <a:prstGeom prst="rect">
            <a:avLst/>
          </a:prstGeom>
        </p:spPr>
      </p:pic>
      <p:sp>
        <p:nvSpPr>
          <p:cNvPr id="7" name="Tekstfelt 6">
            <a:extLst>
              <a:ext uri="{FF2B5EF4-FFF2-40B4-BE49-F238E27FC236}">
                <a16:creationId xmlns:a16="http://schemas.microsoft.com/office/drawing/2014/main" id="{E41F68C4-2828-A64A-8DAE-F7D4BC4D70C2}"/>
              </a:ext>
            </a:extLst>
          </p:cNvPr>
          <p:cNvSpPr txBox="1"/>
          <p:nvPr/>
        </p:nvSpPr>
        <p:spPr>
          <a:xfrm>
            <a:off x="183487" y="6356350"/>
            <a:ext cx="3982113" cy="553998"/>
          </a:xfrm>
          <a:prstGeom prst="rect">
            <a:avLst/>
          </a:prstGeom>
          <a:noFill/>
        </p:spPr>
        <p:txBody>
          <a:bodyPr wrap="square" rtlCol="0">
            <a:spAutoFit/>
          </a:bodyPr>
          <a:lstStyle/>
          <a:p>
            <a:r>
              <a:rPr lang="da-DK" sz="1000" i="1" dirty="0"/>
              <a:t>Mitchell AL, </a:t>
            </a:r>
            <a:r>
              <a:rPr lang="da-DK" sz="1000" i="1" dirty="0" err="1"/>
              <a:t>Ovadia</a:t>
            </a:r>
            <a:r>
              <a:rPr lang="da-DK" sz="1000" i="1" dirty="0"/>
              <a:t> C, </a:t>
            </a:r>
            <a:r>
              <a:rPr lang="da-DK" sz="1000" i="1" dirty="0" err="1"/>
              <a:t>Syngelaki</a:t>
            </a:r>
            <a:r>
              <a:rPr lang="da-DK" sz="1000" i="1" dirty="0"/>
              <a:t> A, </a:t>
            </a:r>
            <a:r>
              <a:rPr lang="da-DK" sz="1000" i="1" dirty="0" err="1"/>
              <a:t>Souretis</a:t>
            </a:r>
            <a:r>
              <a:rPr lang="da-DK" sz="1000" i="1" dirty="0"/>
              <a:t> K et al. </a:t>
            </a:r>
            <a:r>
              <a:rPr lang="en-US" sz="1000" i="1" dirty="0"/>
              <a:t>Re-evaluating diagnostic thresholds for intrahepatic cholestasis of pregnancy: case-control and cohort study. BJOG 2021</a:t>
            </a:r>
            <a:r>
              <a:rPr lang="da-DK" sz="1000" i="1" dirty="0">
                <a:effectLst/>
              </a:rPr>
              <a:t> </a:t>
            </a:r>
            <a:endParaRPr lang="da-DK" sz="1000" i="1" dirty="0"/>
          </a:p>
        </p:txBody>
      </p:sp>
      <p:sp>
        <p:nvSpPr>
          <p:cNvPr id="9" name="Tekstfelt 8">
            <a:extLst>
              <a:ext uri="{FF2B5EF4-FFF2-40B4-BE49-F238E27FC236}">
                <a16:creationId xmlns:a16="http://schemas.microsoft.com/office/drawing/2014/main" id="{C247B959-4FAD-2041-B641-730083516745}"/>
              </a:ext>
            </a:extLst>
          </p:cNvPr>
          <p:cNvSpPr txBox="1"/>
          <p:nvPr/>
        </p:nvSpPr>
        <p:spPr>
          <a:xfrm>
            <a:off x="2332355" y="378541"/>
            <a:ext cx="8047990" cy="769441"/>
          </a:xfrm>
          <a:prstGeom prst="rect">
            <a:avLst/>
          </a:prstGeom>
          <a:noFill/>
        </p:spPr>
        <p:txBody>
          <a:bodyPr wrap="square" rtlCol="0">
            <a:spAutoFit/>
          </a:bodyPr>
          <a:lstStyle/>
          <a:p>
            <a:pPr algn="ctr"/>
            <a:r>
              <a:rPr lang="da-DK" sz="4400" dirty="0">
                <a:latin typeface="+mj-lt"/>
              </a:rPr>
              <a:t>Diagnostisk værdi</a:t>
            </a:r>
          </a:p>
        </p:txBody>
      </p:sp>
    </p:spTree>
    <p:extLst>
      <p:ext uri="{BB962C8B-B14F-4D97-AF65-F5344CB8AC3E}">
        <p14:creationId xmlns:p14="http://schemas.microsoft.com/office/powerpoint/2010/main" val="992591465"/>
      </p:ext>
    </p:extLst>
  </p:cSld>
  <p:clrMapOvr>
    <a:masterClrMapping/>
  </p:clrMapOvr>
  <mc:AlternateContent xmlns:mc="http://schemas.openxmlformats.org/markup-compatibility/2006" xmlns:p14="http://schemas.microsoft.com/office/powerpoint/2010/main">
    <mc:Choice Requires="p14">
      <p:transition spd="slow" p14:dur="2000" advTm="11502"/>
    </mc:Choice>
    <mc:Fallback xmlns="">
      <p:transition spd="slow" advTm="1150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4C71765-76BE-044E-8577-8F57C81052B8}"/>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70959C4D-F336-D747-95AF-0A187697E6A8}"/>
              </a:ext>
            </a:extLst>
          </p:cNvPr>
          <p:cNvSpPr>
            <a:spLocks noGrp="1"/>
          </p:cNvSpPr>
          <p:nvPr>
            <p:ph type="sldNum" sz="quarter" idx="12"/>
          </p:nvPr>
        </p:nvSpPr>
        <p:spPr/>
        <p:txBody>
          <a:bodyPr/>
          <a:lstStyle/>
          <a:p>
            <a:fld id="{BD3F2DD6-16B5-7540-B256-52F7A1139198}" type="slidenum">
              <a:rPr lang="da-DK" smtClean="0"/>
              <a:t>12</a:t>
            </a:fld>
            <a:endParaRPr lang="da-DK"/>
          </a:p>
        </p:txBody>
      </p:sp>
      <p:pic>
        <p:nvPicPr>
          <p:cNvPr id="6" name="Pladsholder til indhold 5">
            <a:extLst>
              <a:ext uri="{FF2B5EF4-FFF2-40B4-BE49-F238E27FC236}">
                <a16:creationId xmlns:a16="http://schemas.microsoft.com/office/drawing/2014/main" id="{9B6A46FD-B1DC-084C-B7FA-50B0C3483580}"/>
              </a:ext>
            </a:extLst>
          </p:cNvPr>
          <p:cNvPicPr>
            <a:picLocks noGrp="1" noChangeAspect="1"/>
          </p:cNvPicPr>
          <p:nvPr>
            <p:ph idx="1"/>
          </p:nvPr>
        </p:nvPicPr>
        <p:blipFill rotWithShape="1">
          <a:blip r:embed="rId3"/>
          <a:srcRect t="49109" b="-969"/>
          <a:stretch/>
        </p:blipFill>
        <p:spPr>
          <a:xfrm>
            <a:off x="1986199" y="2909455"/>
            <a:ext cx="8732716" cy="3258022"/>
          </a:xfrm>
          <a:prstGeom prst="rect">
            <a:avLst/>
          </a:prstGeom>
        </p:spPr>
      </p:pic>
      <p:sp>
        <p:nvSpPr>
          <p:cNvPr id="7" name="Tekstfelt 6">
            <a:extLst>
              <a:ext uri="{FF2B5EF4-FFF2-40B4-BE49-F238E27FC236}">
                <a16:creationId xmlns:a16="http://schemas.microsoft.com/office/drawing/2014/main" id="{E41F68C4-2828-A64A-8DAE-F7D4BC4D70C2}"/>
              </a:ext>
            </a:extLst>
          </p:cNvPr>
          <p:cNvSpPr txBox="1"/>
          <p:nvPr/>
        </p:nvSpPr>
        <p:spPr>
          <a:xfrm>
            <a:off x="183487" y="6356350"/>
            <a:ext cx="3982113" cy="553998"/>
          </a:xfrm>
          <a:prstGeom prst="rect">
            <a:avLst/>
          </a:prstGeom>
          <a:noFill/>
        </p:spPr>
        <p:txBody>
          <a:bodyPr wrap="square" rtlCol="0">
            <a:spAutoFit/>
          </a:bodyPr>
          <a:lstStyle/>
          <a:p>
            <a:r>
              <a:rPr lang="da-DK" sz="1000" i="1" dirty="0"/>
              <a:t>Mitchell AL, </a:t>
            </a:r>
            <a:r>
              <a:rPr lang="da-DK" sz="1000" i="1" dirty="0" err="1"/>
              <a:t>Ovadia</a:t>
            </a:r>
            <a:r>
              <a:rPr lang="da-DK" sz="1000" i="1" dirty="0"/>
              <a:t> C, </a:t>
            </a:r>
            <a:r>
              <a:rPr lang="da-DK" sz="1000" i="1" dirty="0" err="1"/>
              <a:t>Syngelaki</a:t>
            </a:r>
            <a:r>
              <a:rPr lang="da-DK" sz="1000" i="1" dirty="0"/>
              <a:t> A, </a:t>
            </a:r>
            <a:r>
              <a:rPr lang="da-DK" sz="1000" i="1" dirty="0" err="1"/>
              <a:t>Souretis</a:t>
            </a:r>
            <a:r>
              <a:rPr lang="da-DK" sz="1000" i="1" dirty="0"/>
              <a:t> K et al. </a:t>
            </a:r>
            <a:r>
              <a:rPr lang="en-US" sz="1000" i="1" dirty="0"/>
              <a:t>Re-evaluating diagnostic thresholds for intrahepatic cholestasis of pregnancy: case-control and cohort study. BJOG 2021</a:t>
            </a:r>
            <a:r>
              <a:rPr lang="da-DK" sz="1000" i="1" dirty="0">
                <a:effectLst/>
              </a:rPr>
              <a:t> </a:t>
            </a:r>
            <a:endParaRPr lang="da-DK" sz="1000" i="1" dirty="0"/>
          </a:p>
        </p:txBody>
      </p:sp>
      <p:sp>
        <p:nvSpPr>
          <p:cNvPr id="9" name="Tekstfelt 8">
            <a:extLst>
              <a:ext uri="{FF2B5EF4-FFF2-40B4-BE49-F238E27FC236}">
                <a16:creationId xmlns:a16="http://schemas.microsoft.com/office/drawing/2014/main" id="{C247B959-4FAD-2041-B641-730083516745}"/>
              </a:ext>
            </a:extLst>
          </p:cNvPr>
          <p:cNvSpPr txBox="1"/>
          <p:nvPr/>
        </p:nvSpPr>
        <p:spPr>
          <a:xfrm>
            <a:off x="2332355" y="378541"/>
            <a:ext cx="8047990" cy="769441"/>
          </a:xfrm>
          <a:prstGeom prst="rect">
            <a:avLst/>
          </a:prstGeom>
          <a:noFill/>
        </p:spPr>
        <p:txBody>
          <a:bodyPr wrap="square" rtlCol="0">
            <a:spAutoFit/>
          </a:bodyPr>
          <a:lstStyle/>
          <a:p>
            <a:pPr algn="ctr"/>
            <a:r>
              <a:rPr lang="da-DK" sz="4400" dirty="0">
                <a:latin typeface="+mj-lt"/>
              </a:rPr>
              <a:t>Diagnostisk værdi</a:t>
            </a:r>
          </a:p>
        </p:txBody>
      </p:sp>
    </p:spTree>
    <p:extLst>
      <p:ext uri="{BB962C8B-B14F-4D97-AF65-F5344CB8AC3E}">
        <p14:creationId xmlns:p14="http://schemas.microsoft.com/office/powerpoint/2010/main" val="2557260568"/>
      </p:ext>
    </p:extLst>
  </p:cSld>
  <p:clrMapOvr>
    <a:masterClrMapping/>
  </p:clrMapOvr>
  <mc:AlternateContent xmlns:mc="http://schemas.openxmlformats.org/markup-compatibility/2006" xmlns:p14="http://schemas.microsoft.com/office/powerpoint/2010/main">
    <mc:Choice Requires="p14">
      <p:transition spd="slow" p14:dur="2000" advTm="19060"/>
    </mc:Choice>
    <mc:Fallback xmlns="">
      <p:transition spd="slow" advTm="1906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A25A6-477E-B649-93A5-B8644239E153}"/>
              </a:ext>
            </a:extLst>
          </p:cNvPr>
          <p:cNvSpPr>
            <a:spLocks noGrp="1"/>
          </p:cNvSpPr>
          <p:nvPr>
            <p:ph type="title"/>
          </p:nvPr>
        </p:nvSpPr>
        <p:spPr/>
        <p:txBody>
          <a:bodyPr/>
          <a:lstStyle/>
          <a:p>
            <a:pPr algn="ctr"/>
            <a:r>
              <a:rPr lang="da-DK" dirty="0"/>
              <a:t>Diagnostisk værdi</a:t>
            </a:r>
          </a:p>
        </p:txBody>
      </p:sp>
      <p:sp>
        <p:nvSpPr>
          <p:cNvPr id="4" name="Pladsholder til sidefod 3">
            <a:extLst>
              <a:ext uri="{FF2B5EF4-FFF2-40B4-BE49-F238E27FC236}">
                <a16:creationId xmlns:a16="http://schemas.microsoft.com/office/drawing/2014/main" id="{98B80533-04C0-C542-9E19-86910989D9D8}"/>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76243247-3A83-B54B-84F4-3E3C31545E47}"/>
              </a:ext>
            </a:extLst>
          </p:cNvPr>
          <p:cNvSpPr>
            <a:spLocks noGrp="1"/>
          </p:cNvSpPr>
          <p:nvPr>
            <p:ph type="sldNum" sz="quarter" idx="12"/>
          </p:nvPr>
        </p:nvSpPr>
        <p:spPr/>
        <p:txBody>
          <a:bodyPr/>
          <a:lstStyle/>
          <a:p>
            <a:fld id="{BD3F2DD6-16B5-7540-B256-52F7A1139198}" type="slidenum">
              <a:rPr lang="da-DK" smtClean="0"/>
              <a:t>13</a:t>
            </a:fld>
            <a:endParaRPr lang="da-DK"/>
          </a:p>
        </p:txBody>
      </p:sp>
      <p:sp>
        <p:nvSpPr>
          <p:cNvPr id="10" name="Tekstfelt 9">
            <a:extLst>
              <a:ext uri="{FF2B5EF4-FFF2-40B4-BE49-F238E27FC236}">
                <a16:creationId xmlns:a16="http://schemas.microsoft.com/office/drawing/2014/main" id="{BBE96C22-6F29-104C-B633-F3B9803445B3}"/>
              </a:ext>
            </a:extLst>
          </p:cNvPr>
          <p:cNvSpPr txBox="1"/>
          <p:nvPr/>
        </p:nvSpPr>
        <p:spPr>
          <a:xfrm>
            <a:off x="249382" y="6084916"/>
            <a:ext cx="3789218" cy="1107996"/>
          </a:xfrm>
          <a:prstGeom prst="rect">
            <a:avLst/>
          </a:prstGeom>
          <a:noFill/>
        </p:spPr>
        <p:txBody>
          <a:bodyPr wrap="square" rtlCol="0">
            <a:spAutoFit/>
          </a:bodyPr>
          <a:lstStyle/>
          <a:p>
            <a:r>
              <a:rPr lang="da-DK" sz="1200" i="1" dirty="0"/>
              <a:t>Mitchell AL, </a:t>
            </a:r>
            <a:r>
              <a:rPr lang="da-DK" sz="1200" i="1" dirty="0" err="1"/>
              <a:t>Ovadia</a:t>
            </a:r>
            <a:r>
              <a:rPr lang="da-DK" sz="1200" i="1" dirty="0"/>
              <a:t> C, </a:t>
            </a:r>
            <a:r>
              <a:rPr lang="da-DK" sz="1200" i="1" dirty="0" err="1"/>
              <a:t>Syngelaki</a:t>
            </a:r>
            <a:r>
              <a:rPr lang="da-DK" sz="1200" i="1" dirty="0"/>
              <a:t> A, </a:t>
            </a:r>
            <a:r>
              <a:rPr lang="da-DK" sz="1200" i="1" dirty="0" err="1"/>
              <a:t>Souretis</a:t>
            </a:r>
            <a:r>
              <a:rPr lang="da-DK" sz="1200" i="1" dirty="0"/>
              <a:t> K et al. </a:t>
            </a:r>
            <a:r>
              <a:rPr lang="en-US" sz="1200" i="1" dirty="0"/>
              <a:t>Re-evaluating diagnostic thresholds for intrahepatic cholestasis of pregnancy: case-control and cohort study. BJOG 2021</a:t>
            </a:r>
            <a:r>
              <a:rPr lang="da-DK" sz="1200" i="1" dirty="0"/>
              <a:t> </a:t>
            </a:r>
          </a:p>
          <a:p>
            <a:endParaRPr lang="da-DK" dirty="0"/>
          </a:p>
        </p:txBody>
      </p:sp>
      <p:sp>
        <p:nvSpPr>
          <p:cNvPr id="11" name="Tekstfelt 10">
            <a:extLst>
              <a:ext uri="{FF2B5EF4-FFF2-40B4-BE49-F238E27FC236}">
                <a16:creationId xmlns:a16="http://schemas.microsoft.com/office/drawing/2014/main" id="{395FDC7A-24F4-6346-9ED6-A58653F5D565}"/>
              </a:ext>
            </a:extLst>
          </p:cNvPr>
          <p:cNvSpPr txBox="1"/>
          <p:nvPr/>
        </p:nvSpPr>
        <p:spPr>
          <a:xfrm>
            <a:off x="8828116" y="2493818"/>
            <a:ext cx="2709949" cy="923330"/>
          </a:xfrm>
          <a:prstGeom prst="rect">
            <a:avLst/>
          </a:prstGeom>
          <a:noFill/>
        </p:spPr>
        <p:txBody>
          <a:bodyPr wrap="square" rtlCol="0">
            <a:spAutoFit/>
          </a:bodyPr>
          <a:lstStyle/>
          <a:p>
            <a:r>
              <a:rPr lang="da-DK" dirty="0"/>
              <a:t>Black n=160</a:t>
            </a:r>
          </a:p>
          <a:p>
            <a:r>
              <a:rPr lang="da-DK" dirty="0"/>
              <a:t>South </a:t>
            </a:r>
            <a:r>
              <a:rPr lang="da-DK" dirty="0" err="1"/>
              <a:t>Asian</a:t>
            </a:r>
            <a:r>
              <a:rPr lang="da-DK" dirty="0"/>
              <a:t> n=160</a:t>
            </a:r>
          </a:p>
          <a:p>
            <a:r>
              <a:rPr lang="da-DK" dirty="0"/>
              <a:t>White n=241</a:t>
            </a:r>
          </a:p>
        </p:txBody>
      </p:sp>
      <p:pic>
        <p:nvPicPr>
          <p:cNvPr id="14" name="Pladsholder til indhold 13">
            <a:extLst>
              <a:ext uri="{FF2B5EF4-FFF2-40B4-BE49-F238E27FC236}">
                <a16:creationId xmlns:a16="http://schemas.microsoft.com/office/drawing/2014/main" id="{308A8CDB-1474-9C43-BA5E-1430C52AFEB0}"/>
              </a:ext>
            </a:extLst>
          </p:cNvPr>
          <p:cNvPicPr>
            <a:picLocks noGrp="1" noChangeAspect="1"/>
          </p:cNvPicPr>
          <p:nvPr>
            <p:ph idx="1"/>
          </p:nvPr>
        </p:nvPicPr>
        <p:blipFill>
          <a:blip r:embed="rId4"/>
          <a:stretch>
            <a:fillRect/>
          </a:stretch>
        </p:blipFill>
        <p:spPr>
          <a:xfrm>
            <a:off x="838200" y="2234647"/>
            <a:ext cx="10515600" cy="2858024"/>
          </a:xfrm>
          <a:prstGeom prst="rect">
            <a:avLst/>
          </a:prstGeom>
        </p:spPr>
      </p:pic>
      <p:sp>
        <p:nvSpPr>
          <p:cNvPr id="15" name="Rektangel 14">
            <a:extLst>
              <a:ext uri="{FF2B5EF4-FFF2-40B4-BE49-F238E27FC236}">
                <a16:creationId xmlns:a16="http://schemas.microsoft.com/office/drawing/2014/main" id="{FCBDCF86-50FD-F54B-9A21-2BBDAB1E5C76}"/>
              </a:ext>
            </a:extLst>
          </p:cNvPr>
          <p:cNvSpPr/>
          <p:nvPr/>
        </p:nvSpPr>
        <p:spPr>
          <a:xfrm>
            <a:off x="838200" y="3158836"/>
            <a:ext cx="10515600" cy="881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375338E6-3324-0647-AA50-4DF20CC1E2F2}"/>
              </a:ext>
            </a:extLst>
          </p:cNvPr>
          <p:cNvSpPr/>
          <p:nvPr/>
        </p:nvSpPr>
        <p:spPr>
          <a:xfrm>
            <a:off x="838200" y="4039985"/>
            <a:ext cx="10515600" cy="10526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390026346"/>
      </p:ext>
    </p:extLst>
  </p:cSld>
  <p:clrMapOvr>
    <a:masterClrMapping/>
  </p:clrMapOvr>
  <mc:AlternateContent xmlns:mc="http://schemas.openxmlformats.org/markup-compatibility/2006" xmlns:p14="http://schemas.microsoft.com/office/powerpoint/2010/main">
    <mc:Choice Requires="p14">
      <p:transition spd="slow" p14:dur="2000" advTm="46251"/>
    </mc:Choice>
    <mc:Fallback xmlns="">
      <p:transition spd="slow" advTm="46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B7834-7C9D-274B-95E2-B1AB9C0BE053}"/>
              </a:ext>
            </a:extLst>
          </p:cNvPr>
          <p:cNvSpPr>
            <a:spLocks noGrp="1"/>
          </p:cNvSpPr>
          <p:nvPr>
            <p:ph type="title"/>
          </p:nvPr>
        </p:nvSpPr>
        <p:spPr/>
        <p:txBody>
          <a:bodyPr/>
          <a:lstStyle/>
          <a:p>
            <a:pPr algn="ctr"/>
            <a:r>
              <a:rPr lang="da-DK" dirty="0"/>
              <a:t>Diagnostisk værdi</a:t>
            </a:r>
          </a:p>
        </p:txBody>
      </p:sp>
      <p:graphicFrame>
        <p:nvGraphicFramePr>
          <p:cNvPr id="6" name="Pladsholder til indhold 5">
            <a:extLst>
              <a:ext uri="{FF2B5EF4-FFF2-40B4-BE49-F238E27FC236}">
                <a16:creationId xmlns:a16="http://schemas.microsoft.com/office/drawing/2014/main" id="{1AB84D28-7EE8-EB43-8272-CE885FD7D825}"/>
              </a:ext>
            </a:extLst>
          </p:cNvPr>
          <p:cNvGraphicFramePr>
            <a:graphicFrameLocks noGrp="1"/>
          </p:cNvGraphicFramePr>
          <p:nvPr>
            <p:ph idx="1"/>
            <p:extLst/>
          </p:nvPr>
        </p:nvGraphicFramePr>
        <p:xfrm>
          <a:off x="1455420" y="2931358"/>
          <a:ext cx="9281159" cy="1188342"/>
        </p:xfrm>
        <a:graphic>
          <a:graphicData uri="http://schemas.openxmlformats.org/drawingml/2006/table">
            <a:tbl>
              <a:tblPr firstRow="1" firstCol="1" bandRow="1">
                <a:tableStyleId>{5940675A-B579-460E-94D1-54222C63F5DA}</a:tableStyleId>
              </a:tblPr>
              <a:tblGrid>
                <a:gridCol w="7571764">
                  <a:extLst>
                    <a:ext uri="{9D8B030D-6E8A-4147-A177-3AD203B41FA5}">
                      <a16:colId xmlns:a16="http://schemas.microsoft.com/office/drawing/2014/main" val="642926104"/>
                    </a:ext>
                  </a:extLst>
                </a:gridCol>
                <a:gridCol w="1709395">
                  <a:extLst>
                    <a:ext uri="{9D8B030D-6E8A-4147-A177-3AD203B41FA5}">
                      <a16:colId xmlns:a16="http://schemas.microsoft.com/office/drawing/2014/main" val="3337905502"/>
                    </a:ext>
                  </a:extLst>
                </a:gridCol>
              </a:tblGrid>
              <a:tr h="460235">
                <a:tc>
                  <a:txBody>
                    <a:bodyPr/>
                    <a:lstStyle/>
                    <a:p>
                      <a:pPr algn="ctr"/>
                      <a:r>
                        <a:rPr lang="da-DK" sz="2200" dirty="0">
                          <a:effectLst/>
                          <a:latin typeface="+mn-lt"/>
                          <a:ea typeface="Times New Roman" panose="02020603050405020304" pitchFamily="18" charset="0"/>
                          <a:cs typeface="Calibri" panose="020F0502020204030204" pitchFamily="34" charset="0"/>
                        </a:rPr>
                        <a:t>Kliniske rekommandationer</a:t>
                      </a:r>
                    </a:p>
                  </a:txBody>
                  <a:tcPr marL="75438" marR="75438" marT="0" marB="0" anchor="ctr"/>
                </a:tc>
                <a:tc>
                  <a:txBody>
                    <a:bodyPr/>
                    <a:lstStyle/>
                    <a:p>
                      <a:pPr algn="ctr"/>
                      <a:r>
                        <a:rPr lang="da-DK" sz="2200" dirty="0">
                          <a:effectLst/>
                          <a:latin typeface="+mn-lt"/>
                          <a:ea typeface="Times New Roman" panose="02020603050405020304" pitchFamily="18" charset="0"/>
                          <a:cs typeface="Calibri" panose="020F0502020204030204" pitchFamily="34" charset="0"/>
                        </a:rPr>
                        <a:t>Styrke</a:t>
                      </a:r>
                    </a:p>
                  </a:txBody>
                  <a:tcPr marL="75438" marR="75438" marT="0" marB="0" anchor="ctr"/>
                </a:tc>
                <a:extLst>
                  <a:ext uri="{0D108BD9-81ED-4DB2-BD59-A6C34878D82A}">
                    <a16:rowId xmlns:a16="http://schemas.microsoft.com/office/drawing/2014/main" val="2123851748"/>
                  </a:ext>
                </a:extLst>
              </a:tr>
              <a:tr h="728107">
                <a:tc>
                  <a:txBody>
                    <a:bodyPr/>
                    <a:lstStyle/>
                    <a:p>
                      <a:pPr algn="just"/>
                      <a:r>
                        <a:rPr lang="da-DK" sz="2000" dirty="0">
                          <a:effectLst/>
                        </a:rPr>
                        <a:t>Det anbefales at bruge en diagnostisk værdi på ikke-fastende galdesalte ≥ 19 µmol/L for ICP</a:t>
                      </a:r>
                      <a:endParaRPr lang="da-DK" sz="2000" dirty="0">
                        <a:effectLst/>
                        <a:latin typeface="Times New Roman" panose="02020603050405020304" pitchFamily="18" charset="0"/>
                        <a:ea typeface="Times New Roman" panose="02020603050405020304" pitchFamily="18" charset="0"/>
                      </a:endParaRPr>
                    </a:p>
                  </a:txBody>
                  <a:tcPr marL="75438" marR="75438" marT="0" marB="0"/>
                </a:tc>
                <a:tc>
                  <a:txBody>
                    <a:bodyPr/>
                    <a:lstStyle/>
                    <a:p>
                      <a:pPr algn="ctr"/>
                      <a:r>
                        <a:rPr lang="da-DK" sz="2000" dirty="0">
                          <a:effectLst/>
                        </a:rPr>
                        <a:t>B </a:t>
                      </a:r>
                      <a:endParaRPr lang="da-DK" sz="2000" dirty="0">
                        <a:effectLst/>
                        <a:latin typeface="Times New Roman" panose="02020603050405020304" pitchFamily="18" charset="0"/>
                        <a:ea typeface="Times New Roman" panose="02020603050405020304" pitchFamily="18" charset="0"/>
                      </a:endParaRPr>
                    </a:p>
                  </a:txBody>
                  <a:tcPr marL="75438" marR="75438" marT="0" marB="0" anchor="ctr"/>
                </a:tc>
                <a:extLst>
                  <a:ext uri="{0D108BD9-81ED-4DB2-BD59-A6C34878D82A}">
                    <a16:rowId xmlns:a16="http://schemas.microsoft.com/office/drawing/2014/main" val="4282687876"/>
                  </a:ext>
                </a:extLst>
              </a:tr>
            </a:tbl>
          </a:graphicData>
        </a:graphic>
      </p:graphicFrame>
      <p:sp>
        <p:nvSpPr>
          <p:cNvPr id="4" name="Pladsholder til sidefod 3">
            <a:extLst>
              <a:ext uri="{FF2B5EF4-FFF2-40B4-BE49-F238E27FC236}">
                <a16:creationId xmlns:a16="http://schemas.microsoft.com/office/drawing/2014/main" id="{B729BD9E-5460-B249-B961-65063D546773}"/>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62A5BB84-17FE-EB47-A369-187EE368055F}"/>
              </a:ext>
            </a:extLst>
          </p:cNvPr>
          <p:cNvSpPr>
            <a:spLocks noGrp="1"/>
          </p:cNvSpPr>
          <p:nvPr>
            <p:ph type="sldNum" sz="quarter" idx="12"/>
          </p:nvPr>
        </p:nvSpPr>
        <p:spPr/>
        <p:txBody>
          <a:bodyPr/>
          <a:lstStyle/>
          <a:p>
            <a:fld id="{BD3F2DD6-16B5-7540-B256-52F7A1139198}" type="slidenum">
              <a:rPr lang="da-DK" smtClean="0"/>
              <a:t>14</a:t>
            </a:fld>
            <a:endParaRPr lang="da-DK"/>
          </a:p>
        </p:txBody>
      </p:sp>
    </p:spTree>
    <p:extLst>
      <p:ext uri="{BB962C8B-B14F-4D97-AF65-F5344CB8AC3E}">
        <p14:creationId xmlns:p14="http://schemas.microsoft.com/office/powerpoint/2010/main" val="4119787585"/>
      </p:ext>
    </p:extLst>
  </p:cSld>
  <p:clrMapOvr>
    <a:masterClrMapping/>
  </p:clrMapOvr>
  <mc:AlternateContent xmlns:mc="http://schemas.openxmlformats.org/markup-compatibility/2006" xmlns:p14="http://schemas.microsoft.com/office/powerpoint/2010/main">
    <mc:Choice Requires="p14">
      <p:transition spd="slow" p14:dur="2000" advTm="22091"/>
    </mc:Choice>
    <mc:Fallback xmlns="">
      <p:transition spd="slow" advTm="2209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9F7E-5870-0C44-82AD-1455F1D98A91}"/>
              </a:ext>
            </a:extLst>
          </p:cNvPr>
          <p:cNvSpPr>
            <a:spLocks noGrp="1"/>
          </p:cNvSpPr>
          <p:nvPr>
            <p:ph type="title"/>
          </p:nvPr>
        </p:nvSpPr>
        <p:spPr/>
        <p:txBody>
          <a:bodyPr/>
          <a:lstStyle/>
          <a:p>
            <a:pPr algn="ctr"/>
            <a:r>
              <a:rPr lang="da-DK" dirty="0"/>
              <a:t>Betydning i klinisk hverdag;</a:t>
            </a:r>
            <a:br>
              <a:rPr lang="da-DK" dirty="0"/>
            </a:br>
            <a:r>
              <a:rPr lang="da-DK" dirty="0"/>
              <a:t>Region Hovedstaden som eksempel</a:t>
            </a:r>
          </a:p>
        </p:txBody>
      </p:sp>
      <p:sp>
        <p:nvSpPr>
          <p:cNvPr id="3" name="Pladsholder til indhold 2">
            <a:extLst>
              <a:ext uri="{FF2B5EF4-FFF2-40B4-BE49-F238E27FC236}">
                <a16:creationId xmlns:a16="http://schemas.microsoft.com/office/drawing/2014/main" id="{3615442E-22B0-8E40-9258-74A15304AE29}"/>
              </a:ext>
            </a:extLst>
          </p:cNvPr>
          <p:cNvSpPr>
            <a:spLocks noGrp="1"/>
          </p:cNvSpPr>
          <p:nvPr>
            <p:ph idx="1"/>
          </p:nvPr>
        </p:nvSpPr>
        <p:spPr/>
        <p:txBody>
          <a:bodyPr/>
          <a:lstStyle/>
          <a:p>
            <a:r>
              <a:rPr lang="da-DK" dirty="0"/>
              <a:t>1996 prøver/år analyseret</a:t>
            </a:r>
          </a:p>
          <a:p>
            <a:r>
              <a:rPr lang="da-DK" dirty="0"/>
              <a:t>691 prøver/år ≥ 10 µmol/L</a:t>
            </a:r>
          </a:p>
          <a:p>
            <a:r>
              <a:rPr lang="da-DK" dirty="0"/>
              <a:t>44,1% (n=305) 10-18 µmol/L</a:t>
            </a:r>
          </a:p>
          <a:p>
            <a:r>
              <a:rPr lang="da-DK" dirty="0"/>
              <a:t>40,2% (n=278) 19-39 µmol/L</a:t>
            </a:r>
          </a:p>
          <a:p>
            <a:r>
              <a:rPr lang="da-DK" dirty="0"/>
              <a:t>13,7% (n=95) 40-99 µmol/L</a:t>
            </a:r>
          </a:p>
          <a:p>
            <a:r>
              <a:rPr lang="da-DK" dirty="0"/>
              <a:t>2% (n=14) ≥100 µmol/L</a:t>
            </a:r>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4" name="Pladsholder til sidefod 3">
            <a:extLst>
              <a:ext uri="{FF2B5EF4-FFF2-40B4-BE49-F238E27FC236}">
                <a16:creationId xmlns:a16="http://schemas.microsoft.com/office/drawing/2014/main" id="{56F77091-AA48-AC45-8A58-C4F7284C656D}"/>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401724C2-FD27-274C-8089-069B280E4F23}"/>
              </a:ext>
            </a:extLst>
          </p:cNvPr>
          <p:cNvSpPr>
            <a:spLocks noGrp="1"/>
          </p:cNvSpPr>
          <p:nvPr>
            <p:ph type="sldNum" sz="quarter" idx="12"/>
          </p:nvPr>
        </p:nvSpPr>
        <p:spPr/>
        <p:txBody>
          <a:bodyPr/>
          <a:lstStyle/>
          <a:p>
            <a:fld id="{BD3F2DD6-16B5-7540-B256-52F7A1139198}" type="slidenum">
              <a:rPr lang="da-DK" smtClean="0"/>
              <a:t>15</a:t>
            </a:fld>
            <a:endParaRPr lang="da-DK"/>
          </a:p>
        </p:txBody>
      </p:sp>
    </p:spTree>
    <p:extLst>
      <p:ext uri="{BB962C8B-B14F-4D97-AF65-F5344CB8AC3E}">
        <p14:creationId xmlns:p14="http://schemas.microsoft.com/office/powerpoint/2010/main" val="2380831071"/>
      </p:ext>
    </p:extLst>
  </p:cSld>
  <p:clrMapOvr>
    <a:masterClrMapping/>
  </p:clrMapOvr>
  <mc:AlternateContent xmlns:mc="http://schemas.openxmlformats.org/markup-compatibility/2006" xmlns:p14="http://schemas.microsoft.com/office/powerpoint/2010/main">
    <mc:Choice Requires="p14">
      <p:transition spd="slow" p14:dur="2000" advTm="100813"/>
    </mc:Choice>
    <mc:Fallback xmlns="">
      <p:transition spd="slow" advTm="10081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B0BCD-D304-F945-ADFF-4CF33388DD12}"/>
              </a:ext>
            </a:extLst>
          </p:cNvPr>
          <p:cNvSpPr>
            <a:spLocks noGrp="1"/>
          </p:cNvSpPr>
          <p:nvPr>
            <p:ph type="title"/>
          </p:nvPr>
        </p:nvSpPr>
        <p:spPr/>
        <p:txBody>
          <a:bodyPr/>
          <a:lstStyle/>
          <a:p>
            <a:pPr algn="ctr"/>
            <a:r>
              <a:rPr lang="da-DK" dirty="0"/>
              <a:t>Betydning i klinisk hverdag;</a:t>
            </a:r>
            <a:br>
              <a:rPr lang="da-DK" dirty="0"/>
            </a:br>
            <a:r>
              <a:rPr lang="da-DK" dirty="0"/>
              <a:t>Region Hovedstaden som eksempel</a:t>
            </a:r>
          </a:p>
        </p:txBody>
      </p:sp>
      <p:sp>
        <p:nvSpPr>
          <p:cNvPr id="4" name="Pladsholder til sidefod 3">
            <a:extLst>
              <a:ext uri="{FF2B5EF4-FFF2-40B4-BE49-F238E27FC236}">
                <a16:creationId xmlns:a16="http://schemas.microsoft.com/office/drawing/2014/main" id="{C1F8F819-1675-B34D-BEF5-A53F34F1E346}"/>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9E881B83-F291-534B-A1C0-C15C39C88D3B}"/>
              </a:ext>
            </a:extLst>
          </p:cNvPr>
          <p:cNvSpPr>
            <a:spLocks noGrp="1"/>
          </p:cNvSpPr>
          <p:nvPr>
            <p:ph type="sldNum" sz="quarter" idx="12"/>
          </p:nvPr>
        </p:nvSpPr>
        <p:spPr/>
        <p:txBody>
          <a:bodyPr/>
          <a:lstStyle/>
          <a:p>
            <a:fld id="{BD3F2DD6-16B5-7540-B256-52F7A1139198}" type="slidenum">
              <a:rPr lang="da-DK" smtClean="0"/>
              <a:t>16</a:t>
            </a:fld>
            <a:endParaRPr lang="da-DK"/>
          </a:p>
        </p:txBody>
      </p:sp>
      <p:graphicFrame>
        <p:nvGraphicFramePr>
          <p:cNvPr id="9" name="Pladsholder til indhold 8">
            <a:extLst>
              <a:ext uri="{FF2B5EF4-FFF2-40B4-BE49-F238E27FC236}">
                <a16:creationId xmlns:a16="http://schemas.microsoft.com/office/drawing/2014/main" id="{4C955EF1-FD3B-D449-BE12-6E1357C713EB}"/>
              </a:ext>
            </a:extLst>
          </p:cNvPr>
          <p:cNvGraphicFramePr>
            <a:graphicFrameLocks noGrp="1"/>
          </p:cNvGraphicFramePr>
          <p:nvPr>
            <p:ph idx="1"/>
          </p:nvPr>
        </p:nvGraphicFramePr>
        <p:xfrm>
          <a:off x="838200" y="1825625"/>
          <a:ext cx="83224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felt 9">
            <a:extLst>
              <a:ext uri="{FF2B5EF4-FFF2-40B4-BE49-F238E27FC236}">
                <a16:creationId xmlns:a16="http://schemas.microsoft.com/office/drawing/2014/main" id="{AF55C048-360E-8144-8702-91655F3AF003}"/>
              </a:ext>
            </a:extLst>
          </p:cNvPr>
          <p:cNvSpPr txBox="1"/>
          <p:nvPr/>
        </p:nvSpPr>
        <p:spPr>
          <a:xfrm>
            <a:off x="9443258" y="2676698"/>
            <a:ext cx="2477192" cy="2031325"/>
          </a:xfrm>
          <a:prstGeom prst="rect">
            <a:avLst/>
          </a:prstGeom>
          <a:noFill/>
        </p:spPr>
        <p:txBody>
          <a:bodyPr wrap="square" rtlCol="0">
            <a:spAutoFit/>
          </a:bodyPr>
          <a:lstStyle/>
          <a:p>
            <a:pPr marL="342900" indent="-342900">
              <a:buAutoNum type="arabicPeriod"/>
            </a:pPr>
            <a:r>
              <a:rPr lang="da-DK" dirty="0"/>
              <a:t>Hvidovre hospital</a:t>
            </a:r>
          </a:p>
          <a:p>
            <a:pPr marL="342900" indent="-342900">
              <a:buAutoNum type="arabicPeriod"/>
            </a:pPr>
            <a:r>
              <a:rPr lang="da-DK" dirty="0"/>
              <a:t>Rigshospitalet</a:t>
            </a:r>
          </a:p>
          <a:p>
            <a:pPr marL="342900" indent="-342900">
              <a:buAutoNum type="arabicPeriod"/>
            </a:pPr>
            <a:r>
              <a:rPr lang="da-DK" dirty="0"/>
              <a:t>Herlev hospital</a:t>
            </a:r>
          </a:p>
          <a:p>
            <a:pPr marL="342900" indent="-342900">
              <a:buAutoNum type="arabicPeriod"/>
            </a:pPr>
            <a:r>
              <a:rPr lang="da-DK" dirty="0"/>
              <a:t>Nordsjællands hospital</a:t>
            </a:r>
          </a:p>
          <a:p>
            <a:pPr marL="342900" indent="-342900">
              <a:buAutoNum type="arabicPeriod"/>
            </a:pPr>
            <a:r>
              <a:rPr lang="da-DK" dirty="0"/>
              <a:t>Bornholms hospital</a:t>
            </a:r>
          </a:p>
          <a:p>
            <a:pPr marL="342900" indent="-342900">
              <a:buAutoNum type="arabicPeriod"/>
            </a:pPr>
            <a:endParaRPr lang="da-DK" dirty="0"/>
          </a:p>
        </p:txBody>
      </p:sp>
    </p:spTree>
    <p:extLst>
      <p:ext uri="{BB962C8B-B14F-4D97-AF65-F5344CB8AC3E}">
        <p14:creationId xmlns:p14="http://schemas.microsoft.com/office/powerpoint/2010/main" val="1190955149"/>
      </p:ext>
    </p:extLst>
  </p:cSld>
  <p:clrMapOvr>
    <a:masterClrMapping/>
  </p:clrMapOvr>
  <mc:AlternateContent xmlns:mc="http://schemas.openxmlformats.org/markup-compatibility/2006" xmlns:p14="http://schemas.microsoft.com/office/powerpoint/2010/main">
    <mc:Choice Requires="p14">
      <p:transition spd="slow" p14:dur="2000" advTm="38377"/>
    </mc:Choice>
    <mc:Fallback xmlns="">
      <p:transition spd="slow" advTm="3837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Risici; IUFD</a:t>
            </a:r>
            <a:endParaRPr lang="da-DK" dirty="0"/>
          </a:p>
        </p:txBody>
      </p:sp>
      <p:sp>
        <p:nvSpPr>
          <p:cNvPr id="3" name="Pladsholder til indhold 2"/>
          <p:cNvSpPr>
            <a:spLocks noGrp="1"/>
          </p:cNvSpPr>
          <p:nvPr>
            <p:ph idx="1"/>
          </p:nvPr>
        </p:nvSpPr>
        <p:spPr/>
        <p:txBody>
          <a:bodyPr>
            <a:normAutofit fontScale="92500" lnSpcReduction="20000"/>
          </a:bodyPr>
          <a:lstStyle/>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r>
              <a:rPr lang="da-DK" dirty="0" err="1" smtClean="0"/>
              <a:t>Ovadia</a:t>
            </a:r>
            <a:r>
              <a:rPr lang="da-DK" dirty="0" smtClean="0"/>
              <a:t> et al; Lancet 2019 – </a:t>
            </a:r>
            <a:r>
              <a:rPr lang="da-DK" dirty="0" err="1" smtClean="0"/>
              <a:t>individual</a:t>
            </a:r>
            <a:r>
              <a:rPr lang="da-DK" dirty="0" smtClean="0"/>
              <a:t> patient data </a:t>
            </a:r>
            <a:r>
              <a:rPr lang="da-DK" dirty="0" err="1" smtClean="0"/>
              <a:t>metaanalysis</a:t>
            </a:r>
            <a:endParaRPr lang="da-DK" dirty="0" smtClean="0"/>
          </a:p>
          <a:p>
            <a:r>
              <a:rPr lang="da-DK" dirty="0" smtClean="0"/>
              <a:t>5269 ICP-cases; </a:t>
            </a:r>
          </a:p>
          <a:p>
            <a:endParaRPr lang="da-DK" dirty="0"/>
          </a:p>
        </p:txBody>
      </p:sp>
      <p:pic>
        <p:nvPicPr>
          <p:cNvPr id="4" name="Billede 3"/>
          <p:cNvPicPr>
            <a:picLocks noChangeAspect="1"/>
          </p:cNvPicPr>
          <p:nvPr/>
        </p:nvPicPr>
        <p:blipFill>
          <a:blip r:embed="rId2"/>
          <a:stretch>
            <a:fillRect/>
          </a:stretch>
        </p:blipFill>
        <p:spPr>
          <a:xfrm>
            <a:off x="3862836" y="365125"/>
            <a:ext cx="6900413" cy="5233987"/>
          </a:xfrm>
          <a:prstGeom prst="rect">
            <a:avLst/>
          </a:prstGeom>
        </p:spPr>
      </p:pic>
      <p:pic>
        <p:nvPicPr>
          <p:cNvPr id="5" name="Billede 4"/>
          <p:cNvPicPr>
            <a:picLocks noChangeAspect="1"/>
          </p:cNvPicPr>
          <p:nvPr/>
        </p:nvPicPr>
        <p:blipFill>
          <a:blip r:embed="rId3"/>
          <a:stretch>
            <a:fillRect/>
          </a:stretch>
        </p:blipFill>
        <p:spPr>
          <a:xfrm>
            <a:off x="9696449" y="6311900"/>
            <a:ext cx="2133600" cy="304800"/>
          </a:xfrm>
          <a:prstGeom prst="rect">
            <a:avLst/>
          </a:prstGeom>
        </p:spPr>
      </p:pic>
      <p:sp>
        <p:nvSpPr>
          <p:cNvPr id="6" name="Tekstfelt 5"/>
          <p:cNvSpPr txBox="1"/>
          <p:nvPr/>
        </p:nvSpPr>
        <p:spPr>
          <a:xfrm>
            <a:off x="9372600" y="2545773"/>
            <a:ext cx="1257300" cy="307777"/>
          </a:xfrm>
          <a:prstGeom prst="rect">
            <a:avLst/>
          </a:prstGeom>
          <a:noFill/>
        </p:spPr>
        <p:txBody>
          <a:bodyPr wrap="square" rtlCol="0">
            <a:spAutoFit/>
          </a:bodyPr>
          <a:lstStyle/>
          <a:p>
            <a:r>
              <a:rPr lang="da-DK" sz="1400" dirty="0" smtClean="0">
                <a:solidFill>
                  <a:srgbClr val="FF0000"/>
                </a:solidFill>
              </a:rPr>
              <a:t>&gt; 100 µM</a:t>
            </a:r>
            <a:endParaRPr lang="da-DK" sz="1400" dirty="0">
              <a:solidFill>
                <a:srgbClr val="FF0000"/>
              </a:solidFill>
            </a:endParaRPr>
          </a:p>
        </p:txBody>
      </p:sp>
      <p:sp>
        <p:nvSpPr>
          <p:cNvPr id="7" name="Tekstfelt 6"/>
          <p:cNvSpPr txBox="1"/>
          <p:nvPr/>
        </p:nvSpPr>
        <p:spPr>
          <a:xfrm>
            <a:off x="10725150" y="3629297"/>
            <a:ext cx="1257300" cy="307777"/>
          </a:xfrm>
          <a:prstGeom prst="rect">
            <a:avLst/>
          </a:prstGeom>
          <a:noFill/>
        </p:spPr>
        <p:txBody>
          <a:bodyPr wrap="square" rtlCol="0">
            <a:spAutoFit/>
          </a:bodyPr>
          <a:lstStyle/>
          <a:p>
            <a:r>
              <a:rPr lang="da-DK" sz="1400" dirty="0" smtClean="0">
                <a:solidFill>
                  <a:srgbClr val="7030A0"/>
                </a:solidFill>
              </a:rPr>
              <a:t>40 – 99 µM</a:t>
            </a:r>
            <a:endParaRPr lang="da-DK" sz="1400" dirty="0">
              <a:solidFill>
                <a:srgbClr val="7030A0"/>
              </a:solidFill>
            </a:endParaRPr>
          </a:p>
        </p:txBody>
      </p:sp>
      <p:sp>
        <p:nvSpPr>
          <p:cNvPr id="8" name="Tekstfelt 7"/>
          <p:cNvSpPr txBox="1"/>
          <p:nvPr/>
        </p:nvSpPr>
        <p:spPr>
          <a:xfrm>
            <a:off x="10725150" y="4148642"/>
            <a:ext cx="1257300" cy="307777"/>
          </a:xfrm>
          <a:prstGeom prst="rect">
            <a:avLst/>
          </a:prstGeom>
          <a:noFill/>
        </p:spPr>
        <p:txBody>
          <a:bodyPr wrap="square" rtlCol="0">
            <a:spAutoFit/>
          </a:bodyPr>
          <a:lstStyle/>
          <a:p>
            <a:r>
              <a:rPr lang="da-DK" sz="1400" dirty="0" smtClean="0">
                <a:solidFill>
                  <a:srgbClr val="00B050"/>
                </a:solidFill>
              </a:rPr>
              <a:t>&lt; 40 µM</a:t>
            </a:r>
            <a:endParaRPr lang="da-DK" sz="1400" dirty="0">
              <a:solidFill>
                <a:srgbClr val="00B050"/>
              </a:solidFill>
            </a:endParaRPr>
          </a:p>
        </p:txBody>
      </p:sp>
    </p:spTree>
    <p:extLst>
      <p:ext uri="{BB962C8B-B14F-4D97-AF65-F5344CB8AC3E}">
        <p14:creationId xmlns:p14="http://schemas.microsoft.com/office/powerpoint/2010/main" val="212928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Risici, IUFD</a:t>
            </a:r>
            <a:endParaRPr lang="da-DK" dirty="0"/>
          </a:p>
        </p:txBody>
      </p:sp>
      <p:pic>
        <p:nvPicPr>
          <p:cNvPr id="4" name="Pladsholder til indhold 3"/>
          <p:cNvPicPr>
            <a:picLocks noGrp="1" noChangeAspect="1"/>
          </p:cNvPicPr>
          <p:nvPr>
            <p:ph idx="1"/>
          </p:nvPr>
        </p:nvPicPr>
        <p:blipFill>
          <a:blip r:embed="rId2"/>
          <a:stretch>
            <a:fillRect/>
          </a:stretch>
        </p:blipFill>
        <p:spPr>
          <a:xfrm>
            <a:off x="838200" y="3862046"/>
            <a:ext cx="10515600" cy="1345296"/>
          </a:xfrm>
          <a:prstGeom prst="rect">
            <a:avLst/>
          </a:prstGeom>
        </p:spPr>
      </p:pic>
      <p:pic>
        <p:nvPicPr>
          <p:cNvPr id="5" name="Billede 4"/>
          <p:cNvPicPr>
            <a:picLocks noChangeAspect="1"/>
          </p:cNvPicPr>
          <p:nvPr/>
        </p:nvPicPr>
        <p:blipFill>
          <a:blip r:embed="rId3"/>
          <a:stretch>
            <a:fillRect/>
          </a:stretch>
        </p:blipFill>
        <p:spPr>
          <a:xfrm>
            <a:off x="7675227" y="257175"/>
            <a:ext cx="4030997" cy="3057525"/>
          </a:xfrm>
          <a:prstGeom prst="rect">
            <a:avLst/>
          </a:prstGeom>
        </p:spPr>
      </p:pic>
      <p:pic>
        <p:nvPicPr>
          <p:cNvPr id="6" name="Billede 5"/>
          <p:cNvPicPr>
            <a:picLocks noChangeAspect="1"/>
          </p:cNvPicPr>
          <p:nvPr/>
        </p:nvPicPr>
        <p:blipFill>
          <a:blip r:embed="rId4"/>
          <a:stretch>
            <a:fillRect/>
          </a:stretch>
        </p:blipFill>
        <p:spPr>
          <a:xfrm>
            <a:off x="9696449" y="6311900"/>
            <a:ext cx="2133600" cy="304800"/>
          </a:xfrm>
          <a:prstGeom prst="rect">
            <a:avLst/>
          </a:prstGeom>
        </p:spPr>
      </p:pic>
      <p:cxnSp>
        <p:nvCxnSpPr>
          <p:cNvPr id="7" name="Lige forbindelse 6"/>
          <p:cNvCxnSpPr/>
          <p:nvPr/>
        </p:nvCxnSpPr>
        <p:spPr>
          <a:xfrm flipV="1">
            <a:off x="2244436" y="4114800"/>
            <a:ext cx="9109364" cy="103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Lige forbindelse 7"/>
          <p:cNvCxnSpPr/>
          <p:nvPr/>
        </p:nvCxnSpPr>
        <p:spPr>
          <a:xfrm flipV="1">
            <a:off x="1011381" y="4381329"/>
            <a:ext cx="10340686" cy="138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flipV="1">
            <a:off x="1011381" y="4661071"/>
            <a:ext cx="9493828"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848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Risici; IUFD </a:t>
            </a:r>
            <a:endParaRPr lang="da-DK" dirty="0"/>
          </a:p>
        </p:txBody>
      </p:sp>
      <p:sp>
        <p:nvSpPr>
          <p:cNvPr id="3" name="Pladsholder til indhold 2"/>
          <p:cNvSpPr>
            <a:spLocks noGrp="1"/>
          </p:cNvSpPr>
          <p:nvPr>
            <p:ph idx="1"/>
          </p:nvPr>
        </p:nvSpPr>
        <p:spPr/>
        <p:txBody>
          <a:bodyPr/>
          <a:lstStyle/>
          <a:p>
            <a:endParaRPr lang="da-DK" dirty="0" smtClean="0"/>
          </a:p>
          <a:p>
            <a:endParaRPr lang="da-DK" dirty="0"/>
          </a:p>
          <a:p>
            <a:endParaRPr lang="da-DK" dirty="0" smtClean="0"/>
          </a:p>
          <a:p>
            <a:endParaRPr lang="da-DK" dirty="0"/>
          </a:p>
          <a:p>
            <a:endParaRPr lang="da-DK" dirty="0" smtClean="0"/>
          </a:p>
          <a:p>
            <a:endParaRPr lang="da-DK" dirty="0"/>
          </a:p>
          <a:p>
            <a:r>
              <a:rPr lang="da-DK" dirty="0" smtClean="0"/>
              <a:t>Forsigtighedsprincip:</a:t>
            </a:r>
          </a:p>
          <a:p>
            <a:r>
              <a:rPr lang="da-DK" dirty="0" smtClean="0"/>
              <a:t>Galdesalte-grænse 40, </a:t>
            </a:r>
            <a:r>
              <a:rPr lang="da-DK" dirty="0" err="1" smtClean="0"/>
              <a:t>fetus</a:t>
            </a:r>
            <a:r>
              <a:rPr lang="da-DK" dirty="0" smtClean="0"/>
              <a:t>-at-</a:t>
            </a:r>
            <a:r>
              <a:rPr lang="da-DK" dirty="0" err="1" smtClean="0"/>
              <a:t>risk</a:t>
            </a:r>
            <a:r>
              <a:rPr lang="da-DK" dirty="0" smtClean="0"/>
              <a:t>-time, uge 38+0</a:t>
            </a:r>
          </a:p>
          <a:p>
            <a:endParaRPr lang="da-DK" dirty="0"/>
          </a:p>
        </p:txBody>
      </p:sp>
      <p:pic>
        <p:nvPicPr>
          <p:cNvPr id="4" name="Billede 3"/>
          <p:cNvPicPr>
            <a:picLocks noChangeAspect="1"/>
          </p:cNvPicPr>
          <p:nvPr/>
        </p:nvPicPr>
        <p:blipFill>
          <a:blip r:embed="rId2"/>
          <a:stretch>
            <a:fillRect/>
          </a:stretch>
        </p:blipFill>
        <p:spPr>
          <a:xfrm>
            <a:off x="3000375" y="2190750"/>
            <a:ext cx="6191250" cy="2476500"/>
          </a:xfrm>
          <a:prstGeom prst="rect">
            <a:avLst/>
          </a:prstGeom>
        </p:spPr>
      </p:pic>
      <p:pic>
        <p:nvPicPr>
          <p:cNvPr id="5" name="Billede 4"/>
          <p:cNvPicPr>
            <a:picLocks noChangeAspect="1"/>
          </p:cNvPicPr>
          <p:nvPr/>
        </p:nvPicPr>
        <p:blipFill>
          <a:blip r:embed="rId3"/>
          <a:stretch>
            <a:fillRect/>
          </a:stretch>
        </p:blipFill>
        <p:spPr>
          <a:xfrm>
            <a:off x="9486900" y="88689"/>
            <a:ext cx="2476499" cy="1878433"/>
          </a:xfrm>
          <a:prstGeom prst="rect">
            <a:avLst/>
          </a:prstGeom>
        </p:spPr>
      </p:pic>
      <p:pic>
        <p:nvPicPr>
          <p:cNvPr id="6" name="Billede 5"/>
          <p:cNvPicPr>
            <a:picLocks noChangeAspect="1"/>
          </p:cNvPicPr>
          <p:nvPr/>
        </p:nvPicPr>
        <p:blipFill>
          <a:blip r:embed="rId4"/>
          <a:stretch>
            <a:fillRect/>
          </a:stretch>
        </p:blipFill>
        <p:spPr>
          <a:xfrm>
            <a:off x="9696449" y="6311900"/>
            <a:ext cx="2133600" cy="304800"/>
          </a:xfrm>
          <a:prstGeom prst="rect">
            <a:avLst/>
          </a:prstGeom>
        </p:spPr>
      </p:pic>
    </p:spTree>
    <p:extLst>
      <p:ext uri="{BB962C8B-B14F-4D97-AF65-F5344CB8AC3E}">
        <p14:creationId xmlns:p14="http://schemas.microsoft.com/office/powerpoint/2010/main" val="4161155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pic>
        <p:nvPicPr>
          <p:cNvPr id="5" name="Billede 4"/>
          <p:cNvPicPr>
            <a:picLocks noChangeAspect="1"/>
          </p:cNvPicPr>
          <p:nvPr/>
        </p:nvPicPr>
        <p:blipFill>
          <a:blip r:embed="rId2"/>
          <a:stretch>
            <a:fillRect/>
          </a:stretch>
        </p:blipFill>
        <p:spPr>
          <a:xfrm>
            <a:off x="2647128" y="514350"/>
            <a:ext cx="7278504" cy="5986462"/>
          </a:xfrm>
          <a:prstGeom prst="rect">
            <a:avLst/>
          </a:prstGeom>
        </p:spPr>
      </p:pic>
    </p:spTree>
    <p:extLst>
      <p:ext uri="{BB962C8B-B14F-4D97-AF65-F5344CB8AC3E}">
        <p14:creationId xmlns:p14="http://schemas.microsoft.com/office/powerpoint/2010/main" val="1300610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Kontrolprogram og igangsætning</a:t>
            </a:r>
            <a:endParaRPr lang="da-DK" dirty="0"/>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2"/>
          <a:stretch>
            <a:fillRect/>
          </a:stretch>
        </p:blipFill>
        <p:spPr>
          <a:xfrm>
            <a:off x="914944" y="1908674"/>
            <a:ext cx="9334500" cy="2657475"/>
          </a:xfrm>
          <a:prstGeom prst="rect">
            <a:avLst/>
          </a:prstGeom>
        </p:spPr>
      </p:pic>
      <p:pic>
        <p:nvPicPr>
          <p:cNvPr id="5" name="Billede 4"/>
          <p:cNvPicPr>
            <a:picLocks noChangeAspect="1"/>
          </p:cNvPicPr>
          <p:nvPr/>
        </p:nvPicPr>
        <p:blipFill>
          <a:blip r:embed="rId3"/>
          <a:stretch>
            <a:fillRect/>
          </a:stretch>
        </p:blipFill>
        <p:spPr>
          <a:xfrm>
            <a:off x="914944" y="4649198"/>
            <a:ext cx="9477375" cy="1905000"/>
          </a:xfrm>
          <a:prstGeom prst="rect">
            <a:avLst/>
          </a:prstGeom>
        </p:spPr>
      </p:pic>
      <p:pic>
        <p:nvPicPr>
          <p:cNvPr id="6" name="Billede 5"/>
          <p:cNvPicPr>
            <a:picLocks noChangeAspect="1"/>
          </p:cNvPicPr>
          <p:nvPr/>
        </p:nvPicPr>
        <p:blipFill>
          <a:blip r:embed="rId4"/>
          <a:stretch>
            <a:fillRect/>
          </a:stretch>
        </p:blipFill>
        <p:spPr>
          <a:xfrm>
            <a:off x="10392319" y="136525"/>
            <a:ext cx="1609724" cy="1220981"/>
          </a:xfrm>
          <a:prstGeom prst="rect">
            <a:avLst/>
          </a:prstGeom>
        </p:spPr>
      </p:pic>
    </p:spTree>
    <p:extLst>
      <p:ext uri="{BB962C8B-B14F-4D97-AF65-F5344CB8AC3E}">
        <p14:creationId xmlns:p14="http://schemas.microsoft.com/office/powerpoint/2010/main" val="1381098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E6C60F-42D4-AA8C-F663-637A52D9EAE0}"/>
              </a:ext>
            </a:extLst>
          </p:cNvPr>
          <p:cNvSpPr>
            <a:spLocks noGrp="1"/>
          </p:cNvSpPr>
          <p:nvPr>
            <p:ph type="title"/>
          </p:nvPr>
        </p:nvSpPr>
        <p:spPr/>
        <p:txBody>
          <a:bodyPr/>
          <a:lstStyle/>
          <a:p>
            <a:r>
              <a:rPr lang="da-DK" dirty="0"/>
              <a:t>Medicinsk behandling</a:t>
            </a:r>
          </a:p>
        </p:txBody>
      </p:sp>
      <p:pic>
        <p:nvPicPr>
          <p:cNvPr id="7" name="Pladsholder til indhold 6" descr="Et billede, der indeholder tekst&#10;&#10;Automatisk genereret beskrivelse">
            <a:extLst>
              <a:ext uri="{FF2B5EF4-FFF2-40B4-BE49-F238E27FC236}">
                <a16:creationId xmlns:a16="http://schemas.microsoft.com/office/drawing/2014/main" id="{2048B9DC-6FB7-E2BB-CBEC-9BC465D826FE}"/>
              </a:ext>
            </a:extLst>
          </p:cNvPr>
          <p:cNvPicPr>
            <a:picLocks noGrp="1" noChangeAspect="1"/>
          </p:cNvPicPr>
          <p:nvPr>
            <p:ph idx="1"/>
          </p:nvPr>
        </p:nvPicPr>
        <p:blipFill>
          <a:blip r:embed="rId2"/>
          <a:stretch>
            <a:fillRect/>
          </a:stretch>
        </p:blipFill>
        <p:spPr>
          <a:xfrm>
            <a:off x="578361" y="1943097"/>
            <a:ext cx="10967533" cy="1677194"/>
          </a:xfrm>
        </p:spPr>
      </p:pic>
      <p:pic>
        <p:nvPicPr>
          <p:cNvPr id="11" name="Billede 10" descr="Et billede, der indeholder tekst&#10;&#10;Automatisk genereret beskrivelse">
            <a:extLst>
              <a:ext uri="{FF2B5EF4-FFF2-40B4-BE49-F238E27FC236}">
                <a16:creationId xmlns:a16="http://schemas.microsoft.com/office/drawing/2014/main" id="{07900521-AAE2-9256-2E97-4CB1C3E446C6}"/>
              </a:ext>
            </a:extLst>
          </p:cNvPr>
          <p:cNvPicPr>
            <a:picLocks noChangeAspect="1"/>
          </p:cNvPicPr>
          <p:nvPr/>
        </p:nvPicPr>
        <p:blipFill>
          <a:blip r:embed="rId3"/>
          <a:stretch>
            <a:fillRect/>
          </a:stretch>
        </p:blipFill>
        <p:spPr>
          <a:xfrm>
            <a:off x="578361" y="3984784"/>
            <a:ext cx="10878641" cy="1725464"/>
          </a:xfrm>
          <a:prstGeom prst="rect">
            <a:avLst/>
          </a:prstGeom>
        </p:spPr>
      </p:pic>
      <p:sp>
        <p:nvSpPr>
          <p:cNvPr id="12" name="Tekstfelt 11">
            <a:extLst>
              <a:ext uri="{FF2B5EF4-FFF2-40B4-BE49-F238E27FC236}">
                <a16:creationId xmlns:a16="http://schemas.microsoft.com/office/drawing/2014/main" id="{92D57F9A-CE12-7C7B-B284-F021B794D40F}"/>
              </a:ext>
            </a:extLst>
          </p:cNvPr>
          <p:cNvSpPr txBox="1"/>
          <p:nvPr/>
        </p:nvSpPr>
        <p:spPr>
          <a:xfrm>
            <a:off x="817100" y="3716738"/>
            <a:ext cx="2187715" cy="430887"/>
          </a:xfrm>
          <a:prstGeom prst="rect">
            <a:avLst/>
          </a:prstGeom>
          <a:noFill/>
        </p:spPr>
        <p:txBody>
          <a:bodyPr wrap="none" rtlCol="0">
            <a:spAutoFit/>
          </a:bodyPr>
          <a:lstStyle/>
          <a:p>
            <a:r>
              <a:rPr lang="da-DK" sz="2200" b="1" dirty="0"/>
              <a:t>Evidensgradering</a:t>
            </a:r>
          </a:p>
        </p:txBody>
      </p:sp>
    </p:spTree>
    <p:extLst>
      <p:ext uri="{BB962C8B-B14F-4D97-AF65-F5344CB8AC3E}">
        <p14:creationId xmlns:p14="http://schemas.microsoft.com/office/powerpoint/2010/main" val="2255312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Blodprøvepakker</a:t>
            </a:r>
            <a:endParaRPr lang="da-DK" dirty="0"/>
          </a:p>
        </p:txBody>
      </p:sp>
      <p:sp>
        <p:nvSpPr>
          <p:cNvPr id="3" name="Pladsholder til indhold 2"/>
          <p:cNvSpPr>
            <a:spLocks noGrp="1"/>
          </p:cNvSpPr>
          <p:nvPr>
            <p:ph idx="1"/>
          </p:nvPr>
        </p:nvSpPr>
        <p:spPr/>
        <p:txBody>
          <a:bodyPr/>
          <a:lstStyle/>
          <a:p>
            <a:r>
              <a:rPr lang="da-DK" dirty="0" smtClean="0"/>
              <a:t>Alene konsensus-baseret; der findes ikke litteratur om emnet</a:t>
            </a:r>
          </a:p>
          <a:p>
            <a:endParaRPr lang="da-DK" dirty="0" smtClean="0"/>
          </a:p>
          <a:p>
            <a:r>
              <a:rPr lang="da-DK" dirty="0" smtClean="0"/>
              <a:t>Der er en vis sammenhæng med ICP og </a:t>
            </a:r>
            <a:r>
              <a:rPr lang="da-DK" dirty="0" err="1" smtClean="0"/>
              <a:t>præeklampsi</a:t>
            </a:r>
            <a:r>
              <a:rPr lang="da-DK" dirty="0" smtClean="0"/>
              <a:t>, derfor forslag: </a:t>
            </a:r>
            <a:endParaRPr lang="da-DK" dirty="0"/>
          </a:p>
          <a:p>
            <a:endParaRPr lang="da-DK" dirty="0"/>
          </a:p>
        </p:txBody>
      </p:sp>
      <p:pic>
        <p:nvPicPr>
          <p:cNvPr id="4" name="Billede 3"/>
          <p:cNvPicPr>
            <a:picLocks noChangeAspect="1"/>
          </p:cNvPicPr>
          <p:nvPr/>
        </p:nvPicPr>
        <p:blipFill>
          <a:blip r:embed="rId2"/>
          <a:stretch>
            <a:fillRect/>
          </a:stretch>
        </p:blipFill>
        <p:spPr>
          <a:xfrm>
            <a:off x="695460" y="4060370"/>
            <a:ext cx="6429375" cy="1981200"/>
          </a:xfrm>
          <a:prstGeom prst="rect">
            <a:avLst/>
          </a:prstGeom>
        </p:spPr>
      </p:pic>
      <p:pic>
        <p:nvPicPr>
          <p:cNvPr id="5" name="Billede 4"/>
          <p:cNvPicPr>
            <a:picLocks noChangeAspect="1"/>
          </p:cNvPicPr>
          <p:nvPr/>
        </p:nvPicPr>
        <p:blipFill>
          <a:blip r:embed="rId3"/>
          <a:stretch>
            <a:fillRect/>
          </a:stretch>
        </p:blipFill>
        <p:spPr>
          <a:xfrm>
            <a:off x="6713084" y="4060443"/>
            <a:ext cx="4095750" cy="1343025"/>
          </a:xfrm>
          <a:prstGeom prst="rect">
            <a:avLst/>
          </a:prstGeom>
        </p:spPr>
      </p:pic>
    </p:spTree>
    <p:extLst>
      <p:ext uri="{BB962C8B-B14F-4D97-AF65-F5344CB8AC3E}">
        <p14:creationId xmlns:p14="http://schemas.microsoft.com/office/powerpoint/2010/main" val="202485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Kontrolprogram</a:t>
            </a:r>
            <a:endParaRPr lang="da-DK" dirty="0"/>
          </a:p>
        </p:txBody>
      </p:sp>
      <p:sp>
        <p:nvSpPr>
          <p:cNvPr id="3" name="Pladsholder til indhold 2"/>
          <p:cNvSpPr>
            <a:spLocks noGrp="1"/>
          </p:cNvSpPr>
          <p:nvPr>
            <p:ph idx="1"/>
          </p:nvPr>
        </p:nvSpPr>
        <p:spPr/>
        <p:txBody>
          <a:bodyPr/>
          <a:lstStyle/>
          <a:p>
            <a:endParaRPr lang="da-DK"/>
          </a:p>
        </p:txBody>
      </p:sp>
      <p:pic>
        <p:nvPicPr>
          <p:cNvPr id="6" name="Billede 5"/>
          <p:cNvPicPr>
            <a:picLocks noChangeAspect="1"/>
          </p:cNvPicPr>
          <p:nvPr/>
        </p:nvPicPr>
        <p:blipFill>
          <a:blip r:embed="rId2"/>
          <a:stretch>
            <a:fillRect/>
          </a:stretch>
        </p:blipFill>
        <p:spPr>
          <a:xfrm>
            <a:off x="1423987" y="1652587"/>
            <a:ext cx="9344025" cy="3552825"/>
          </a:xfrm>
          <a:prstGeom prst="rect">
            <a:avLst/>
          </a:prstGeom>
        </p:spPr>
      </p:pic>
    </p:spTree>
    <p:extLst>
      <p:ext uri="{BB962C8B-B14F-4D97-AF65-F5344CB8AC3E}">
        <p14:creationId xmlns:p14="http://schemas.microsoft.com/office/powerpoint/2010/main" val="43350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Kontrolprogram</a:t>
            </a:r>
            <a:endParaRPr lang="da-DK" dirty="0"/>
          </a:p>
        </p:txBody>
      </p:sp>
      <p:sp>
        <p:nvSpPr>
          <p:cNvPr id="3" name="Pladsholder til indhold 2"/>
          <p:cNvSpPr>
            <a:spLocks noGrp="1"/>
          </p:cNvSpPr>
          <p:nvPr>
            <p:ph idx="1"/>
          </p:nvPr>
        </p:nvSpPr>
        <p:spPr/>
        <p:txBody>
          <a:bodyPr/>
          <a:lstStyle/>
          <a:p>
            <a:r>
              <a:rPr lang="da-DK" dirty="0" smtClean="0"/>
              <a:t>Eksempel: </a:t>
            </a:r>
            <a:r>
              <a:rPr lang="da-DK" dirty="0" err="1" smtClean="0"/>
              <a:t>UpToDate</a:t>
            </a:r>
            <a:r>
              <a:rPr lang="da-DK" dirty="0" smtClean="0"/>
              <a:t> om ICP</a:t>
            </a:r>
          </a:p>
          <a:p>
            <a:endParaRPr lang="da-DK" dirty="0"/>
          </a:p>
          <a:p>
            <a:endParaRPr lang="da-DK" dirty="0"/>
          </a:p>
        </p:txBody>
      </p:sp>
      <p:pic>
        <p:nvPicPr>
          <p:cNvPr id="4" name="Billede 3"/>
          <p:cNvPicPr>
            <a:picLocks noChangeAspect="1"/>
          </p:cNvPicPr>
          <p:nvPr/>
        </p:nvPicPr>
        <p:blipFill>
          <a:blip r:embed="rId2"/>
          <a:stretch>
            <a:fillRect/>
          </a:stretch>
        </p:blipFill>
        <p:spPr>
          <a:xfrm>
            <a:off x="583474" y="4211767"/>
            <a:ext cx="11387001" cy="1310009"/>
          </a:xfrm>
          <a:prstGeom prst="rect">
            <a:avLst/>
          </a:prstGeom>
        </p:spPr>
      </p:pic>
      <p:pic>
        <p:nvPicPr>
          <p:cNvPr id="5" name="Billede 4"/>
          <p:cNvPicPr>
            <a:picLocks noChangeAspect="1"/>
          </p:cNvPicPr>
          <p:nvPr/>
        </p:nvPicPr>
        <p:blipFill>
          <a:blip r:embed="rId3"/>
          <a:stretch>
            <a:fillRect/>
          </a:stretch>
        </p:blipFill>
        <p:spPr>
          <a:xfrm>
            <a:off x="644434" y="2853530"/>
            <a:ext cx="11326041" cy="1098795"/>
          </a:xfrm>
          <a:prstGeom prst="rect">
            <a:avLst/>
          </a:prstGeom>
        </p:spPr>
      </p:pic>
      <p:cxnSp>
        <p:nvCxnSpPr>
          <p:cNvPr id="7" name="Lige forbindelse 6"/>
          <p:cNvCxnSpPr/>
          <p:nvPr/>
        </p:nvCxnSpPr>
        <p:spPr>
          <a:xfrm flipV="1">
            <a:off x="3770811" y="4975906"/>
            <a:ext cx="7582989" cy="14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Lige forbindelse 7"/>
          <p:cNvCxnSpPr/>
          <p:nvPr/>
        </p:nvCxnSpPr>
        <p:spPr>
          <a:xfrm flipV="1">
            <a:off x="703761" y="5235348"/>
            <a:ext cx="10650039" cy="308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flipV="1">
            <a:off x="694236" y="5511573"/>
            <a:ext cx="3830139" cy="213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920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0070C0"/>
                </a:solidFill>
              </a:rPr>
              <a:t>Bonus efter formiddagens workshop:</a:t>
            </a:r>
            <a:endParaRPr lang="da-DK" dirty="0">
              <a:solidFill>
                <a:srgbClr val="0070C0"/>
              </a:solidFill>
            </a:endParaRPr>
          </a:p>
        </p:txBody>
      </p:sp>
      <p:sp>
        <p:nvSpPr>
          <p:cNvPr id="3" name="Pladsholder til indhold 2"/>
          <p:cNvSpPr>
            <a:spLocks noGrp="1"/>
          </p:cNvSpPr>
          <p:nvPr>
            <p:ph idx="1"/>
          </p:nvPr>
        </p:nvSpPr>
        <p:spPr/>
        <p:txBody>
          <a:bodyPr/>
          <a:lstStyle/>
          <a:p>
            <a:r>
              <a:rPr lang="da-DK" dirty="0" smtClean="0"/>
              <a:t>Pragmatisk konsenssus-søgende løsning:</a:t>
            </a:r>
          </a:p>
          <a:p>
            <a:endParaRPr lang="da-DK" dirty="0"/>
          </a:p>
          <a:p>
            <a:endParaRPr lang="da-DK" dirty="0"/>
          </a:p>
        </p:txBody>
      </p:sp>
      <p:pic>
        <p:nvPicPr>
          <p:cNvPr id="6" name="Billede 5"/>
          <p:cNvPicPr>
            <a:picLocks noChangeAspect="1"/>
          </p:cNvPicPr>
          <p:nvPr/>
        </p:nvPicPr>
        <p:blipFill>
          <a:blip r:embed="rId2"/>
          <a:stretch>
            <a:fillRect/>
          </a:stretch>
        </p:blipFill>
        <p:spPr>
          <a:xfrm>
            <a:off x="204787" y="2971800"/>
            <a:ext cx="11782425" cy="914400"/>
          </a:xfrm>
          <a:prstGeom prst="rect">
            <a:avLst/>
          </a:prstGeom>
        </p:spPr>
      </p:pic>
    </p:spTree>
    <p:extLst>
      <p:ext uri="{BB962C8B-B14F-4D97-AF65-F5344CB8AC3E}">
        <p14:creationId xmlns:p14="http://schemas.microsoft.com/office/powerpoint/2010/main" val="308669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Patientinfo</a:t>
            </a:r>
            <a:endParaRPr lang="da-DK" dirty="0"/>
          </a:p>
        </p:txBody>
      </p:sp>
      <p:sp>
        <p:nvSpPr>
          <p:cNvPr id="3" name="Pladsholder til indhold 2"/>
          <p:cNvSpPr>
            <a:spLocks noGrp="1"/>
          </p:cNvSpPr>
          <p:nvPr>
            <p:ph idx="1"/>
          </p:nvPr>
        </p:nvSpPr>
        <p:spPr/>
        <p:txBody>
          <a:bodyPr/>
          <a:lstStyle/>
          <a:p>
            <a:r>
              <a:rPr lang="da-DK" dirty="0" smtClean="0"/>
              <a:t>Skrevet med kommentarer fra 2 jordemødre og 2 ICP-patienter</a:t>
            </a:r>
          </a:p>
          <a:p>
            <a:r>
              <a:rPr lang="da-DK" dirty="0" smtClean="0"/>
              <a:t>De to ”brugere”, ICP-patienterne, har sagt god for patientinformationen</a:t>
            </a:r>
          </a:p>
          <a:p>
            <a:r>
              <a:rPr lang="da-DK" dirty="0" smtClean="0"/>
              <a:t>Lix: 41 = middel (dagbladstekst)</a:t>
            </a:r>
            <a:endParaRPr lang="da-DK" dirty="0"/>
          </a:p>
        </p:txBody>
      </p:sp>
    </p:spTree>
    <p:extLst>
      <p:ext uri="{BB962C8B-B14F-4D97-AF65-F5344CB8AC3E}">
        <p14:creationId xmlns:p14="http://schemas.microsoft.com/office/powerpoint/2010/main" val="3135437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Opfølgning </a:t>
            </a:r>
            <a:r>
              <a:rPr lang="da-DK" dirty="0" err="1" smtClean="0"/>
              <a:t>p.p</a:t>
            </a:r>
            <a:r>
              <a:rPr lang="da-DK" dirty="0" smtClean="0"/>
              <a:t>.</a:t>
            </a:r>
            <a:endParaRPr lang="da-DK" dirty="0"/>
          </a:p>
        </p:txBody>
      </p:sp>
      <p:sp>
        <p:nvSpPr>
          <p:cNvPr id="3" name="Pladsholder til indhold 2"/>
          <p:cNvSpPr>
            <a:spLocks noGrp="1"/>
          </p:cNvSpPr>
          <p:nvPr>
            <p:ph idx="1"/>
          </p:nvPr>
        </p:nvSpPr>
        <p:spPr/>
        <p:txBody>
          <a:bodyPr/>
          <a:lstStyle/>
          <a:p>
            <a:r>
              <a:rPr lang="da-DK" dirty="0" smtClean="0"/>
              <a:t>Fra den gældende 2017-guideline:</a:t>
            </a:r>
          </a:p>
          <a:p>
            <a:endParaRPr lang="da-DK" dirty="0"/>
          </a:p>
          <a:p>
            <a:endParaRPr lang="da-DK" dirty="0"/>
          </a:p>
        </p:txBody>
      </p:sp>
      <p:pic>
        <p:nvPicPr>
          <p:cNvPr id="4" name="Billede 3"/>
          <p:cNvPicPr>
            <a:picLocks noChangeAspect="1"/>
          </p:cNvPicPr>
          <p:nvPr/>
        </p:nvPicPr>
        <p:blipFill>
          <a:blip r:embed="rId2"/>
          <a:stretch>
            <a:fillRect/>
          </a:stretch>
        </p:blipFill>
        <p:spPr>
          <a:xfrm>
            <a:off x="766490" y="3107462"/>
            <a:ext cx="10868025" cy="695325"/>
          </a:xfrm>
          <a:prstGeom prst="rect">
            <a:avLst/>
          </a:prstGeom>
        </p:spPr>
      </p:pic>
    </p:spTree>
    <p:extLst>
      <p:ext uri="{BB962C8B-B14F-4D97-AF65-F5344CB8AC3E}">
        <p14:creationId xmlns:p14="http://schemas.microsoft.com/office/powerpoint/2010/main" val="1958674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64DC9-D4A9-8344-BF29-896A7C656798}"/>
              </a:ext>
            </a:extLst>
          </p:cNvPr>
          <p:cNvSpPr>
            <a:spLocks noGrp="1"/>
          </p:cNvSpPr>
          <p:nvPr>
            <p:ph type="title"/>
          </p:nvPr>
        </p:nvSpPr>
        <p:spPr/>
        <p:txBody>
          <a:bodyPr/>
          <a:lstStyle/>
          <a:p>
            <a:pPr algn="ctr"/>
            <a:r>
              <a:rPr lang="da-DK" dirty="0"/>
              <a:t>Håndtering post </a:t>
            </a:r>
            <a:r>
              <a:rPr lang="da-DK" dirty="0" err="1"/>
              <a:t>partum</a:t>
            </a:r>
            <a:endParaRPr lang="da-DK" dirty="0"/>
          </a:p>
        </p:txBody>
      </p:sp>
      <p:sp>
        <p:nvSpPr>
          <p:cNvPr id="3" name="Pladsholder til indhold 2">
            <a:extLst>
              <a:ext uri="{FF2B5EF4-FFF2-40B4-BE49-F238E27FC236}">
                <a16:creationId xmlns:a16="http://schemas.microsoft.com/office/drawing/2014/main" id="{FB416FE8-3EAF-0049-9FF3-15E26A962078}"/>
              </a:ext>
            </a:extLst>
          </p:cNvPr>
          <p:cNvSpPr>
            <a:spLocks noGrp="1"/>
          </p:cNvSpPr>
          <p:nvPr>
            <p:ph idx="1"/>
          </p:nvPr>
        </p:nvSpPr>
        <p:spPr/>
        <p:txBody>
          <a:bodyPr/>
          <a:lstStyle/>
          <a:p>
            <a:r>
              <a:rPr lang="da-DK" dirty="0"/>
              <a:t>Kronisk hepatitis (HR, 5.96; 95% CI, 3.4-10.3)</a:t>
            </a:r>
          </a:p>
          <a:p>
            <a:r>
              <a:rPr lang="da-DK" dirty="0"/>
              <a:t>Leverfibrose eller cirrose (HR, 5.11; 95% CI, 3.3-7.9)</a:t>
            </a:r>
          </a:p>
          <a:p>
            <a:r>
              <a:rPr lang="da-DK" dirty="0"/>
              <a:t>Hepatitis C (HR, 4.16; 95% CI, 3.1-5.5) </a:t>
            </a:r>
          </a:p>
          <a:p>
            <a:r>
              <a:rPr lang="da-DK" dirty="0" err="1"/>
              <a:t>Cholangitis</a:t>
            </a:r>
            <a:r>
              <a:rPr lang="da-DK" dirty="0"/>
              <a:t> (HR, 4,2; 95% CI, 3.1-5.7) </a:t>
            </a:r>
          </a:p>
          <a:p>
            <a:endParaRPr lang="da-DK" dirty="0"/>
          </a:p>
          <a:p>
            <a:pPr marL="0" indent="0" algn="ctr">
              <a:buNone/>
            </a:pPr>
            <a:r>
              <a:rPr lang="da-DK" i="1" dirty="0"/>
              <a:t>Størst risiko det første år post </a:t>
            </a:r>
            <a:r>
              <a:rPr lang="da-DK" i="1" dirty="0" err="1"/>
              <a:t>partum</a:t>
            </a:r>
            <a:endParaRPr lang="da-DK" i="1" dirty="0"/>
          </a:p>
        </p:txBody>
      </p:sp>
      <p:sp>
        <p:nvSpPr>
          <p:cNvPr id="4" name="Pladsholder til sidefod 3">
            <a:extLst>
              <a:ext uri="{FF2B5EF4-FFF2-40B4-BE49-F238E27FC236}">
                <a16:creationId xmlns:a16="http://schemas.microsoft.com/office/drawing/2014/main" id="{F106A757-F597-0B4F-A2AC-16E36EA460AF}"/>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F173A892-651E-7C49-B234-DAB8C114ADD7}"/>
              </a:ext>
            </a:extLst>
          </p:cNvPr>
          <p:cNvSpPr>
            <a:spLocks noGrp="1"/>
          </p:cNvSpPr>
          <p:nvPr>
            <p:ph type="sldNum" sz="quarter" idx="12"/>
          </p:nvPr>
        </p:nvSpPr>
        <p:spPr/>
        <p:txBody>
          <a:bodyPr/>
          <a:lstStyle/>
          <a:p>
            <a:fld id="{BD3F2DD6-16B5-7540-B256-52F7A1139198}" type="slidenum">
              <a:rPr lang="da-DK" smtClean="0"/>
              <a:t>28</a:t>
            </a:fld>
            <a:endParaRPr lang="da-DK"/>
          </a:p>
        </p:txBody>
      </p:sp>
    </p:spTree>
    <p:extLst>
      <p:ext uri="{BB962C8B-B14F-4D97-AF65-F5344CB8AC3E}">
        <p14:creationId xmlns:p14="http://schemas.microsoft.com/office/powerpoint/2010/main" val="258287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D5A09-A242-9941-A175-70DF2816F04B}"/>
              </a:ext>
            </a:extLst>
          </p:cNvPr>
          <p:cNvSpPr>
            <a:spLocks noGrp="1"/>
          </p:cNvSpPr>
          <p:nvPr>
            <p:ph type="title"/>
          </p:nvPr>
        </p:nvSpPr>
        <p:spPr/>
        <p:txBody>
          <a:bodyPr/>
          <a:lstStyle/>
          <a:p>
            <a:pPr algn="ctr"/>
            <a:r>
              <a:rPr lang="da-DK" dirty="0"/>
              <a:t>Håndtering </a:t>
            </a:r>
            <a:r>
              <a:rPr lang="da-DK" dirty="0" err="1"/>
              <a:t>postpartum</a:t>
            </a:r>
            <a:endParaRPr lang="da-DK" dirty="0"/>
          </a:p>
        </p:txBody>
      </p:sp>
      <p:graphicFrame>
        <p:nvGraphicFramePr>
          <p:cNvPr id="6" name="Tabel 6">
            <a:extLst>
              <a:ext uri="{FF2B5EF4-FFF2-40B4-BE49-F238E27FC236}">
                <a16:creationId xmlns:a16="http://schemas.microsoft.com/office/drawing/2014/main" id="{08CF2E03-EC37-484C-8CCF-836313A9AC25}"/>
              </a:ext>
            </a:extLst>
          </p:cNvPr>
          <p:cNvGraphicFramePr>
            <a:graphicFrameLocks noGrp="1"/>
          </p:cNvGraphicFramePr>
          <p:nvPr>
            <p:ph idx="1"/>
            <p:extLst/>
          </p:nvPr>
        </p:nvGraphicFramePr>
        <p:xfrm>
          <a:off x="297180" y="1825624"/>
          <a:ext cx="11567160" cy="3444600"/>
        </p:xfrm>
        <a:graphic>
          <a:graphicData uri="http://schemas.openxmlformats.org/drawingml/2006/table">
            <a:tbl>
              <a:tblPr firstRow="1" bandRow="1">
                <a:tableStyleId>{5940675A-B579-460E-94D1-54222C63F5DA}</a:tableStyleId>
              </a:tblPr>
              <a:tblGrid>
                <a:gridCol w="8968740">
                  <a:extLst>
                    <a:ext uri="{9D8B030D-6E8A-4147-A177-3AD203B41FA5}">
                      <a16:colId xmlns:a16="http://schemas.microsoft.com/office/drawing/2014/main" val="1410535269"/>
                    </a:ext>
                  </a:extLst>
                </a:gridCol>
                <a:gridCol w="2598420">
                  <a:extLst>
                    <a:ext uri="{9D8B030D-6E8A-4147-A177-3AD203B41FA5}">
                      <a16:colId xmlns:a16="http://schemas.microsoft.com/office/drawing/2014/main" val="1044843254"/>
                    </a:ext>
                  </a:extLst>
                </a:gridCol>
              </a:tblGrid>
              <a:tr h="434631">
                <a:tc>
                  <a:txBody>
                    <a:bodyPr/>
                    <a:lstStyle/>
                    <a:p>
                      <a:pPr algn="ctr"/>
                      <a:r>
                        <a:rPr lang="da-DK" sz="2200" b="0" dirty="0"/>
                        <a:t>Kliniske rekommandationer</a:t>
                      </a:r>
                      <a:endParaRPr lang="da-DK" sz="2200" b="0" dirty="0">
                        <a:latin typeface="+mj-lt"/>
                      </a:endParaRPr>
                    </a:p>
                  </a:txBody>
                  <a:tcPr marL="100584" marR="100584">
                    <a:solidFill>
                      <a:schemeClr val="accent1">
                        <a:alpha val="0"/>
                      </a:schemeClr>
                    </a:solidFill>
                  </a:tcPr>
                </a:tc>
                <a:tc>
                  <a:txBody>
                    <a:bodyPr/>
                    <a:lstStyle/>
                    <a:p>
                      <a:pPr algn="ctr"/>
                      <a:r>
                        <a:rPr lang="da-DK" sz="2200" b="0" dirty="0"/>
                        <a:t>Styrke</a:t>
                      </a:r>
                      <a:endParaRPr lang="da-DK" sz="2200" b="0" dirty="0">
                        <a:latin typeface="+mj-lt"/>
                      </a:endParaRPr>
                    </a:p>
                  </a:txBody>
                  <a:tcPr marL="100584" marR="100584">
                    <a:solidFill>
                      <a:schemeClr val="accent1">
                        <a:alpha val="0"/>
                      </a:schemeClr>
                    </a:solidFill>
                  </a:tcPr>
                </a:tc>
                <a:extLst>
                  <a:ext uri="{0D108BD9-81ED-4DB2-BD59-A6C34878D82A}">
                    <a16:rowId xmlns:a16="http://schemas.microsoft.com/office/drawing/2014/main" val="2474530241"/>
                  </a:ext>
                </a:extLst>
              </a:tr>
              <a:tr h="571569">
                <a:tc>
                  <a:txBody>
                    <a:bodyPr/>
                    <a:lstStyle/>
                    <a:p>
                      <a:pPr algn="just"/>
                      <a:r>
                        <a:rPr lang="da-DK" sz="2000" b="0" dirty="0">
                          <a:effectLst/>
                        </a:rPr>
                        <a:t>Patienter med ICP bør få kontrolleret levertal og galdesalte 6-8 uger post </a:t>
                      </a:r>
                      <a:r>
                        <a:rPr lang="da-DK" sz="2000" b="0" dirty="0" err="1">
                          <a:effectLst/>
                        </a:rPr>
                        <a:t>partum</a:t>
                      </a:r>
                      <a:endParaRPr lang="da-DK" sz="2000" b="0" dirty="0">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b="0" dirty="0">
                          <a:solidFill>
                            <a:srgbClr val="000000"/>
                          </a:solidFill>
                          <a:effectLst/>
                        </a:rPr>
                        <a:t>C</a:t>
                      </a:r>
                      <a:endParaRPr lang="da-DK" sz="2000" b="0" dirty="0">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3678654702"/>
                  </a:ext>
                </a:extLst>
              </a:tr>
              <a:tr h="571569">
                <a:tc>
                  <a:txBody>
                    <a:bodyPr/>
                    <a:lstStyle/>
                    <a:p>
                      <a:pPr algn="just"/>
                      <a:r>
                        <a:rPr lang="da-DK" sz="2000" dirty="0">
                          <a:solidFill>
                            <a:schemeClr val="tx1"/>
                          </a:solidFill>
                          <a:effectLst/>
                        </a:rPr>
                        <a:t>Patienter med vedvarende forhøjede galdesalte og/eller andre levertal 6-8 uger post </a:t>
                      </a:r>
                      <a:r>
                        <a:rPr lang="da-DK" sz="2000" dirty="0" err="1">
                          <a:solidFill>
                            <a:schemeClr val="tx1"/>
                          </a:solidFill>
                          <a:effectLst/>
                        </a:rPr>
                        <a:t>partum</a:t>
                      </a:r>
                      <a:r>
                        <a:rPr lang="da-DK" sz="2000" dirty="0">
                          <a:solidFill>
                            <a:schemeClr val="tx1"/>
                          </a:solidFill>
                          <a:effectLst/>
                        </a:rPr>
                        <a:t> bør henvises til </a:t>
                      </a:r>
                      <a:r>
                        <a:rPr lang="da-DK" sz="2000" dirty="0" err="1">
                          <a:solidFill>
                            <a:schemeClr val="tx1"/>
                          </a:solidFill>
                          <a:effectLst/>
                        </a:rPr>
                        <a:t>hepatolog</a:t>
                      </a:r>
                      <a:endParaRPr lang="da-DK" sz="2000" dirty="0">
                        <a:solidFill>
                          <a:schemeClr val="tx1"/>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a:solidFill>
                            <a:schemeClr val="tx1"/>
                          </a:solidFill>
                          <a:effectLst/>
                        </a:rPr>
                        <a:t>D</a:t>
                      </a:r>
                      <a:endParaRPr lang="da-DK" sz="2000">
                        <a:solidFill>
                          <a:schemeClr val="tx1"/>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2525367723"/>
                  </a:ext>
                </a:extLst>
              </a:tr>
              <a:tr h="571569">
                <a:tc>
                  <a:txBody>
                    <a:bodyPr/>
                    <a:lstStyle/>
                    <a:p>
                      <a:pPr algn="just"/>
                      <a:r>
                        <a:rPr lang="da-DK" sz="2000" dirty="0">
                          <a:solidFill>
                            <a:schemeClr val="tx1"/>
                          </a:solidFill>
                          <a:effectLst/>
                        </a:rPr>
                        <a:t>Patienter med vedvarende kløe, øvre højresidige mavesmerter og </a:t>
                      </a:r>
                      <a:r>
                        <a:rPr lang="da-DK" sz="2000" dirty="0" err="1">
                          <a:solidFill>
                            <a:schemeClr val="tx1"/>
                          </a:solidFill>
                          <a:effectLst/>
                        </a:rPr>
                        <a:t>ikterus</a:t>
                      </a:r>
                      <a:r>
                        <a:rPr lang="da-DK" sz="2000" dirty="0">
                          <a:solidFill>
                            <a:schemeClr val="tx1"/>
                          </a:solidFill>
                          <a:effectLst/>
                        </a:rPr>
                        <a:t> post </a:t>
                      </a:r>
                      <a:r>
                        <a:rPr lang="da-DK" sz="2000" dirty="0" err="1">
                          <a:solidFill>
                            <a:schemeClr val="tx1"/>
                          </a:solidFill>
                          <a:effectLst/>
                        </a:rPr>
                        <a:t>partum</a:t>
                      </a:r>
                      <a:r>
                        <a:rPr lang="da-DK" sz="2000" dirty="0">
                          <a:solidFill>
                            <a:schemeClr val="tx1"/>
                          </a:solidFill>
                          <a:effectLst/>
                        </a:rPr>
                        <a:t> bør henvises til </a:t>
                      </a:r>
                      <a:r>
                        <a:rPr lang="da-DK" sz="2000" dirty="0" err="1">
                          <a:solidFill>
                            <a:schemeClr val="tx1"/>
                          </a:solidFill>
                          <a:effectLst/>
                        </a:rPr>
                        <a:t>hepatolog</a:t>
                      </a:r>
                      <a:endParaRPr lang="da-DK" sz="2000" dirty="0">
                        <a:solidFill>
                          <a:schemeClr val="tx1"/>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a:solidFill>
                            <a:schemeClr val="tx1"/>
                          </a:solidFill>
                          <a:effectLst/>
                        </a:rPr>
                        <a:t>D</a:t>
                      </a:r>
                      <a:endParaRPr lang="da-DK" sz="2000">
                        <a:solidFill>
                          <a:schemeClr val="tx1"/>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2569647517"/>
                  </a:ext>
                </a:extLst>
              </a:tr>
              <a:tr h="571569">
                <a:tc>
                  <a:txBody>
                    <a:bodyPr/>
                    <a:lstStyle/>
                    <a:p>
                      <a:pPr algn="just"/>
                      <a:r>
                        <a:rPr lang="da-DK" sz="2000" dirty="0">
                          <a:solidFill>
                            <a:schemeClr val="tx1"/>
                          </a:solidFill>
                          <a:effectLst/>
                        </a:rPr>
                        <a:t>Patienter med manglende effekt af medicinsk behandling for ICP i graviditeten bør henvises til </a:t>
                      </a:r>
                      <a:r>
                        <a:rPr lang="da-DK" sz="2000" dirty="0" err="1">
                          <a:solidFill>
                            <a:schemeClr val="tx1"/>
                          </a:solidFill>
                          <a:effectLst/>
                        </a:rPr>
                        <a:t>hepatolog</a:t>
                      </a:r>
                      <a:r>
                        <a:rPr lang="da-DK" sz="2000" dirty="0">
                          <a:solidFill>
                            <a:schemeClr val="tx1"/>
                          </a:solidFill>
                          <a:effectLst/>
                        </a:rPr>
                        <a:t> post </a:t>
                      </a:r>
                      <a:r>
                        <a:rPr lang="da-DK" sz="2000" dirty="0" err="1">
                          <a:solidFill>
                            <a:schemeClr val="tx1"/>
                          </a:solidFill>
                          <a:effectLst/>
                        </a:rPr>
                        <a:t>partum</a:t>
                      </a:r>
                      <a:endParaRPr lang="da-DK" sz="2000" dirty="0">
                        <a:solidFill>
                          <a:schemeClr val="tx1"/>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a:solidFill>
                            <a:schemeClr val="tx1"/>
                          </a:solidFill>
                          <a:effectLst/>
                        </a:rPr>
                        <a:t>D</a:t>
                      </a:r>
                      <a:endParaRPr lang="da-DK" sz="2000">
                        <a:solidFill>
                          <a:schemeClr val="tx1"/>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4246033191"/>
                  </a:ext>
                </a:extLst>
              </a:tr>
              <a:tr h="571569">
                <a:tc>
                  <a:txBody>
                    <a:bodyPr/>
                    <a:lstStyle/>
                    <a:p>
                      <a:pPr algn="just"/>
                      <a:r>
                        <a:rPr lang="da-DK" sz="2000" dirty="0">
                          <a:solidFill>
                            <a:schemeClr val="tx1"/>
                          </a:solidFill>
                          <a:effectLst/>
                        </a:rPr>
                        <a:t>Patienter med tidlig debut (&lt; GA 20) af ICP bør henvises til </a:t>
                      </a:r>
                      <a:r>
                        <a:rPr lang="da-DK" sz="2000" dirty="0" err="1">
                          <a:solidFill>
                            <a:schemeClr val="tx1"/>
                          </a:solidFill>
                          <a:effectLst/>
                        </a:rPr>
                        <a:t>hepatolog</a:t>
                      </a:r>
                      <a:r>
                        <a:rPr lang="da-DK" sz="2000" dirty="0">
                          <a:solidFill>
                            <a:schemeClr val="tx1"/>
                          </a:solidFill>
                          <a:effectLst/>
                        </a:rPr>
                        <a:t> allerede på diagnosetidspunktet</a:t>
                      </a:r>
                      <a:endParaRPr lang="da-DK" sz="2000" dirty="0">
                        <a:solidFill>
                          <a:schemeClr val="tx1"/>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dirty="0">
                          <a:solidFill>
                            <a:schemeClr val="tx1"/>
                          </a:solidFill>
                          <a:effectLst/>
                        </a:rPr>
                        <a:t>D</a:t>
                      </a:r>
                      <a:endParaRPr lang="da-DK" sz="2000" dirty="0">
                        <a:solidFill>
                          <a:schemeClr val="tx1"/>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365576716"/>
                  </a:ext>
                </a:extLst>
              </a:tr>
            </a:tbl>
          </a:graphicData>
        </a:graphic>
      </p:graphicFrame>
      <p:sp>
        <p:nvSpPr>
          <p:cNvPr id="4" name="Pladsholder til sidefod 3">
            <a:extLst>
              <a:ext uri="{FF2B5EF4-FFF2-40B4-BE49-F238E27FC236}">
                <a16:creationId xmlns:a16="http://schemas.microsoft.com/office/drawing/2014/main" id="{9B81A32C-5951-1841-9EA4-CA009A261176}"/>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504D579D-F116-F741-9133-E7EDD4A759DF}"/>
              </a:ext>
            </a:extLst>
          </p:cNvPr>
          <p:cNvSpPr>
            <a:spLocks noGrp="1"/>
          </p:cNvSpPr>
          <p:nvPr>
            <p:ph type="sldNum" sz="quarter" idx="12"/>
          </p:nvPr>
        </p:nvSpPr>
        <p:spPr/>
        <p:txBody>
          <a:bodyPr/>
          <a:lstStyle/>
          <a:p>
            <a:fld id="{BD3F2DD6-16B5-7540-B256-52F7A1139198}" type="slidenum">
              <a:rPr lang="da-DK" smtClean="0"/>
              <a:t>29</a:t>
            </a:fld>
            <a:endParaRPr lang="da-DK"/>
          </a:p>
        </p:txBody>
      </p:sp>
    </p:spTree>
    <p:extLst>
      <p:ext uri="{BB962C8B-B14F-4D97-AF65-F5344CB8AC3E}">
        <p14:creationId xmlns:p14="http://schemas.microsoft.com/office/powerpoint/2010/main" val="3607753829"/>
      </p:ext>
    </p:extLst>
  </p:cSld>
  <p:clrMapOvr>
    <a:masterClrMapping/>
  </p:clrMapOvr>
  <mc:AlternateContent xmlns:mc="http://schemas.openxmlformats.org/markup-compatibility/2006" xmlns:p14="http://schemas.microsoft.com/office/powerpoint/2010/main">
    <mc:Choice Requires="p14">
      <p:transition spd="slow" p14:dur="2000" advTm="51810"/>
    </mc:Choice>
    <mc:Fallback xmlns="">
      <p:transition spd="slow" advTm="518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3529B-A84F-4745-9B0D-B3E7CB389387}"/>
              </a:ext>
            </a:extLst>
          </p:cNvPr>
          <p:cNvSpPr>
            <a:spLocks noGrp="1"/>
          </p:cNvSpPr>
          <p:nvPr>
            <p:ph type="title"/>
          </p:nvPr>
        </p:nvSpPr>
        <p:spPr/>
        <p:txBody>
          <a:bodyPr/>
          <a:lstStyle/>
          <a:p>
            <a:pPr algn="ctr"/>
            <a:r>
              <a:rPr lang="da-DK" dirty="0"/>
              <a:t>Fastende eller ikke-fastende galdesalte?</a:t>
            </a:r>
          </a:p>
        </p:txBody>
      </p:sp>
      <p:sp>
        <p:nvSpPr>
          <p:cNvPr id="3" name="Pladsholder til indhold 2">
            <a:extLst>
              <a:ext uri="{FF2B5EF4-FFF2-40B4-BE49-F238E27FC236}">
                <a16:creationId xmlns:a16="http://schemas.microsoft.com/office/drawing/2014/main" id="{B892D0AA-DA10-FE46-9A5A-EECBAB33AC37}"/>
              </a:ext>
            </a:extLst>
          </p:cNvPr>
          <p:cNvSpPr>
            <a:spLocks noGrp="1"/>
          </p:cNvSpPr>
          <p:nvPr>
            <p:ph idx="1"/>
          </p:nvPr>
        </p:nvSpPr>
        <p:spPr/>
        <p:txBody>
          <a:bodyPr/>
          <a:lstStyle/>
          <a:p>
            <a:pPr marL="0" indent="0">
              <a:buNone/>
            </a:pPr>
            <a:endParaRPr lang="da-DK" i="1" dirty="0"/>
          </a:p>
          <a:p>
            <a:pPr marL="0" indent="0" algn="ctr">
              <a:buNone/>
            </a:pPr>
            <a:r>
              <a:rPr lang="da-DK" i="1" dirty="0"/>
              <a:t>Kan ikke-fastende galdesalte bruges til diagnostik og monitorering af leverbetinget graviditetskløe?</a:t>
            </a:r>
          </a:p>
        </p:txBody>
      </p:sp>
      <p:sp>
        <p:nvSpPr>
          <p:cNvPr id="4" name="Pladsholder til sidefod 3">
            <a:extLst>
              <a:ext uri="{FF2B5EF4-FFF2-40B4-BE49-F238E27FC236}">
                <a16:creationId xmlns:a16="http://schemas.microsoft.com/office/drawing/2014/main" id="{C4CDE1A0-363B-4C45-9EDE-E67A6D84EA2B}"/>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294B964B-56CC-254E-9D16-EC7900B8E09D}"/>
              </a:ext>
            </a:extLst>
          </p:cNvPr>
          <p:cNvSpPr>
            <a:spLocks noGrp="1"/>
          </p:cNvSpPr>
          <p:nvPr>
            <p:ph type="sldNum" sz="quarter" idx="12"/>
          </p:nvPr>
        </p:nvSpPr>
        <p:spPr/>
        <p:txBody>
          <a:bodyPr/>
          <a:lstStyle/>
          <a:p>
            <a:fld id="{BD3F2DD6-16B5-7540-B256-52F7A1139198}" type="slidenum">
              <a:rPr lang="da-DK" smtClean="0"/>
              <a:t>3</a:t>
            </a:fld>
            <a:endParaRPr lang="da-DK"/>
          </a:p>
        </p:txBody>
      </p:sp>
    </p:spTree>
    <p:extLst>
      <p:ext uri="{BB962C8B-B14F-4D97-AF65-F5344CB8AC3E}">
        <p14:creationId xmlns:p14="http://schemas.microsoft.com/office/powerpoint/2010/main" val="1850886537"/>
      </p:ext>
    </p:extLst>
  </p:cSld>
  <p:clrMapOvr>
    <a:masterClrMapping/>
  </p:clrMapOvr>
  <mc:AlternateContent xmlns:mc="http://schemas.openxmlformats.org/markup-compatibility/2006" xmlns:p14="http://schemas.microsoft.com/office/powerpoint/2010/main">
    <mc:Choice Requires="p14">
      <p:transition spd="slow" p14:dur="2000" advTm="34162"/>
    </mc:Choice>
    <mc:Fallback xmlns="">
      <p:transition spd="slow" advTm="3416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D5A09-A242-9941-A175-70DF2816F04B}"/>
              </a:ext>
            </a:extLst>
          </p:cNvPr>
          <p:cNvSpPr>
            <a:spLocks noGrp="1"/>
          </p:cNvSpPr>
          <p:nvPr>
            <p:ph type="title"/>
          </p:nvPr>
        </p:nvSpPr>
        <p:spPr/>
        <p:txBody>
          <a:bodyPr/>
          <a:lstStyle/>
          <a:p>
            <a:pPr algn="ctr"/>
            <a:r>
              <a:rPr lang="da-DK" dirty="0"/>
              <a:t>Håndtering </a:t>
            </a:r>
            <a:r>
              <a:rPr lang="da-DK" dirty="0" err="1"/>
              <a:t>postpartum</a:t>
            </a:r>
            <a:endParaRPr lang="da-DK" dirty="0"/>
          </a:p>
        </p:txBody>
      </p:sp>
      <p:graphicFrame>
        <p:nvGraphicFramePr>
          <p:cNvPr id="6" name="Tabel 6">
            <a:extLst>
              <a:ext uri="{FF2B5EF4-FFF2-40B4-BE49-F238E27FC236}">
                <a16:creationId xmlns:a16="http://schemas.microsoft.com/office/drawing/2014/main" id="{08CF2E03-EC37-484C-8CCF-836313A9AC25}"/>
              </a:ext>
            </a:extLst>
          </p:cNvPr>
          <p:cNvGraphicFramePr>
            <a:graphicFrameLocks noGrp="1"/>
          </p:cNvGraphicFramePr>
          <p:nvPr>
            <p:ph idx="1"/>
            <p:extLst/>
          </p:nvPr>
        </p:nvGraphicFramePr>
        <p:xfrm>
          <a:off x="297180" y="1825624"/>
          <a:ext cx="11567160" cy="3444600"/>
        </p:xfrm>
        <a:graphic>
          <a:graphicData uri="http://schemas.openxmlformats.org/drawingml/2006/table">
            <a:tbl>
              <a:tblPr firstRow="1" bandRow="1">
                <a:tableStyleId>{5940675A-B579-460E-94D1-54222C63F5DA}</a:tableStyleId>
              </a:tblPr>
              <a:tblGrid>
                <a:gridCol w="8968740">
                  <a:extLst>
                    <a:ext uri="{9D8B030D-6E8A-4147-A177-3AD203B41FA5}">
                      <a16:colId xmlns:a16="http://schemas.microsoft.com/office/drawing/2014/main" val="1410535269"/>
                    </a:ext>
                  </a:extLst>
                </a:gridCol>
                <a:gridCol w="2598420">
                  <a:extLst>
                    <a:ext uri="{9D8B030D-6E8A-4147-A177-3AD203B41FA5}">
                      <a16:colId xmlns:a16="http://schemas.microsoft.com/office/drawing/2014/main" val="1044843254"/>
                    </a:ext>
                  </a:extLst>
                </a:gridCol>
              </a:tblGrid>
              <a:tr h="434631">
                <a:tc>
                  <a:txBody>
                    <a:bodyPr/>
                    <a:lstStyle/>
                    <a:p>
                      <a:pPr algn="ctr"/>
                      <a:r>
                        <a:rPr lang="da-DK" sz="2200" b="0" dirty="0"/>
                        <a:t>Kliniske rekommandationer</a:t>
                      </a:r>
                      <a:endParaRPr lang="da-DK" sz="2200" b="0" dirty="0">
                        <a:latin typeface="+mj-lt"/>
                      </a:endParaRPr>
                    </a:p>
                  </a:txBody>
                  <a:tcPr marL="100584" marR="100584">
                    <a:solidFill>
                      <a:schemeClr val="accent1">
                        <a:alpha val="0"/>
                      </a:schemeClr>
                    </a:solidFill>
                  </a:tcPr>
                </a:tc>
                <a:tc>
                  <a:txBody>
                    <a:bodyPr/>
                    <a:lstStyle/>
                    <a:p>
                      <a:pPr algn="ctr"/>
                      <a:r>
                        <a:rPr lang="da-DK" sz="2200" b="0" dirty="0"/>
                        <a:t>Styrke</a:t>
                      </a:r>
                      <a:endParaRPr lang="da-DK" sz="2200" b="0" dirty="0">
                        <a:latin typeface="+mj-lt"/>
                      </a:endParaRPr>
                    </a:p>
                  </a:txBody>
                  <a:tcPr marL="100584" marR="100584">
                    <a:solidFill>
                      <a:schemeClr val="accent1">
                        <a:alpha val="0"/>
                      </a:schemeClr>
                    </a:solidFill>
                  </a:tcPr>
                </a:tc>
                <a:extLst>
                  <a:ext uri="{0D108BD9-81ED-4DB2-BD59-A6C34878D82A}">
                    <a16:rowId xmlns:a16="http://schemas.microsoft.com/office/drawing/2014/main" val="2474530241"/>
                  </a:ext>
                </a:extLst>
              </a:tr>
              <a:tr h="571569">
                <a:tc>
                  <a:txBody>
                    <a:bodyPr/>
                    <a:lstStyle/>
                    <a:p>
                      <a:pPr algn="just"/>
                      <a:r>
                        <a:rPr lang="da-DK" sz="2000" dirty="0">
                          <a:effectLst/>
                        </a:rPr>
                        <a:t>Patienter med ICP bør få kontrolleret levertal og galdesalte 6-8 uger post </a:t>
                      </a:r>
                      <a:r>
                        <a:rPr lang="da-DK" sz="2000" dirty="0" err="1">
                          <a:effectLst/>
                        </a:rPr>
                        <a:t>partum</a:t>
                      </a:r>
                      <a:endParaRPr lang="da-DK" sz="2000" dirty="0">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a:solidFill>
                            <a:srgbClr val="000000"/>
                          </a:solidFill>
                          <a:effectLst/>
                        </a:rPr>
                        <a:t>C</a:t>
                      </a:r>
                      <a:endParaRPr lang="da-DK" sz="2000">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3678654702"/>
                  </a:ext>
                </a:extLst>
              </a:tr>
              <a:tr h="571569">
                <a:tc>
                  <a:txBody>
                    <a:bodyPr/>
                    <a:lstStyle/>
                    <a:p>
                      <a:pPr algn="just"/>
                      <a:r>
                        <a:rPr lang="da-DK" sz="2000" dirty="0">
                          <a:solidFill>
                            <a:schemeClr val="bg1">
                              <a:lumMod val="85000"/>
                            </a:schemeClr>
                          </a:solidFill>
                          <a:effectLst/>
                        </a:rPr>
                        <a:t>Patienter med vedvarende forhøjede galdesalte og/eller andre levertal 6-8 uger post </a:t>
                      </a:r>
                      <a:r>
                        <a:rPr lang="da-DK" sz="2000" dirty="0" err="1">
                          <a:solidFill>
                            <a:schemeClr val="bg1">
                              <a:lumMod val="85000"/>
                            </a:schemeClr>
                          </a:solidFill>
                          <a:effectLst/>
                        </a:rPr>
                        <a:t>partum</a:t>
                      </a:r>
                      <a:r>
                        <a:rPr lang="da-DK" sz="2000" dirty="0">
                          <a:solidFill>
                            <a:schemeClr val="bg1">
                              <a:lumMod val="85000"/>
                            </a:schemeClr>
                          </a:solidFill>
                          <a:effectLst/>
                        </a:rPr>
                        <a:t> bør henvises til </a:t>
                      </a:r>
                      <a:r>
                        <a:rPr lang="da-DK" sz="2000" dirty="0" err="1">
                          <a:solidFill>
                            <a:schemeClr val="bg1">
                              <a:lumMod val="85000"/>
                            </a:schemeClr>
                          </a:solidFill>
                          <a:effectLst/>
                        </a:rPr>
                        <a:t>hepatolog</a:t>
                      </a:r>
                      <a:endParaRPr lang="da-DK" sz="2000" dirty="0">
                        <a:solidFill>
                          <a:schemeClr val="bg1">
                            <a:lumMod val="85000"/>
                          </a:schemeClr>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a:solidFill>
                            <a:schemeClr val="bg1">
                              <a:lumMod val="85000"/>
                            </a:schemeClr>
                          </a:solidFill>
                          <a:effectLst/>
                        </a:rPr>
                        <a:t>D</a:t>
                      </a:r>
                      <a:endParaRPr lang="da-DK" sz="2000">
                        <a:solidFill>
                          <a:schemeClr val="bg1">
                            <a:lumMod val="85000"/>
                          </a:schemeClr>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2525367723"/>
                  </a:ext>
                </a:extLst>
              </a:tr>
              <a:tr h="571569">
                <a:tc>
                  <a:txBody>
                    <a:bodyPr/>
                    <a:lstStyle/>
                    <a:p>
                      <a:pPr algn="just"/>
                      <a:r>
                        <a:rPr lang="da-DK" sz="2000" dirty="0">
                          <a:solidFill>
                            <a:schemeClr val="bg1">
                              <a:lumMod val="85000"/>
                            </a:schemeClr>
                          </a:solidFill>
                          <a:effectLst/>
                        </a:rPr>
                        <a:t>Patienter med vedvarende kløe, øvre højresidige mavesmerter og </a:t>
                      </a:r>
                      <a:r>
                        <a:rPr lang="da-DK" sz="2000" dirty="0" err="1">
                          <a:solidFill>
                            <a:schemeClr val="bg1">
                              <a:lumMod val="85000"/>
                            </a:schemeClr>
                          </a:solidFill>
                          <a:effectLst/>
                        </a:rPr>
                        <a:t>ikterus</a:t>
                      </a:r>
                      <a:r>
                        <a:rPr lang="da-DK" sz="2000" dirty="0">
                          <a:solidFill>
                            <a:schemeClr val="bg1">
                              <a:lumMod val="85000"/>
                            </a:schemeClr>
                          </a:solidFill>
                          <a:effectLst/>
                        </a:rPr>
                        <a:t> post </a:t>
                      </a:r>
                      <a:r>
                        <a:rPr lang="da-DK" sz="2000" dirty="0" err="1">
                          <a:solidFill>
                            <a:schemeClr val="bg1">
                              <a:lumMod val="85000"/>
                            </a:schemeClr>
                          </a:solidFill>
                          <a:effectLst/>
                        </a:rPr>
                        <a:t>partum</a:t>
                      </a:r>
                      <a:r>
                        <a:rPr lang="da-DK" sz="2000" dirty="0">
                          <a:solidFill>
                            <a:schemeClr val="bg1">
                              <a:lumMod val="85000"/>
                            </a:schemeClr>
                          </a:solidFill>
                          <a:effectLst/>
                        </a:rPr>
                        <a:t> bør henvises til </a:t>
                      </a:r>
                      <a:r>
                        <a:rPr lang="da-DK" sz="2000" dirty="0" err="1">
                          <a:solidFill>
                            <a:schemeClr val="bg1">
                              <a:lumMod val="85000"/>
                            </a:schemeClr>
                          </a:solidFill>
                          <a:effectLst/>
                        </a:rPr>
                        <a:t>hepatolog</a:t>
                      </a:r>
                      <a:endParaRPr lang="da-DK" sz="2000" dirty="0">
                        <a:solidFill>
                          <a:schemeClr val="bg1">
                            <a:lumMod val="85000"/>
                          </a:schemeClr>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a:solidFill>
                            <a:schemeClr val="bg1">
                              <a:lumMod val="85000"/>
                            </a:schemeClr>
                          </a:solidFill>
                          <a:effectLst/>
                        </a:rPr>
                        <a:t>D</a:t>
                      </a:r>
                      <a:endParaRPr lang="da-DK" sz="2000">
                        <a:solidFill>
                          <a:schemeClr val="bg1">
                            <a:lumMod val="85000"/>
                          </a:schemeClr>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2569647517"/>
                  </a:ext>
                </a:extLst>
              </a:tr>
              <a:tr h="571569">
                <a:tc>
                  <a:txBody>
                    <a:bodyPr/>
                    <a:lstStyle/>
                    <a:p>
                      <a:pPr algn="just"/>
                      <a:r>
                        <a:rPr lang="da-DK" sz="2000" dirty="0">
                          <a:solidFill>
                            <a:schemeClr val="bg1">
                              <a:lumMod val="85000"/>
                            </a:schemeClr>
                          </a:solidFill>
                          <a:effectLst/>
                        </a:rPr>
                        <a:t>Patienter med manglende effekt af medicinsk behandling for ICP i graviditeten bør henvises til </a:t>
                      </a:r>
                      <a:r>
                        <a:rPr lang="da-DK" sz="2000" dirty="0" err="1">
                          <a:solidFill>
                            <a:schemeClr val="bg1">
                              <a:lumMod val="85000"/>
                            </a:schemeClr>
                          </a:solidFill>
                          <a:effectLst/>
                        </a:rPr>
                        <a:t>hepatolog</a:t>
                      </a:r>
                      <a:r>
                        <a:rPr lang="da-DK" sz="2000" dirty="0">
                          <a:solidFill>
                            <a:schemeClr val="bg1">
                              <a:lumMod val="85000"/>
                            </a:schemeClr>
                          </a:solidFill>
                          <a:effectLst/>
                        </a:rPr>
                        <a:t> post </a:t>
                      </a:r>
                      <a:r>
                        <a:rPr lang="da-DK" sz="2000" dirty="0" err="1">
                          <a:solidFill>
                            <a:schemeClr val="bg1">
                              <a:lumMod val="85000"/>
                            </a:schemeClr>
                          </a:solidFill>
                          <a:effectLst/>
                        </a:rPr>
                        <a:t>partum</a:t>
                      </a:r>
                      <a:endParaRPr lang="da-DK" sz="2000" dirty="0">
                        <a:solidFill>
                          <a:schemeClr val="bg1">
                            <a:lumMod val="85000"/>
                          </a:schemeClr>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a:solidFill>
                            <a:schemeClr val="bg1">
                              <a:lumMod val="85000"/>
                            </a:schemeClr>
                          </a:solidFill>
                          <a:effectLst/>
                        </a:rPr>
                        <a:t>D</a:t>
                      </a:r>
                      <a:endParaRPr lang="da-DK" sz="2000">
                        <a:solidFill>
                          <a:schemeClr val="bg1">
                            <a:lumMod val="85000"/>
                          </a:schemeClr>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4246033191"/>
                  </a:ext>
                </a:extLst>
              </a:tr>
              <a:tr h="571569">
                <a:tc>
                  <a:txBody>
                    <a:bodyPr/>
                    <a:lstStyle/>
                    <a:p>
                      <a:pPr algn="just"/>
                      <a:r>
                        <a:rPr lang="da-DK" sz="2000" dirty="0">
                          <a:solidFill>
                            <a:schemeClr val="bg1">
                              <a:lumMod val="85000"/>
                            </a:schemeClr>
                          </a:solidFill>
                          <a:effectLst/>
                        </a:rPr>
                        <a:t>Patienter med tidlig debut (&lt; GA 20) af ICP bør henvises til </a:t>
                      </a:r>
                      <a:r>
                        <a:rPr lang="da-DK" sz="2000" dirty="0" err="1">
                          <a:solidFill>
                            <a:schemeClr val="bg1">
                              <a:lumMod val="85000"/>
                            </a:schemeClr>
                          </a:solidFill>
                          <a:effectLst/>
                        </a:rPr>
                        <a:t>hepatolog</a:t>
                      </a:r>
                      <a:r>
                        <a:rPr lang="da-DK" sz="2000" dirty="0">
                          <a:solidFill>
                            <a:schemeClr val="bg1">
                              <a:lumMod val="85000"/>
                            </a:schemeClr>
                          </a:solidFill>
                          <a:effectLst/>
                        </a:rPr>
                        <a:t> allerede på diagnosetidspunktet</a:t>
                      </a:r>
                      <a:endParaRPr lang="da-DK" sz="2000" dirty="0">
                        <a:solidFill>
                          <a:schemeClr val="bg1">
                            <a:lumMod val="85000"/>
                          </a:schemeClr>
                        </a:solidFill>
                        <a:effectLst/>
                        <a:latin typeface="+mn-lt"/>
                        <a:ea typeface="Times New Roman" panose="02020603050405020304" pitchFamily="18" charset="0"/>
                      </a:endParaRPr>
                    </a:p>
                  </a:txBody>
                  <a:tcPr marL="75438" marR="75438" marT="0" marB="0">
                    <a:solidFill>
                      <a:schemeClr val="accent1">
                        <a:alpha val="0"/>
                      </a:schemeClr>
                    </a:solidFill>
                  </a:tcPr>
                </a:tc>
                <a:tc>
                  <a:txBody>
                    <a:bodyPr/>
                    <a:lstStyle/>
                    <a:p>
                      <a:pPr algn="ctr"/>
                      <a:r>
                        <a:rPr lang="da-DK" sz="2000" dirty="0">
                          <a:solidFill>
                            <a:schemeClr val="bg1">
                              <a:lumMod val="85000"/>
                            </a:schemeClr>
                          </a:solidFill>
                          <a:effectLst/>
                        </a:rPr>
                        <a:t>D</a:t>
                      </a:r>
                      <a:endParaRPr lang="da-DK" sz="2000" dirty="0">
                        <a:solidFill>
                          <a:schemeClr val="bg1">
                            <a:lumMod val="85000"/>
                          </a:schemeClr>
                        </a:solidFill>
                        <a:effectLst/>
                        <a:latin typeface="+mn-lt"/>
                        <a:ea typeface="Times New Roman" panose="02020603050405020304" pitchFamily="18" charset="0"/>
                      </a:endParaRPr>
                    </a:p>
                  </a:txBody>
                  <a:tcPr marL="75438" marR="75438" marT="0" marB="0" anchor="ctr">
                    <a:solidFill>
                      <a:schemeClr val="accent1">
                        <a:alpha val="0"/>
                      </a:schemeClr>
                    </a:solidFill>
                  </a:tcPr>
                </a:tc>
                <a:extLst>
                  <a:ext uri="{0D108BD9-81ED-4DB2-BD59-A6C34878D82A}">
                    <a16:rowId xmlns:a16="http://schemas.microsoft.com/office/drawing/2014/main" val="365576716"/>
                  </a:ext>
                </a:extLst>
              </a:tr>
            </a:tbl>
          </a:graphicData>
        </a:graphic>
      </p:graphicFrame>
      <p:sp>
        <p:nvSpPr>
          <p:cNvPr id="4" name="Pladsholder til sidefod 3">
            <a:extLst>
              <a:ext uri="{FF2B5EF4-FFF2-40B4-BE49-F238E27FC236}">
                <a16:creationId xmlns:a16="http://schemas.microsoft.com/office/drawing/2014/main" id="{9B81A32C-5951-1841-9EA4-CA009A261176}"/>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504D579D-F116-F741-9133-E7EDD4A759DF}"/>
              </a:ext>
            </a:extLst>
          </p:cNvPr>
          <p:cNvSpPr>
            <a:spLocks noGrp="1"/>
          </p:cNvSpPr>
          <p:nvPr>
            <p:ph type="sldNum" sz="quarter" idx="12"/>
          </p:nvPr>
        </p:nvSpPr>
        <p:spPr/>
        <p:txBody>
          <a:bodyPr/>
          <a:lstStyle/>
          <a:p>
            <a:fld id="{BD3F2DD6-16B5-7540-B256-52F7A1139198}" type="slidenum">
              <a:rPr lang="da-DK" smtClean="0"/>
              <a:t>30</a:t>
            </a:fld>
            <a:endParaRPr lang="da-DK"/>
          </a:p>
        </p:txBody>
      </p:sp>
      <p:sp>
        <p:nvSpPr>
          <p:cNvPr id="8" name="Ellipse 7">
            <a:extLst>
              <a:ext uri="{FF2B5EF4-FFF2-40B4-BE49-F238E27FC236}">
                <a16:creationId xmlns:a16="http://schemas.microsoft.com/office/drawing/2014/main" id="{ABCD4EE1-429D-F84B-9B46-F89E462A3938}"/>
              </a:ext>
            </a:extLst>
          </p:cNvPr>
          <p:cNvSpPr/>
          <p:nvPr/>
        </p:nvSpPr>
        <p:spPr>
          <a:xfrm>
            <a:off x="106680" y="1587776"/>
            <a:ext cx="11788140" cy="14284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p:cNvSpPr/>
          <p:nvPr/>
        </p:nvSpPr>
        <p:spPr>
          <a:xfrm>
            <a:off x="5516514" y="3244334"/>
            <a:ext cx="1158972" cy="369332"/>
          </a:xfrm>
          <a:prstGeom prst="rect">
            <a:avLst/>
          </a:prstGeom>
        </p:spPr>
        <p:txBody>
          <a:bodyPr wrap="none">
            <a:spAutoFit/>
          </a:bodyPr>
          <a:lstStyle/>
          <a:p>
            <a:r>
              <a:rPr lang="da-DK" dirty="0" smtClean="0"/>
              <a:t>uge 38+0, </a:t>
            </a:r>
            <a:endParaRPr lang="da-DK" dirty="0"/>
          </a:p>
        </p:txBody>
      </p:sp>
      <p:sp>
        <p:nvSpPr>
          <p:cNvPr id="7" name="Tekstfelt 6"/>
          <p:cNvSpPr txBox="1"/>
          <p:nvPr/>
        </p:nvSpPr>
        <p:spPr>
          <a:xfrm>
            <a:off x="6740433" y="1825624"/>
            <a:ext cx="3631475" cy="646331"/>
          </a:xfrm>
          <a:prstGeom prst="rect">
            <a:avLst/>
          </a:prstGeom>
          <a:noFill/>
        </p:spPr>
        <p:txBody>
          <a:bodyPr wrap="square" rtlCol="0">
            <a:spAutoFit/>
          </a:bodyPr>
          <a:lstStyle/>
          <a:p>
            <a:r>
              <a:rPr lang="da-DK" b="1" dirty="0" smtClean="0">
                <a:solidFill>
                  <a:srgbClr val="0070C0"/>
                </a:solidFill>
              </a:rPr>
              <a:t>Udgår – kun levertal, ikke galdesalte ved 8.-ugers-kontrol ved e.l. </a:t>
            </a:r>
            <a:endParaRPr lang="da-DK" b="1" dirty="0">
              <a:solidFill>
                <a:srgbClr val="0070C0"/>
              </a:solidFill>
            </a:endParaRPr>
          </a:p>
        </p:txBody>
      </p:sp>
      <p:cxnSp>
        <p:nvCxnSpPr>
          <p:cNvPr id="10" name="Lige pilforbindelse 9"/>
          <p:cNvCxnSpPr>
            <a:stCxn id="7" idx="1"/>
          </p:cNvCxnSpPr>
          <p:nvPr/>
        </p:nvCxnSpPr>
        <p:spPr>
          <a:xfrm flipH="1">
            <a:off x="6122127" y="2148790"/>
            <a:ext cx="618306" cy="193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107742"/>
      </p:ext>
    </p:extLst>
  </p:cSld>
  <p:clrMapOvr>
    <a:masterClrMapping/>
  </p:clrMapOvr>
  <mc:AlternateContent xmlns:mc="http://schemas.openxmlformats.org/markup-compatibility/2006" xmlns:p14="http://schemas.microsoft.com/office/powerpoint/2010/main">
    <mc:Choice Requires="p14">
      <p:transition spd="slow" p14:dur="2000" advTm="25330"/>
    </mc:Choice>
    <mc:Fallback xmlns="">
      <p:transition spd="slow" advTm="2533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rgbClr val="0070C0"/>
                </a:solidFill>
              </a:rPr>
              <a:t>Fra Workshop:</a:t>
            </a:r>
            <a:endParaRPr lang="da-DK" b="1" dirty="0">
              <a:solidFill>
                <a:srgbClr val="0070C0"/>
              </a:solidFill>
            </a:endParaRPr>
          </a:p>
        </p:txBody>
      </p:sp>
      <p:sp>
        <p:nvSpPr>
          <p:cNvPr id="3" name="Pladsholder til indhold 2"/>
          <p:cNvSpPr>
            <a:spLocks noGrp="1"/>
          </p:cNvSpPr>
          <p:nvPr>
            <p:ph idx="1"/>
          </p:nvPr>
        </p:nvSpPr>
        <p:spPr/>
        <p:txBody>
          <a:bodyPr/>
          <a:lstStyle/>
          <a:p>
            <a:r>
              <a:rPr lang="da-DK" dirty="0" smtClean="0">
                <a:solidFill>
                  <a:srgbClr val="0070C0"/>
                </a:solidFill>
              </a:rPr>
              <a:t>Passus om kløe med isoleret ALAT-forhøjelse uden samtidig galdesalte-forhøjelse</a:t>
            </a:r>
          </a:p>
          <a:p>
            <a:endParaRPr lang="da-DK" dirty="0">
              <a:solidFill>
                <a:srgbClr val="0070C0"/>
              </a:solidFill>
            </a:endParaRPr>
          </a:p>
          <a:p>
            <a:r>
              <a:rPr lang="da-DK" dirty="0" smtClean="0">
                <a:solidFill>
                  <a:srgbClr val="0070C0"/>
                </a:solidFill>
              </a:rPr>
              <a:t>Post </a:t>
            </a:r>
            <a:r>
              <a:rPr lang="da-DK" dirty="0" err="1" smtClean="0">
                <a:solidFill>
                  <a:srgbClr val="0070C0"/>
                </a:solidFill>
              </a:rPr>
              <a:t>partum</a:t>
            </a:r>
            <a:r>
              <a:rPr lang="da-DK" dirty="0" smtClean="0">
                <a:solidFill>
                  <a:srgbClr val="0070C0"/>
                </a:solidFill>
              </a:rPr>
              <a:t> opfølgning fremgår i resuméet side 3</a:t>
            </a:r>
          </a:p>
          <a:p>
            <a:endParaRPr lang="da-DK" dirty="0">
              <a:solidFill>
                <a:srgbClr val="0070C0"/>
              </a:solidFill>
            </a:endParaRPr>
          </a:p>
          <a:p>
            <a:r>
              <a:rPr lang="da-DK" dirty="0" smtClean="0">
                <a:solidFill>
                  <a:srgbClr val="0070C0"/>
                </a:solidFill>
              </a:rPr>
              <a:t>Forslag </a:t>
            </a:r>
            <a:r>
              <a:rPr lang="da-DK" dirty="0" smtClean="0">
                <a:solidFill>
                  <a:srgbClr val="0070C0"/>
                </a:solidFill>
              </a:rPr>
              <a:t>til sætningsformuleringer/-ændringer</a:t>
            </a:r>
            <a:endParaRPr lang="da-DK" dirty="0">
              <a:solidFill>
                <a:srgbClr val="0070C0"/>
              </a:solidFill>
            </a:endParaRPr>
          </a:p>
        </p:txBody>
      </p:sp>
    </p:spTree>
    <p:extLst>
      <p:ext uri="{BB962C8B-B14F-4D97-AF65-F5344CB8AC3E}">
        <p14:creationId xmlns:p14="http://schemas.microsoft.com/office/powerpoint/2010/main" val="2268707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rgbClr val="0070C0"/>
                </a:solidFill>
              </a:rPr>
              <a:t>Emner til diskussion</a:t>
            </a:r>
            <a:r>
              <a:rPr lang="da-DK" b="1" dirty="0">
                <a:solidFill>
                  <a:srgbClr val="0070C0"/>
                </a:solidFill>
              </a:rPr>
              <a:t>:</a:t>
            </a:r>
          </a:p>
        </p:txBody>
      </p:sp>
      <p:sp>
        <p:nvSpPr>
          <p:cNvPr id="3" name="Pladsholder til indhold 2"/>
          <p:cNvSpPr>
            <a:spLocks noGrp="1"/>
          </p:cNvSpPr>
          <p:nvPr>
            <p:ph idx="1"/>
          </p:nvPr>
        </p:nvSpPr>
        <p:spPr/>
        <p:txBody>
          <a:bodyPr>
            <a:normAutofit/>
          </a:bodyPr>
          <a:lstStyle/>
          <a:p>
            <a:r>
              <a:rPr lang="da-DK" b="1" dirty="0" smtClean="0">
                <a:solidFill>
                  <a:srgbClr val="0070C0"/>
                </a:solidFill>
              </a:rPr>
              <a:t>Diagnostiske kriterier:</a:t>
            </a:r>
          </a:p>
          <a:p>
            <a:pPr lvl="1"/>
            <a:r>
              <a:rPr lang="da-DK" b="1" dirty="0" smtClean="0">
                <a:solidFill>
                  <a:srgbClr val="0070C0"/>
                </a:solidFill>
              </a:rPr>
              <a:t>Ikke-fastende vs. fastende galdesalte</a:t>
            </a:r>
          </a:p>
          <a:p>
            <a:pPr lvl="1"/>
            <a:r>
              <a:rPr lang="da-DK" b="1" dirty="0" smtClean="0">
                <a:solidFill>
                  <a:srgbClr val="0070C0"/>
                </a:solidFill>
              </a:rPr>
              <a:t>(</a:t>
            </a:r>
            <a:r>
              <a:rPr lang="da-DK" b="1" dirty="0" err="1" smtClean="0">
                <a:solidFill>
                  <a:srgbClr val="0070C0"/>
                </a:solidFill>
              </a:rPr>
              <a:t>random</a:t>
            </a:r>
            <a:r>
              <a:rPr lang="da-DK" b="1" dirty="0" smtClean="0">
                <a:solidFill>
                  <a:srgbClr val="0070C0"/>
                </a:solidFill>
              </a:rPr>
              <a:t>) Galdesalte 19 µM som grænse</a:t>
            </a:r>
          </a:p>
          <a:p>
            <a:pPr lvl="1"/>
            <a:endParaRPr lang="da-DK" b="1" dirty="0">
              <a:solidFill>
                <a:srgbClr val="0070C0"/>
              </a:solidFill>
            </a:endParaRPr>
          </a:p>
          <a:p>
            <a:r>
              <a:rPr lang="da-DK" b="1" dirty="0" smtClean="0">
                <a:solidFill>
                  <a:srgbClr val="0070C0"/>
                </a:solidFill>
              </a:rPr>
              <a:t>Kontrolprogram</a:t>
            </a:r>
          </a:p>
          <a:p>
            <a:endParaRPr lang="da-DK" dirty="0" smtClean="0"/>
          </a:p>
          <a:p>
            <a:r>
              <a:rPr lang="da-DK" dirty="0" smtClean="0"/>
              <a:t>Blodprøvepakker</a:t>
            </a:r>
          </a:p>
          <a:p>
            <a:r>
              <a:rPr lang="da-DK" dirty="0" smtClean="0"/>
              <a:t>Patientinformation</a:t>
            </a:r>
          </a:p>
        </p:txBody>
      </p:sp>
    </p:spTree>
    <p:extLst>
      <p:ext uri="{BB962C8B-B14F-4D97-AF65-F5344CB8AC3E}">
        <p14:creationId xmlns:p14="http://schemas.microsoft.com/office/powerpoint/2010/main" val="274026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4C71765-76BE-044E-8577-8F57C81052B8}"/>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70959C4D-F336-D747-95AF-0A187697E6A8}"/>
              </a:ext>
            </a:extLst>
          </p:cNvPr>
          <p:cNvSpPr>
            <a:spLocks noGrp="1"/>
          </p:cNvSpPr>
          <p:nvPr>
            <p:ph type="sldNum" sz="quarter" idx="12"/>
          </p:nvPr>
        </p:nvSpPr>
        <p:spPr/>
        <p:txBody>
          <a:bodyPr/>
          <a:lstStyle/>
          <a:p>
            <a:fld id="{BD3F2DD6-16B5-7540-B256-52F7A1139198}" type="slidenum">
              <a:rPr lang="da-DK" smtClean="0"/>
              <a:t>4</a:t>
            </a:fld>
            <a:endParaRPr lang="da-DK"/>
          </a:p>
        </p:txBody>
      </p:sp>
      <p:pic>
        <p:nvPicPr>
          <p:cNvPr id="6" name="Pladsholder til indhold 5">
            <a:extLst>
              <a:ext uri="{FF2B5EF4-FFF2-40B4-BE49-F238E27FC236}">
                <a16:creationId xmlns:a16="http://schemas.microsoft.com/office/drawing/2014/main" id="{9B6A46FD-B1DC-084C-B7FA-50B0C3483580}"/>
              </a:ext>
            </a:extLst>
          </p:cNvPr>
          <p:cNvPicPr>
            <a:picLocks noGrp="1" noChangeAspect="1"/>
          </p:cNvPicPr>
          <p:nvPr>
            <p:ph idx="1"/>
          </p:nvPr>
        </p:nvPicPr>
        <p:blipFill>
          <a:blip r:embed="rId3"/>
          <a:stretch>
            <a:fillRect/>
          </a:stretch>
        </p:blipFill>
        <p:spPr>
          <a:xfrm>
            <a:off x="2730500" y="1262538"/>
            <a:ext cx="7251700" cy="5216921"/>
          </a:xfrm>
          <a:prstGeom prst="rect">
            <a:avLst/>
          </a:prstGeom>
        </p:spPr>
      </p:pic>
      <p:sp>
        <p:nvSpPr>
          <p:cNvPr id="7" name="Tekstfelt 6">
            <a:extLst>
              <a:ext uri="{FF2B5EF4-FFF2-40B4-BE49-F238E27FC236}">
                <a16:creationId xmlns:a16="http://schemas.microsoft.com/office/drawing/2014/main" id="{E41F68C4-2828-A64A-8DAE-F7D4BC4D70C2}"/>
              </a:ext>
            </a:extLst>
          </p:cNvPr>
          <p:cNvSpPr txBox="1"/>
          <p:nvPr/>
        </p:nvSpPr>
        <p:spPr>
          <a:xfrm>
            <a:off x="183487" y="6356350"/>
            <a:ext cx="3982113" cy="553998"/>
          </a:xfrm>
          <a:prstGeom prst="rect">
            <a:avLst/>
          </a:prstGeom>
          <a:noFill/>
        </p:spPr>
        <p:txBody>
          <a:bodyPr wrap="square" rtlCol="0">
            <a:spAutoFit/>
          </a:bodyPr>
          <a:lstStyle/>
          <a:p>
            <a:r>
              <a:rPr lang="da-DK" sz="1000" i="1" dirty="0"/>
              <a:t>Mitchell AL, </a:t>
            </a:r>
            <a:r>
              <a:rPr lang="da-DK" sz="1000" i="1" dirty="0" err="1"/>
              <a:t>Ovadia</a:t>
            </a:r>
            <a:r>
              <a:rPr lang="da-DK" sz="1000" i="1" dirty="0"/>
              <a:t> C, </a:t>
            </a:r>
            <a:r>
              <a:rPr lang="da-DK" sz="1000" i="1" dirty="0" err="1"/>
              <a:t>Syngelaki</a:t>
            </a:r>
            <a:r>
              <a:rPr lang="da-DK" sz="1000" i="1" dirty="0"/>
              <a:t> A, </a:t>
            </a:r>
            <a:r>
              <a:rPr lang="da-DK" sz="1000" i="1" dirty="0" err="1"/>
              <a:t>Souretis</a:t>
            </a:r>
            <a:r>
              <a:rPr lang="da-DK" sz="1000" i="1" dirty="0"/>
              <a:t> K et al. </a:t>
            </a:r>
            <a:r>
              <a:rPr lang="en-US" sz="1000" i="1" dirty="0"/>
              <a:t>Re-evaluating diagnostic thresholds for intrahepatic cholestasis of pregnancy: case-control and cohort study. BJOG 2021</a:t>
            </a:r>
            <a:r>
              <a:rPr lang="da-DK" sz="1000" i="1" dirty="0">
                <a:effectLst/>
              </a:rPr>
              <a:t> </a:t>
            </a:r>
            <a:endParaRPr lang="da-DK" sz="1000" i="1" dirty="0"/>
          </a:p>
        </p:txBody>
      </p:sp>
      <p:sp>
        <p:nvSpPr>
          <p:cNvPr id="9" name="Tekstfelt 8">
            <a:extLst>
              <a:ext uri="{FF2B5EF4-FFF2-40B4-BE49-F238E27FC236}">
                <a16:creationId xmlns:a16="http://schemas.microsoft.com/office/drawing/2014/main" id="{C247B959-4FAD-2041-B641-730083516745}"/>
              </a:ext>
            </a:extLst>
          </p:cNvPr>
          <p:cNvSpPr txBox="1"/>
          <p:nvPr/>
        </p:nvSpPr>
        <p:spPr>
          <a:xfrm>
            <a:off x="2332355" y="378541"/>
            <a:ext cx="8047990" cy="769441"/>
          </a:xfrm>
          <a:prstGeom prst="rect">
            <a:avLst/>
          </a:prstGeom>
          <a:noFill/>
        </p:spPr>
        <p:txBody>
          <a:bodyPr wrap="square" rtlCol="0">
            <a:spAutoFit/>
          </a:bodyPr>
          <a:lstStyle/>
          <a:p>
            <a:pPr algn="ctr"/>
            <a:r>
              <a:rPr lang="da-DK" sz="4400" dirty="0">
                <a:latin typeface="+mj-lt"/>
              </a:rPr>
              <a:t>Fastende/ikke-fastende galdesalte?</a:t>
            </a:r>
          </a:p>
        </p:txBody>
      </p:sp>
    </p:spTree>
    <p:extLst>
      <p:ext uri="{BB962C8B-B14F-4D97-AF65-F5344CB8AC3E}">
        <p14:creationId xmlns:p14="http://schemas.microsoft.com/office/powerpoint/2010/main" val="2171377933"/>
      </p:ext>
    </p:extLst>
  </p:cSld>
  <p:clrMapOvr>
    <a:masterClrMapping/>
  </p:clrMapOvr>
  <mc:AlternateContent xmlns:mc="http://schemas.openxmlformats.org/markup-compatibility/2006" xmlns:p14="http://schemas.microsoft.com/office/powerpoint/2010/main">
    <mc:Choice Requires="p14">
      <p:transition spd="slow" p14:dur="2000" advTm="99702"/>
    </mc:Choice>
    <mc:Fallback xmlns="">
      <p:transition spd="slow" advTm="9970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4C71765-76BE-044E-8577-8F57C81052B8}"/>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70959C4D-F336-D747-95AF-0A187697E6A8}"/>
              </a:ext>
            </a:extLst>
          </p:cNvPr>
          <p:cNvSpPr>
            <a:spLocks noGrp="1"/>
          </p:cNvSpPr>
          <p:nvPr>
            <p:ph type="sldNum" sz="quarter" idx="12"/>
          </p:nvPr>
        </p:nvSpPr>
        <p:spPr/>
        <p:txBody>
          <a:bodyPr/>
          <a:lstStyle/>
          <a:p>
            <a:fld id="{BD3F2DD6-16B5-7540-B256-52F7A1139198}" type="slidenum">
              <a:rPr lang="da-DK" smtClean="0"/>
              <a:t>5</a:t>
            </a:fld>
            <a:endParaRPr lang="da-DK"/>
          </a:p>
        </p:txBody>
      </p:sp>
      <p:pic>
        <p:nvPicPr>
          <p:cNvPr id="6" name="Pladsholder til indhold 5">
            <a:extLst>
              <a:ext uri="{FF2B5EF4-FFF2-40B4-BE49-F238E27FC236}">
                <a16:creationId xmlns:a16="http://schemas.microsoft.com/office/drawing/2014/main" id="{9B6A46FD-B1DC-084C-B7FA-50B0C3483580}"/>
              </a:ext>
            </a:extLst>
          </p:cNvPr>
          <p:cNvPicPr>
            <a:picLocks noGrp="1" noChangeAspect="1"/>
          </p:cNvPicPr>
          <p:nvPr>
            <p:ph idx="1"/>
          </p:nvPr>
        </p:nvPicPr>
        <p:blipFill rotWithShape="1">
          <a:blip r:embed="rId3"/>
          <a:srcRect t="9394" r="49037"/>
          <a:stretch/>
        </p:blipFill>
        <p:spPr>
          <a:xfrm>
            <a:off x="2730500" y="1752600"/>
            <a:ext cx="3695700" cy="4726859"/>
          </a:xfrm>
          <a:prstGeom prst="rect">
            <a:avLst/>
          </a:prstGeom>
        </p:spPr>
      </p:pic>
      <p:sp>
        <p:nvSpPr>
          <p:cNvPr id="7" name="Tekstfelt 6">
            <a:extLst>
              <a:ext uri="{FF2B5EF4-FFF2-40B4-BE49-F238E27FC236}">
                <a16:creationId xmlns:a16="http://schemas.microsoft.com/office/drawing/2014/main" id="{E41F68C4-2828-A64A-8DAE-F7D4BC4D70C2}"/>
              </a:ext>
            </a:extLst>
          </p:cNvPr>
          <p:cNvSpPr txBox="1"/>
          <p:nvPr/>
        </p:nvSpPr>
        <p:spPr>
          <a:xfrm>
            <a:off x="183487" y="6356350"/>
            <a:ext cx="3982113" cy="553998"/>
          </a:xfrm>
          <a:prstGeom prst="rect">
            <a:avLst/>
          </a:prstGeom>
          <a:noFill/>
        </p:spPr>
        <p:txBody>
          <a:bodyPr wrap="square" rtlCol="0">
            <a:spAutoFit/>
          </a:bodyPr>
          <a:lstStyle/>
          <a:p>
            <a:r>
              <a:rPr lang="da-DK" sz="1000" i="1" dirty="0"/>
              <a:t>Mitchell AL, </a:t>
            </a:r>
            <a:r>
              <a:rPr lang="da-DK" sz="1000" i="1" dirty="0" err="1"/>
              <a:t>Ovadia</a:t>
            </a:r>
            <a:r>
              <a:rPr lang="da-DK" sz="1000" i="1" dirty="0"/>
              <a:t> C, </a:t>
            </a:r>
            <a:r>
              <a:rPr lang="da-DK" sz="1000" i="1" dirty="0" err="1"/>
              <a:t>Syngelaki</a:t>
            </a:r>
            <a:r>
              <a:rPr lang="da-DK" sz="1000" i="1" dirty="0"/>
              <a:t> A, </a:t>
            </a:r>
            <a:r>
              <a:rPr lang="da-DK" sz="1000" i="1" dirty="0" err="1"/>
              <a:t>Souretis</a:t>
            </a:r>
            <a:r>
              <a:rPr lang="da-DK" sz="1000" i="1" dirty="0"/>
              <a:t> K et al. </a:t>
            </a:r>
            <a:r>
              <a:rPr lang="en-US" sz="1000" i="1" dirty="0"/>
              <a:t>Re-evaluating diagnostic thresholds for intrahepatic cholestasis of pregnancy: case-control and cohort study. BJOG 2021</a:t>
            </a:r>
            <a:r>
              <a:rPr lang="da-DK" sz="1000" i="1" dirty="0">
                <a:effectLst/>
              </a:rPr>
              <a:t> </a:t>
            </a:r>
            <a:endParaRPr lang="da-DK" sz="1000" i="1" dirty="0"/>
          </a:p>
        </p:txBody>
      </p:sp>
      <p:sp>
        <p:nvSpPr>
          <p:cNvPr id="9" name="Tekstfelt 8">
            <a:extLst>
              <a:ext uri="{FF2B5EF4-FFF2-40B4-BE49-F238E27FC236}">
                <a16:creationId xmlns:a16="http://schemas.microsoft.com/office/drawing/2014/main" id="{C247B959-4FAD-2041-B641-730083516745}"/>
              </a:ext>
            </a:extLst>
          </p:cNvPr>
          <p:cNvSpPr txBox="1"/>
          <p:nvPr/>
        </p:nvSpPr>
        <p:spPr>
          <a:xfrm>
            <a:off x="2332355" y="378541"/>
            <a:ext cx="8047990" cy="769441"/>
          </a:xfrm>
          <a:prstGeom prst="rect">
            <a:avLst/>
          </a:prstGeom>
          <a:noFill/>
        </p:spPr>
        <p:txBody>
          <a:bodyPr wrap="square" rtlCol="0">
            <a:spAutoFit/>
          </a:bodyPr>
          <a:lstStyle/>
          <a:p>
            <a:pPr algn="ctr"/>
            <a:r>
              <a:rPr lang="da-DK" sz="4400" dirty="0">
                <a:latin typeface="+mj-lt"/>
              </a:rPr>
              <a:t>Fastende/ikke-fastende galdesalte?</a:t>
            </a:r>
          </a:p>
        </p:txBody>
      </p:sp>
      <p:pic>
        <p:nvPicPr>
          <p:cNvPr id="8" name="Pladsholder til indhold 5">
            <a:extLst>
              <a:ext uri="{FF2B5EF4-FFF2-40B4-BE49-F238E27FC236}">
                <a16:creationId xmlns:a16="http://schemas.microsoft.com/office/drawing/2014/main" id="{62894CD8-E4AE-244C-A1EF-E87E00763E5C}"/>
              </a:ext>
            </a:extLst>
          </p:cNvPr>
          <p:cNvPicPr>
            <a:picLocks noChangeAspect="1"/>
          </p:cNvPicPr>
          <p:nvPr/>
        </p:nvPicPr>
        <p:blipFill rotWithShape="1">
          <a:blip r:embed="rId3"/>
          <a:srcRect l="69746" t="1" b="83056"/>
          <a:stretch/>
        </p:blipFill>
        <p:spPr>
          <a:xfrm>
            <a:off x="6779260" y="1752600"/>
            <a:ext cx="2193953" cy="883920"/>
          </a:xfrm>
          <a:prstGeom prst="rect">
            <a:avLst/>
          </a:prstGeom>
        </p:spPr>
      </p:pic>
    </p:spTree>
    <p:extLst>
      <p:ext uri="{BB962C8B-B14F-4D97-AF65-F5344CB8AC3E}">
        <p14:creationId xmlns:p14="http://schemas.microsoft.com/office/powerpoint/2010/main" val="214385182"/>
      </p:ext>
    </p:extLst>
  </p:cSld>
  <p:clrMapOvr>
    <a:masterClrMapping/>
  </p:clrMapOvr>
  <mc:AlternateContent xmlns:mc="http://schemas.openxmlformats.org/markup-compatibility/2006" xmlns:p14="http://schemas.microsoft.com/office/powerpoint/2010/main">
    <mc:Choice Requires="p14">
      <p:transition spd="slow" p14:dur="2000" advTm="34055"/>
    </mc:Choice>
    <mc:Fallback xmlns="">
      <p:transition spd="slow" advTm="3405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4C71765-76BE-044E-8577-8F57C81052B8}"/>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70959C4D-F336-D747-95AF-0A187697E6A8}"/>
              </a:ext>
            </a:extLst>
          </p:cNvPr>
          <p:cNvSpPr>
            <a:spLocks noGrp="1"/>
          </p:cNvSpPr>
          <p:nvPr>
            <p:ph type="sldNum" sz="quarter" idx="12"/>
          </p:nvPr>
        </p:nvSpPr>
        <p:spPr/>
        <p:txBody>
          <a:bodyPr/>
          <a:lstStyle/>
          <a:p>
            <a:fld id="{BD3F2DD6-16B5-7540-B256-52F7A1139198}" type="slidenum">
              <a:rPr lang="da-DK" smtClean="0"/>
              <a:t>6</a:t>
            </a:fld>
            <a:endParaRPr lang="da-DK"/>
          </a:p>
        </p:txBody>
      </p:sp>
      <p:pic>
        <p:nvPicPr>
          <p:cNvPr id="6" name="Pladsholder til indhold 5">
            <a:extLst>
              <a:ext uri="{FF2B5EF4-FFF2-40B4-BE49-F238E27FC236}">
                <a16:creationId xmlns:a16="http://schemas.microsoft.com/office/drawing/2014/main" id="{9B6A46FD-B1DC-084C-B7FA-50B0C3483580}"/>
              </a:ext>
            </a:extLst>
          </p:cNvPr>
          <p:cNvPicPr>
            <a:picLocks noGrp="1" noChangeAspect="1"/>
          </p:cNvPicPr>
          <p:nvPr>
            <p:ph idx="1"/>
          </p:nvPr>
        </p:nvPicPr>
        <p:blipFill rotWithShape="1">
          <a:blip r:embed="rId3"/>
          <a:srcRect l="43257"/>
          <a:stretch/>
        </p:blipFill>
        <p:spPr>
          <a:xfrm>
            <a:off x="5867400" y="1262538"/>
            <a:ext cx="4114800" cy="5216921"/>
          </a:xfrm>
          <a:prstGeom prst="rect">
            <a:avLst/>
          </a:prstGeom>
        </p:spPr>
      </p:pic>
      <p:sp>
        <p:nvSpPr>
          <p:cNvPr id="7" name="Tekstfelt 6">
            <a:extLst>
              <a:ext uri="{FF2B5EF4-FFF2-40B4-BE49-F238E27FC236}">
                <a16:creationId xmlns:a16="http://schemas.microsoft.com/office/drawing/2014/main" id="{E41F68C4-2828-A64A-8DAE-F7D4BC4D70C2}"/>
              </a:ext>
            </a:extLst>
          </p:cNvPr>
          <p:cNvSpPr txBox="1"/>
          <p:nvPr/>
        </p:nvSpPr>
        <p:spPr>
          <a:xfrm>
            <a:off x="183487" y="6356350"/>
            <a:ext cx="3982113" cy="553998"/>
          </a:xfrm>
          <a:prstGeom prst="rect">
            <a:avLst/>
          </a:prstGeom>
          <a:noFill/>
        </p:spPr>
        <p:txBody>
          <a:bodyPr wrap="square" rtlCol="0">
            <a:spAutoFit/>
          </a:bodyPr>
          <a:lstStyle/>
          <a:p>
            <a:r>
              <a:rPr lang="da-DK" sz="1000" i="1" dirty="0"/>
              <a:t>Mitchell AL, </a:t>
            </a:r>
            <a:r>
              <a:rPr lang="da-DK" sz="1000" i="1" dirty="0" err="1"/>
              <a:t>Ovadia</a:t>
            </a:r>
            <a:r>
              <a:rPr lang="da-DK" sz="1000" i="1" dirty="0"/>
              <a:t> C, </a:t>
            </a:r>
            <a:r>
              <a:rPr lang="da-DK" sz="1000" i="1" dirty="0" err="1"/>
              <a:t>Syngelaki</a:t>
            </a:r>
            <a:r>
              <a:rPr lang="da-DK" sz="1000" i="1" dirty="0"/>
              <a:t> A, </a:t>
            </a:r>
            <a:r>
              <a:rPr lang="da-DK" sz="1000" i="1" dirty="0" err="1"/>
              <a:t>Souretis</a:t>
            </a:r>
            <a:r>
              <a:rPr lang="da-DK" sz="1000" i="1" dirty="0"/>
              <a:t> K et al. </a:t>
            </a:r>
            <a:r>
              <a:rPr lang="en-US" sz="1000" i="1" dirty="0"/>
              <a:t>Re-evaluating diagnostic thresholds for intrahepatic cholestasis of pregnancy: case-control and cohort study. BJOG 2021</a:t>
            </a:r>
            <a:r>
              <a:rPr lang="da-DK" sz="1000" i="1" dirty="0">
                <a:effectLst/>
              </a:rPr>
              <a:t> </a:t>
            </a:r>
            <a:endParaRPr lang="da-DK" sz="1000" i="1" dirty="0"/>
          </a:p>
        </p:txBody>
      </p:sp>
      <p:sp>
        <p:nvSpPr>
          <p:cNvPr id="9" name="Tekstfelt 8">
            <a:extLst>
              <a:ext uri="{FF2B5EF4-FFF2-40B4-BE49-F238E27FC236}">
                <a16:creationId xmlns:a16="http://schemas.microsoft.com/office/drawing/2014/main" id="{C247B959-4FAD-2041-B641-730083516745}"/>
              </a:ext>
            </a:extLst>
          </p:cNvPr>
          <p:cNvSpPr txBox="1"/>
          <p:nvPr/>
        </p:nvSpPr>
        <p:spPr>
          <a:xfrm>
            <a:off x="2332355" y="378541"/>
            <a:ext cx="8047990" cy="769441"/>
          </a:xfrm>
          <a:prstGeom prst="rect">
            <a:avLst/>
          </a:prstGeom>
          <a:noFill/>
        </p:spPr>
        <p:txBody>
          <a:bodyPr wrap="square" rtlCol="0">
            <a:spAutoFit/>
          </a:bodyPr>
          <a:lstStyle/>
          <a:p>
            <a:pPr algn="ctr"/>
            <a:r>
              <a:rPr lang="da-DK" sz="4400" dirty="0">
                <a:latin typeface="+mj-lt"/>
              </a:rPr>
              <a:t>Fastende/ikke-fastende galdesalte?</a:t>
            </a:r>
          </a:p>
        </p:txBody>
      </p:sp>
      <p:pic>
        <p:nvPicPr>
          <p:cNvPr id="10" name="Pladsholder til indhold 5">
            <a:extLst>
              <a:ext uri="{FF2B5EF4-FFF2-40B4-BE49-F238E27FC236}">
                <a16:creationId xmlns:a16="http://schemas.microsoft.com/office/drawing/2014/main" id="{6EFDF00E-2C82-2041-B439-254901C20073}"/>
              </a:ext>
            </a:extLst>
          </p:cNvPr>
          <p:cNvPicPr>
            <a:picLocks noChangeAspect="1"/>
          </p:cNvPicPr>
          <p:nvPr/>
        </p:nvPicPr>
        <p:blipFill rotWithShape="1">
          <a:blip r:embed="rId3"/>
          <a:srcRect l="9107" t="9394" r="79291"/>
          <a:stretch/>
        </p:blipFill>
        <p:spPr>
          <a:xfrm>
            <a:off x="4989526" y="1752600"/>
            <a:ext cx="841347" cy="4726859"/>
          </a:xfrm>
          <a:prstGeom prst="rect">
            <a:avLst/>
          </a:prstGeom>
        </p:spPr>
      </p:pic>
    </p:spTree>
    <p:extLst>
      <p:ext uri="{BB962C8B-B14F-4D97-AF65-F5344CB8AC3E}">
        <p14:creationId xmlns:p14="http://schemas.microsoft.com/office/powerpoint/2010/main" val="597085558"/>
      </p:ext>
    </p:extLst>
  </p:cSld>
  <p:clrMapOvr>
    <a:masterClrMapping/>
  </p:clrMapOvr>
  <mc:AlternateContent xmlns:mc="http://schemas.openxmlformats.org/markup-compatibility/2006" xmlns:p14="http://schemas.microsoft.com/office/powerpoint/2010/main">
    <mc:Choice Requires="p14">
      <p:transition spd="slow" p14:dur="2000" advTm="42586"/>
    </mc:Choice>
    <mc:Fallback xmlns="">
      <p:transition spd="slow" advTm="4258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E4C71765-76BE-044E-8577-8F57C81052B8}"/>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70959C4D-F336-D747-95AF-0A187697E6A8}"/>
              </a:ext>
            </a:extLst>
          </p:cNvPr>
          <p:cNvSpPr>
            <a:spLocks noGrp="1"/>
          </p:cNvSpPr>
          <p:nvPr>
            <p:ph type="sldNum" sz="quarter" idx="12"/>
          </p:nvPr>
        </p:nvSpPr>
        <p:spPr/>
        <p:txBody>
          <a:bodyPr/>
          <a:lstStyle/>
          <a:p>
            <a:fld id="{BD3F2DD6-16B5-7540-B256-52F7A1139198}" type="slidenum">
              <a:rPr lang="da-DK" smtClean="0"/>
              <a:t>7</a:t>
            </a:fld>
            <a:endParaRPr lang="da-DK"/>
          </a:p>
        </p:txBody>
      </p:sp>
      <p:pic>
        <p:nvPicPr>
          <p:cNvPr id="6" name="Pladsholder til indhold 5">
            <a:extLst>
              <a:ext uri="{FF2B5EF4-FFF2-40B4-BE49-F238E27FC236}">
                <a16:creationId xmlns:a16="http://schemas.microsoft.com/office/drawing/2014/main" id="{9B6A46FD-B1DC-084C-B7FA-50B0C3483580}"/>
              </a:ext>
            </a:extLst>
          </p:cNvPr>
          <p:cNvPicPr>
            <a:picLocks noGrp="1" noChangeAspect="1"/>
          </p:cNvPicPr>
          <p:nvPr>
            <p:ph idx="1"/>
          </p:nvPr>
        </p:nvPicPr>
        <p:blipFill>
          <a:blip r:embed="rId3"/>
          <a:stretch>
            <a:fillRect/>
          </a:stretch>
        </p:blipFill>
        <p:spPr>
          <a:xfrm>
            <a:off x="2730500" y="1262538"/>
            <a:ext cx="7251700" cy="5216921"/>
          </a:xfrm>
          <a:prstGeom prst="rect">
            <a:avLst/>
          </a:prstGeom>
        </p:spPr>
      </p:pic>
      <p:sp>
        <p:nvSpPr>
          <p:cNvPr id="7" name="Tekstfelt 6">
            <a:extLst>
              <a:ext uri="{FF2B5EF4-FFF2-40B4-BE49-F238E27FC236}">
                <a16:creationId xmlns:a16="http://schemas.microsoft.com/office/drawing/2014/main" id="{E41F68C4-2828-A64A-8DAE-F7D4BC4D70C2}"/>
              </a:ext>
            </a:extLst>
          </p:cNvPr>
          <p:cNvSpPr txBox="1"/>
          <p:nvPr/>
        </p:nvSpPr>
        <p:spPr>
          <a:xfrm>
            <a:off x="183487" y="6356350"/>
            <a:ext cx="3982113" cy="553998"/>
          </a:xfrm>
          <a:prstGeom prst="rect">
            <a:avLst/>
          </a:prstGeom>
          <a:noFill/>
        </p:spPr>
        <p:txBody>
          <a:bodyPr wrap="square" rtlCol="0">
            <a:spAutoFit/>
          </a:bodyPr>
          <a:lstStyle/>
          <a:p>
            <a:r>
              <a:rPr lang="da-DK" sz="1000" i="1" dirty="0"/>
              <a:t>Mitchell AL, </a:t>
            </a:r>
            <a:r>
              <a:rPr lang="da-DK" sz="1000" i="1" dirty="0" err="1"/>
              <a:t>Ovadia</a:t>
            </a:r>
            <a:r>
              <a:rPr lang="da-DK" sz="1000" i="1" dirty="0"/>
              <a:t> C, </a:t>
            </a:r>
            <a:r>
              <a:rPr lang="da-DK" sz="1000" i="1" dirty="0" err="1"/>
              <a:t>Syngelaki</a:t>
            </a:r>
            <a:r>
              <a:rPr lang="da-DK" sz="1000" i="1" dirty="0"/>
              <a:t> A, </a:t>
            </a:r>
            <a:r>
              <a:rPr lang="da-DK" sz="1000" i="1" dirty="0" err="1"/>
              <a:t>Souretis</a:t>
            </a:r>
            <a:r>
              <a:rPr lang="da-DK" sz="1000" i="1" dirty="0"/>
              <a:t> K et al. </a:t>
            </a:r>
            <a:r>
              <a:rPr lang="en-US" sz="1000" i="1" dirty="0"/>
              <a:t>Re-evaluating diagnostic thresholds for intrahepatic cholestasis of pregnancy: case-control and cohort study. BJOG 2021</a:t>
            </a:r>
            <a:r>
              <a:rPr lang="da-DK" sz="1000" i="1" dirty="0">
                <a:effectLst/>
              </a:rPr>
              <a:t> </a:t>
            </a:r>
            <a:endParaRPr lang="da-DK" sz="1000" i="1" dirty="0"/>
          </a:p>
        </p:txBody>
      </p:sp>
      <p:sp>
        <p:nvSpPr>
          <p:cNvPr id="9" name="Tekstfelt 8">
            <a:extLst>
              <a:ext uri="{FF2B5EF4-FFF2-40B4-BE49-F238E27FC236}">
                <a16:creationId xmlns:a16="http://schemas.microsoft.com/office/drawing/2014/main" id="{C247B959-4FAD-2041-B641-730083516745}"/>
              </a:ext>
            </a:extLst>
          </p:cNvPr>
          <p:cNvSpPr txBox="1"/>
          <p:nvPr/>
        </p:nvSpPr>
        <p:spPr>
          <a:xfrm>
            <a:off x="2332355" y="378541"/>
            <a:ext cx="8047990" cy="769441"/>
          </a:xfrm>
          <a:prstGeom prst="rect">
            <a:avLst/>
          </a:prstGeom>
          <a:noFill/>
        </p:spPr>
        <p:txBody>
          <a:bodyPr wrap="square" rtlCol="0">
            <a:spAutoFit/>
          </a:bodyPr>
          <a:lstStyle/>
          <a:p>
            <a:pPr algn="ctr"/>
            <a:r>
              <a:rPr lang="da-DK" sz="4400" dirty="0">
                <a:latin typeface="+mj-lt"/>
              </a:rPr>
              <a:t>Fastende/ikke-fastende galdesalte?</a:t>
            </a:r>
          </a:p>
        </p:txBody>
      </p:sp>
    </p:spTree>
    <p:extLst>
      <p:ext uri="{BB962C8B-B14F-4D97-AF65-F5344CB8AC3E}">
        <p14:creationId xmlns:p14="http://schemas.microsoft.com/office/powerpoint/2010/main" val="1931891621"/>
      </p:ext>
    </p:extLst>
  </p:cSld>
  <p:clrMapOvr>
    <a:masterClrMapping/>
  </p:clrMapOvr>
  <mc:AlternateContent xmlns:mc="http://schemas.openxmlformats.org/markup-compatibility/2006" xmlns:p14="http://schemas.microsoft.com/office/powerpoint/2010/main">
    <mc:Choice Requires="p14">
      <p:transition spd="slow" p14:dur="2000" advTm="31717"/>
    </mc:Choice>
    <mc:Fallback xmlns="">
      <p:transition spd="slow" advTm="3171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F1B4B-37F4-D04F-92A1-951D8086B087}"/>
              </a:ext>
            </a:extLst>
          </p:cNvPr>
          <p:cNvSpPr>
            <a:spLocks noGrp="1"/>
          </p:cNvSpPr>
          <p:nvPr>
            <p:ph type="title"/>
          </p:nvPr>
        </p:nvSpPr>
        <p:spPr/>
        <p:txBody>
          <a:bodyPr/>
          <a:lstStyle/>
          <a:p>
            <a:pPr algn="ctr"/>
            <a:r>
              <a:rPr lang="da-DK" dirty="0"/>
              <a:t>Fastende/ikke-fastende galdesalte?</a:t>
            </a:r>
          </a:p>
        </p:txBody>
      </p:sp>
      <p:sp>
        <p:nvSpPr>
          <p:cNvPr id="4" name="Pladsholder til sidefod 3">
            <a:extLst>
              <a:ext uri="{FF2B5EF4-FFF2-40B4-BE49-F238E27FC236}">
                <a16:creationId xmlns:a16="http://schemas.microsoft.com/office/drawing/2014/main" id="{3A6B2318-854A-764A-9FA3-D9A96C3F5157}"/>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81EF218F-2EAE-E44E-B58E-A6C368ECB53D}"/>
              </a:ext>
            </a:extLst>
          </p:cNvPr>
          <p:cNvSpPr>
            <a:spLocks noGrp="1"/>
          </p:cNvSpPr>
          <p:nvPr>
            <p:ph type="sldNum" sz="quarter" idx="12"/>
          </p:nvPr>
        </p:nvSpPr>
        <p:spPr/>
        <p:txBody>
          <a:bodyPr/>
          <a:lstStyle/>
          <a:p>
            <a:fld id="{BD3F2DD6-16B5-7540-B256-52F7A1139198}" type="slidenum">
              <a:rPr lang="da-DK" smtClean="0"/>
              <a:t>8</a:t>
            </a:fld>
            <a:endParaRPr lang="da-DK"/>
          </a:p>
        </p:txBody>
      </p:sp>
      <p:pic>
        <p:nvPicPr>
          <p:cNvPr id="6" name="Pladsholder til indhold 5">
            <a:extLst>
              <a:ext uri="{FF2B5EF4-FFF2-40B4-BE49-F238E27FC236}">
                <a16:creationId xmlns:a16="http://schemas.microsoft.com/office/drawing/2014/main" id="{373FA4AB-59FA-A54D-8519-6C17D655DA2E}"/>
              </a:ext>
            </a:extLst>
          </p:cNvPr>
          <p:cNvPicPr>
            <a:picLocks noGrp="1" noChangeAspect="1"/>
          </p:cNvPicPr>
          <p:nvPr>
            <p:ph idx="1"/>
          </p:nvPr>
        </p:nvPicPr>
        <p:blipFill rotWithShape="1">
          <a:blip r:embed="rId4"/>
          <a:srcRect b="33732"/>
          <a:stretch/>
        </p:blipFill>
        <p:spPr>
          <a:xfrm>
            <a:off x="2230357" y="1874331"/>
            <a:ext cx="7761766" cy="3432810"/>
          </a:xfrm>
          <a:prstGeom prst="rect">
            <a:avLst/>
          </a:prstGeom>
        </p:spPr>
      </p:pic>
      <p:sp>
        <p:nvSpPr>
          <p:cNvPr id="10" name="Tekstfelt 9">
            <a:extLst>
              <a:ext uri="{FF2B5EF4-FFF2-40B4-BE49-F238E27FC236}">
                <a16:creationId xmlns:a16="http://schemas.microsoft.com/office/drawing/2014/main" id="{64BEA93E-6255-7544-B8A5-1E89FFAC60F6}"/>
              </a:ext>
            </a:extLst>
          </p:cNvPr>
          <p:cNvSpPr txBox="1"/>
          <p:nvPr/>
        </p:nvSpPr>
        <p:spPr>
          <a:xfrm>
            <a:off x="1937982" y="5923567"/>
            <a:ext cx="9021170" cy="246221"/>
          </a:xfrm>
          <a:prstGeom prst="rect">
            <a:avLst/>
          </a:prstGeom>
          <a:noFill/>
        </p:spPr>
        <p:txBody>
          <a:bodyPr wrap="square">
            <a:spAutoFit/>
          </a:bodyPr>
          <a:lstStyle/>
          <a:p>
            <a:r>
              <a:rPr lang="da-DK" sz="1000" i="1" dirty="0"/>
              <a:t>Mitchell AL, </a:t>
            </a:r>
            <a:r>
              <a:rPr lang="da-DK" sz="1000" i="1" dirty="0" err="1"/>
              <a:t>Ovadia</a:t>
            </a:r>
            <a:r>
              <a:rPr lang="da-DK" sz="1000" i="1" dirty="0"/>
              <a:t> C, </a:t>
            </a:r>
            <a:r>
              <a:rPr lang="da-DK" sz="1000" i="1" dirty="0" err="1"/>
              <a:t>Syngelaki</a:t>
            </a:r>
            <a:r>
              <a:rPr lang="da-DK" sz="1000" i="1" dirty="0"/>
              <a:t> A, </a:t>
            </a:r>
            <a:r>
              <a:rPr lang="da-DK" sz="1000" i="1" dirty="0" err="1"/>
              <a:t>Souretis</a:t>
            </a:r>
            <a:r>
              <a:rPr lang="da-DK" sz="1000" i="1" dirty="0"/>
              <a:t> K et al. </a:t>
            </a:r>
            <a:r>
              <a:rPr lang="en-US" sz="1000" i="1" dirty="0"/>
              <a:t>Re-evaluating diagnostic thresholds for intrahepatic cholestasis of pregnancy: case-control and cohort study. BJOG 2021</a:t>
            </a:r>
            <a:r>
              <a:rPr lang="da-DK" sz="1000" i="1" dirty="0">
                <a:effectLst/>
              </a:rPr>
              <a:t> </a:t>
            </a:r>
            <a:endParaRPr lang="da-DK" sz="1000" i="1" dirty="0"/>
          </a:p>
        </p:txBody>
      </p:sp>
      <p:sp>
        <p:nvSpPr>
          <p:cNvPr id="7" name="Ellipse 6">
            <a:extLst>
              <a:ext uri="{FF2B5EF4-FFF2-40B4-BE49-F238E27FC236}">
                <a16:creationId xmlns:a16="http://schemas.microsoft.com/office/drawing/2014/main" id="{1DA28622-9178-6B4F-9B49-D76A42199AD4}"/>
              </a:ext>
            </a:extLst>
          </p:cNvPr>
          <p:cNvSpPr/>
          <p:nvPr/>
        </p:nvSpPr>
        <p:spPr>
          <a:xfrm>
            <a:off x="3063240" y="2147094"/>
            <a:ext cx="335280" cy="320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592E088-2570-B945-86A3-1B6730C0720D}"/>
              </a:ext>
            </a:extLst>
          </p:cNvPr>
          <p:cNvSpPr/>
          <p:nvPr/>
        </p:nvSpPr>
        <p:spPr>
          <a:xfrm>
            <a:off x="5501640" y="3429000"/>
            <a:ext cx="335280" cy="320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89B1CD7B-6A8A-034A-AE2A-1DC33B28D6D2}"/>
              </a:ext>
            </a:extLst>
          </p:cNvPr>
          <p:cNvSpPr/>
          <p:nvPr/>
        </p:nvSpPr>
        <p:spPr>
          <a:xfrm>
            <a:off x="3505200" y="2802414"/>
            <a:ext cx="335280" cy="320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91032E74-9E13-4742-887B-3EE56318FCE0}"/>
              </a:ext>
            </a:extLst>
          </p:cNvPr>
          <p:cNvSpPr/>
          <p:nvPr/>
        </p:nvSpPr>
        <p:spPr>
          <a:xfrm>
            <a:off x="5928360" y="2147094"/>
            <a:ext cx="335280" cy="320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Ellipse 13">
            <a:extLst>
              <a:ext uri="{FF2B5EF4-FFF2-40B4-BE49-F238E27FC236}">
                <a16:creationId xmlns:a16="http://schemas.microsoft.com/office/drawing/2014/main" id="{42730E69-1A1F-1E44-87A0-829DF730630B}"/>
              </a:ext>
            </a:extLst>
          </p:cNvPr>
          <p:cNvSpPr/>
          <p:nvPr/>
        </p:nvSpPr>
        <p:spPr>
          <a:xfrm>
            <a:off x="7779408" y="3340561"/>
            <a:ext cx="335280" cy="320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7D2CD347-AF17-3B4C-9F4C-E97EC941EDD7}"/>
              </a:ext>
            </a:extLst>
          </p:cNvPr>
          <p:cNvSpPr/>
          <p:nvPr/>
        </p:nvSpPr>
        <p:spPr>
          <a:xfrm>
            <a:off x="8153400" y="2147094"/>
            <a:ext cx="1432560" cy="47069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F6FFE36A-319D-494D-95DA-77C272199072}"/>
              </a:ext>
            </a:extLst>
          </p:cNvPr>
          <p:cNvSpPr/>
          <p:nvPr/>
        </p:nvSpPr>
        <p:spPr>
          <a:xfrm>
            <a:off x="3063240" y="2071767"/>
            <a:ext cx="1767840" cy="47069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custDataLst>
      <p:tags r:id="rId1"/>
    </p:custDataLst>
    <p:extLst>
      <p:ext uri="{BB962C8B-B14F-4D97-AF65-F5344CB8AC3E}">
        <p14:creationId xmlns:p14="http://schemas.microsoft.com/office/powerpoint/2010/main" val="938671713"/>
      </p:ext>
    </p:extLst>
  </p:cSld>
  <p:clrMapOvr>
    <a:masterClrMapping/>
  </p:clrMapOvr>
  <mc:AlternateContent xmlns:mc="http://schemas.openxmlformats.org/markup-compatibility/2006" xmlns:p14="http://schemas.microsoft.com/office/powerpoint/2010/main">
    <mc:Choice Requires="p14">
      <p:transition spd="slow" p14:dur="2000" advTm="115784"/>
    </mc:Choice>
    <mc:Fallback xmlns="">
      <p:transition spd="slow" advTm="115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9000"/>
                                        <p:tgtEl>
                                          <p:spTgt spid="7"/>
                                        </p:tgtEl>
                                      </p:cBhvr>
                                    </p:animEffect>
                                    <p:set>
                                      <p:cBhvr>
                                        <p:cTn id="14" dur="1" fill="hold">
                                          <p:stCondLst>
                                            <p:cond delay="58999"/>
                                          </p:stCondLst>
                                        </p:cTn>
                                        <p:tgtEl>
                                          <p:spTgt spid="7"/>
                                        </p:tgtEl>
                                        <p:attrNameLst>
                                          <p:attrName>style.visibility</p:attrName>
                                        </p:attrNameLst>
                                      </p:cBhvr>
                                      <p:to>
                                        <p:strVal val="hidden"/>
                                      </p:to>
                                    </p:set>
                                  </p:childTnLst>
                                </p:cTn>
                              </p:par>
                            </p:childTnLst>
                          </p:cTn>
                        </p:par>
                        <p:par>
                          <p:cTn id="15" fill="hold">
                            <p:stCondLst>
                              <p:cond delay="59000"/>
                            </p:stCondLst>
                            <p:childTnLst>
                              <p:par>
                                <p:cTn id="16" presetID="22" presetClass="exit" presetSubtype="4" fill="hold" grpId="1" nodeType="afterEffect">
                                  <p:stCondLst>
                                    <p:cond delay="0"/>
                                  </p:stCondLst>
                                  <p:childTnLst>
                                    <p:animEffect transition="out" filter="wipe(down)">
                                      <p:cBhvr>
                                        <p:cTn id="17" dur="10"/>
                                        <p:tgtEl>
                                          <p:spTgt spid="9"/>
                                        </p:tgtEl>
                                      </p:cBhvr>
                                    </p:animEffect>
                                    <p:set>
                                      <p:cBhvr>
                                        <p:cTn id="18" dur="1" fill="hold">
                                          <p:stCondLst>
                                            <p:cond delay="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10"/>
                                        <p:tgtEl>
                                          <p:spTgt spid="11"/>
                                        </p:tgtEl>
                                      </p:cBhvr>
                                    </p:animEffect>
                                    <p:set>
                                      <p:cBhvr>
                                        <p:cTn id="29" dur="1" fill="hold">
                                          <p:stCondLst>
                                            <p:cond delay="9"/>
                                          </p:stCondLst>
                                        </p:cTn>
                                        <p:tgtEl>
                                          <p:spTgt spid="11"/>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10"/>
                                        <p:tgtEl>
                                          <p:spTgt spid="12"/>
                                        </p:tgtEl>
                                      </p:cBhvr>
                                    </p:animEffect>
                                    <p:set>
                                      <p:cBhvr>
                                        <p:cTn id="32" dur="1" fill="hold">
                                          <p:stCondLst>
                                            <p:cond delay="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2" grpId="0" animBg="1"/>
      <p:bldP spid="12" grpId="1"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1007E-2865-0840-A30A-01F445222172}"/>
              </a:ext>
            </a:extLst>
          </p:cNvPr>
          <p:cNvSpPr>
            <a:spLocks noGrp="1"/>
          </p:cNvSpPr>
          <p:nvPr>
            <p:ph type="title"/>
          </p:nvPr>
        </p:nvSpPr>
        <p:spPr/>
        <p:txBody>
          <a:bodyPr/>
          <a:lstStyle/>
          <a:p>
            <a:r>
              <a:rPr lang="da-DK" dirty="0"/>
              <a:t>Fastende eller ikke-fastende galdesalte?</a:t>
            </a:r>
          </a:p>
        </p:txBody>
      </p:sp>
      <p:graphicFrame>
        <p:nvGraphicFramePr>
          <p:cNvPr id="6" name="Tabel 6">
            <a:extLst>
              <a:ext uri="{FF2B5EF4-FFF2-40B4-BE49-F238E27FC236}">
                <a16:creationId xmlns:a16="http://schemas.microsoft.com/office/drawing/2014/main" id="{74E65C7D-EE5E-414F-83ED-2CBB5136380C}"/>
              </a:ext>
            </a:extLst>
          </p:cNvPr>
          <p:cNvGraphicFramePr>
            <a:graphicFrameLocks noGrp="1"/>
          </p:cNvGraphicFramePr>
          <p:nvPr>
            <p:ph idx="1"/>
            <p:extLst/>
          </p:nvPr>
        </p:nvGraphicFramePr>
        <p:xfrm>
          <a:off x="838200" y="2460467"/>
          <a:ext cx="10515600" cy="1036320"/>
        </p:xfrm>
        <a:graphic>
          <a:graphicData uri="http://schemas.openxmlformats.org/drawingml/2006/table">
            <a:tbl>
              <a:tblPr firstRow="1" bandRow="1">
                <a:tableStyleId>{5940675A-B579-460E-94D1-54222C63F5DA}</a:tableStyleId>
              </a:tblPr>
              <a:tblGrid>
                <a:gridCol w="6925887">
                  <a:extLst>
                    <a:ext uri="{9D8B030D-6E8A-4147-A177-3AD203B41FA5}">
                      <a16:colId xmlns:a16="http://schemas.microsoft.com/office/drawing/2014/main" val="978377846"/>
                    </a:ext>
                  </a:extLst>
                </a:gridCol>
                <a:gridCol w="3589713">
                  <a:extLst>
                    <a:ext uri="{9D8B030D-6E8A-4147-A177-3AD203B41FA5}">
                      <a16:colId xmlns:a16="http://schemas.microsoft.com/office/drawing/2014/main" val="888351382"/>
                    </a:ext>
                  </a:extLst>
                </a:gridCol>
              </a:tblGrid>
              <a:tr h="370840">
                <a:tc>
                  <a:txBody>
                    <a:bodyPr/>
                    <a:lstStyle/>
                    <a:p>
                      <a:pPr algn="ctr"/>
                      <a:r>
                        <a:rPr lang="da-DK" sz="2200" dirty="0"/>
                        <a:t>Kliniske rekommandationer</a:t>
                      </a:r>
                    </a:p>
                  </a:txBody>
                  <a:tcPr/>
                </a:tc>
                <a:tc>
                  <a:txBody>
                    <a:bodyPr/>
                    <a:lstStyle/>
                    <a:p>
                      <a:pPr algn="ctr"/>
                      <a:r>
                        <a:rPr lang="da-DK" sz="2200" dirty="0"/>
                        <a:t>Styrke</a:t>
                      </a:r>
                    </a:p>
                  </a:txBody>
                  <a:tcPr/>
                </a:tc>
                <a:extLst>
                  <a:ext uri="{0D108BD9-81ED-4DB2-BD59-A6C34878D82A}">
                    <a16:rowId xmlns:a16="http://schemas.microsoft.com/office/drawing/2014/main" val="2033686917"/>
                  </a:ext>
                </a:extLst>
              </a:tr>
              <a:tr h="370840">
                <a:tc>
                  <a:txBody>
                    <a:bodyPr/>
                    <a:lstStyle/>
                    <a:p>
                      <a:pPr algn="just"/>
                      <a:r>
                        <a:rPr lang="da-DK" sz="2000" dirty="0">
                          <a:effectLst/>
                        </a:rPr>
                        <a:t>Det anbefales at bruge ikke-fastende galdesalte ved diagnostik og kontrol af ICP</a:t>
                      </a:r>
                      <a:endParaRPr lang="da-DK" sz="2000" dirty="0">
                        <a:effectLst/>
                        <a:latin typeface="Times New Roman" panose="02020603050405020304" pitchFamily="18" charset="0"/>
                        <a:ea typeface="Times New Roman" panose="02020603050405020304" pitchFamily="18" charset="0"/>
                      </a:endParaRPr>
                    </a:p>
                  </a:txBody>
                  <a:tcPr marL="75438" marR="75438" marT="0" marB="0"/>
                </a:tc>
                <a:tc>
                  <a:txBody>
                    <a:bodyPr/>
                    <a:lstStyle/>
                    <a:p>
                      <a:pPr algn="ctr"/>
                      <a:r>
                        <a:rPr lang="da-DK" sz="2000" dirty="0">
                          <a:effectLst/>
                        </a:rPr>
                        <a:t>B</a:t>
                      </a:r>
                      <a:endParaRPr lang="da-DK" sz="2000" dirty="0">
                        <a:effectLst/>
                        <a:latin typeface="Times New Roman" panose="02020603050405020304" pitchFamily="18" charset="0"/>
                        <a:ea typeface="Times New Roman" panose="02020603050405020304" pitchFamily="18" charset="0"/>
                      </a:endParaRPr>
                    </a:p>
                  </a:txBody>
                  <a:tcPr marL="75438" marR="75438" marT="0" marB="0" anchor="ctr"/>
                </a:tc>
                <a:extLst>
                  <a:ext uri="{0D108BD9-81ED-4DB2-BD59-A6C34878D82A}">
                    <a16:rowId xmlns:a16="http://schemas.microsoft.com/office/drawing/2014/main" val="2694896401"/>
                  </a:ext>
                </a:extLst>
              </a:tr>
            </a:tbl>
          </a:graphicData>
        </a:graphic>
      </p:graphicFrame>
      <p:sp>
        <p:nvSpPr>
          <p:cNvPr id="4" name="Pladsholder til sidefod 3">
            <a:extLst>
              <a:ext uri="{FF2B5EF4-FFF2-40B4-BE49-F238E27FC236}">
                <a16:creationId xmlns:a16="http://schemas.microsoft.com/office/drawing/2014/main" id="{2654B4BE-9D30-3546-9DBC-3CD86714104E}"/>
              </a:ext>
            </a:extLst>
          </p:cNvPr>
          <p:cNvSpPr>
            <a:spLocks noGrp="1"/>
          </p:cNvSpPr>
          <p:nvPr>
            <p:ph type="ftr" sz="quarter" idx="11"/>
          </p:nvPr>
        </p:nvSpPr>
        <p:spPr/>
        <p:txBody>
          <a:bodyPr/>
          <a:lstStyle/>
          <a:p>
            <a:r>
              <a:rPr lang="da-DK"/>
              <a:t>Sandbjerg 2022, Leverbetinget graviditetskløe</a:t>
            </a:r>
          </a:p>
        </p:txBody>
      </p:sp>
      <p:sp>
        <p:nvSpPr>
          <p:cNvPr id="5" name="Pladsholder til slidenummer 4">
            <a:extLst>
              <a:ext uri="{FF2B5EF4-FFF2-40B4-BE49-F238E27FC236}">
                <a16:creationId xmlns:a16="http://schemas.microsoft.com/office/drawing/2014/main" id="{AA36C14B-42F7-E548-B164-B810221A1C14}"/>
              </a:ext>
            </a:extLst>
          </p:cNvPr>
          <p:cNvSpPr>
            <a:spLocks noGrp="1"/>
          </p:cNvSpPr>
          <p:nvPr>
            <p:ph type="sldNum" sz="quarter" idx="12"/>
          </p:nvPr>
        </p:nvSpPr>
        <p:spPr/>
        <p:txBody>
          <a:bodyPr/>
          <a:lstStyle/>
          <a:p>
            <a:fld id="{BD3F2DD6-16B5-7540-B256-52F7A1139198}" type="slidenum">
              <a:rPr lang="da-DK" smtClean="0"/>
              <a:t>9</a:t>
            </a:fld>
            <a:endParaRPr lang="da-DK"/>
          </a:p>
        </p:txBody>
      </p:sp>
    </p:spTree>
    <p:extLst>
      <p:ext uri="{BB962C8B-B14F-4D97-AF65-F5344CB8AC3E}">
        <p14:creationId xmlns:p14="http://schemas.microsoft.com/office/powerpoint/2010/main" val="3122328481"/>
      </p:ext>
    </p:extLst>
  </p:cSld>
  <p:clrMapOvr>
    <a:masterClrMapping/>
  </p:clrMapOvr>
  <mc:AlternateContent xmlns:mc="http://schemas.openxmlformats.org/markup-compatibility/2006" xmlns:p14="http://schemas.microsoft.com/office/powerpoint/2010/main">
    <mc:Choice Requires="p14">
      <p:transition spd="slow" p14:dur="2000" advTm="22283"/>
    </mc:Choice>
    <mc:Fallback xmlns="">
      <p:transition spd="slow" advTm="2228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9|25.2|0.8|31.4|0.6|7.4|6.8"/>
</p:tagLst>
</file>

<file path=ppt/tags/tag2.xml><?xml version="1.0" encoding="utf-8"?>
<p:tagLst xmlns:a="http://schemas.openxmlformats.org/drawingml/2006/main" xmlns:r="http://schemas.openxmlformats.org/officeDocument/2006/relationships" xmlns:p="http://schemas.openxmlformats.org/presentationml/2006/main">
  <p:tag name="TIMING" val="|40.9"/>
</p:tagLst>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2037</Words>
  <Application>Microsoft Office PowerPoint</Application>
  <PresentationFormat>Widescreen</PresentationFormat>
  <Paragraphs>220</Paragraphs>
  <Slides>32</Slides>
  <Notes>16</Notes>
  <HiddenSlides>1</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32</vt:i4>
      </vt:variant>
    </vt:vector>
  </HeadingPairs>
  <TitlesOfParts>
    <vt:vector size="37" baseType="lpstr">
      <vt:lpstr>Arial</vt:lpstr>
      <vt:lpstr>Calibri</vt:lpstr>
      <vt:lpstr>Calibri Light</vt:lpstr>
      <vt:lpstr>Times New Roman</vt:lpstr>
      <vt:lpstr>Office-tema</vt:lpstr>
      <vt:lpstr>Cholestase-guideline</vt:lpstr>
      <vt:lpstr>PowerPoint-præsentation</vt:lpstr>
      <vt:lpstr>Fastende eller ikke-fastende galdesalte?</vt:lpstr>
      <vt:lpstr>PowerPoint-præsentation</vt:lpstr>
      <vt:lpstr>PowerPoint-præsentation</vt:lpstr>
      <vt:lpstr>PowerPoint-præsentation</vt:lpstr>
      <vt:lpstr>PowerPoint-præsentation</vt:lpstr>
      <vt:lpstr>Fastende/ikke-fastende galdesalte?</vt:lpstr>
      <vt:lpstr>Fastende eller ikke-fastende galdesalte?</vt:lpstr>
      <vt:lpstr>Diagnostisk værdi</vt:lpstr>
      <vt:lpstr>PowerPoint-præsentation</vt:lpstr>
      <vt:lpstr>PowerPoint-præsentation</vt:lpstr>
      <vt:lpstr>Diagnostisk værdi</vt:lpstr>
      <vt:lpstr>Diagnostisk værdi</vt:lpstr>
      <vt:lpstr>Betydning i klinisk hverdag; Region Hovedstaden som eksempel</vt:lpstr>
      <vt:lpstr>Betydning i klinisk hverdag; Region Hovedstaden som eksempel</vt:lpstr>
      <vt:lpstr>Risici; IUFD</vt:lpstr>
      <vt:lpstr>Risici, IUFD</vt:lpstr>
      <vt:lpstr>Risici; IUFD </vt:lpstr>
      <vt:lpstr>Kontrolprogram og igangsætning</vt:lpstr>
      <vt:lpstr>Medicinsk behandling</vt:lpstr>
      <vt:lpstr>Blodprøvepakker</vt:lpstr>
      <vt:lpstr>Kontrolprogram</vt:lpstr>
      <vt:lpstr>Kontrolprogram</vt:lpstr>
      <vt:lpstr>Bonus efter formiddagens workshop:</vt:lpstr>
      <vt:lpstr>Patientinfo</vt:lpstr>
      <vt:lpstr>Opfølgning p.p.</vt:lpstr>
      <vt:lpstr>Håndtering post partum</vt:lpstr>
      <vt:lpstr>Håndtering postpartum</vt:lpstr>
      <vt:lpstr>Håndtering postpartum</vt:lpstr>
      <vt:lpstr>Fra Workshop:</vt:lpstr>
      <vt:lpstr>Emner til diskussion:</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Jens Fuglsang</dc:creator>
  <cp:lastModifiedBy>Jens Fuglsang</cp:lastModifiedBy>
  <cp:revision>24</cp:revision>
  <dcterms:created xsi:type="dcterms:W3CDTF">2022-05-23T08:42:45Z</dcterms:created>
  <dcterms:modified xsi:type="dcterms:W3CDTF">2022-05-26T13:16:24Z</dcterms:modified>
</cp:coreProperties>
</file>