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0" r:id="rId6"/>
    <p:sldId id="262" r:id="rId7"/>
    <p:sldId id="267" r:id="rId8"/>
    <p:sldId id="263" r:id="rId9"/>
    <p:sldId id="265" r:id="rId10"/>
    <p:sldId id="266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ne Storgaard" initials="LS" lastIdx="2" clrIdx="0">
    <p:extLst>
      <p:ext uri="{19B8F6BF-5375-455C-9EA6-DF929625EA0E}">
        <p15:presenceInfo xmlns:p15="http://schemas.microsoft.com/office/powerpoint/2012/main" userId="S::lone.storgaard.01@regionh.dk::e1380e58-e05a-4df3-bda1-12b3ed1ba45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5-19T07:36:55.237" idx="2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3B536-4AEF-49CA-AE3F-4F0BCAF659C6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0350C-4FC6-418F-AA57-17CA8A84E59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6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0350C-4FC6-418F-AA57-17CA8A84E5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55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A3DC1F0-FD52-460D-BF2D-BB0C04E59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xmlns="" id="{FA7BC7E7-2BD6-4047-96CF-632831B2B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43E85F67-CDE7-4D00-BEAE-986E2D3AB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0F4D-E71B-4980-8977-261890A852EF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135EC1E8-EB6A-40D7-9541-0B460E80D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41816580-F73A-4CBB-A54B-CE2EC9995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A803-8C2F-4358-B108-A74AC5FCAE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88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44DB7CD-924E-4886-B431-9E165AE10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xmlns="" id="{0260AB4B-FF35-43DA-AD6F-C50D3182D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D24D3C11-AA0D-4BE0-851A-D5412F94F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0F4D-E71B-4980-8977-261890A852EF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03605053-53B1-4860-8E04-D349DC534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85058D17-97AB-4627-9FCD-F1CF4727D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A803-8C2F-4358-B108-A74AC5FCAE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0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xmlns="" id="{DAD43BD6-7AC5-4D12-99D9-999ED2E3E6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xmlns="" id="{2879484A-B85C-447E-A815-CF0D7D426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F1F7A1F0-D28E-4F08-8862-7341E41CA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0F4D-E71B-4980-8977-261890A852EF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BCCF3F04-57E0-4854-AD3B-9D0A8E57C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B1321E6D-D528-4019-B703-5D5C4171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A803-8C2F-4358-B108-A74AC5FCAE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3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5DD2825-7201-447C-AB48-CB575B920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A5BA07FF-5063-4B74-864D-D5AC9D45E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B8164A18-DCFD-4752-BEF4-CF7A4605B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0F4D-E71B-4980-8977-261890A852EF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C15E6D1E-5268-443E-B48B-B5160B167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51A67A34-A67F-4A79-B2F0-1F2FDB5E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A803-8C2F-4358-B108-A74AC5FCAE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9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71081BB-2669-49FD-B959-75B51F18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22C27AEF-BBFE-4644-83CA-99D699012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FA6605BD-0979-4560-85C1-4B2F2A3CF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0F4D-E71B-4980-8977-261890A852EF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53FF4645-88AD-4A75-AB40-26DF69B63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73527D38-5A36-4071-AE1B-20AC00D4B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A803-8C2F-4358-B108-A74AC5FCAE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02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2726234-1D9C-44B9-97A8-74D0A9A2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400085E8-C51E-4448-BFA0-82D536E90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xmlns="" id="{FE3D57E9-1846-4C49-B609-1758FFFB0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0C470363-F823-4BF4-B3F1-4FBB1B46D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0F4D-E71B-4980-8977-261890A852EF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8211EA1A-B80C-4F98-9196-7BBECE88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xmlns="" id="{B55BA8D5-45AF-4945-822A-B0A869036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A803-8C2F-4358-B108-A74AC5FCAE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30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DD829B1-0FEA-4A26-A2AC-2C055D096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BB5425EF-B02C-4537-9278-CB40AB1B8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xmlns="" id="{9CCCDE4A-441C-40F9-B4F1-14B429EB1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xmlns="" id="{E27BE381-E6D1-49AB-9CCD-2ACDAB067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xmlns="" id="{F16A1233-84C4-4CA3-B0F3-B8E891AF89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xmlns="" id="{C15C252A-52DB-4822-A0DC-4D4D757B0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0F4D-E71B-4980-8977-261890A852EF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xmlns="" id="{60273B13-7C4F-4285-A4AD-8739D5447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xmlns="" id="{756E0CAA-625D-4F90-995E-40CDED8C8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A803-8C2F-4358-B108-A74AC5FCAE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66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3E20145-D0DB-43D9-B930-8E9DB4FD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xmlns="" id="{CDD0B958-9204-4A87-A79F-6F22E6B96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0F4D-E71B-4980-8977-261890A852EF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xmlns="" id="{EA850068-D898-409A-AD98-C37184A54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xmlns="" id="{06A9E962-9064-474F-BBFA-8B3F6C4EF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A803-8C2F-4358-B108-A74AC5FCAE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3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xmlns="" id="{44713467-A0A9-4A68-8A24-42EE03B72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0F4D-E71B-4980-8977-261890A852EF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xmlns="" id="{6CF2E97D-CCAD-478A-8AEB-810225B83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xmlns="" id="{D4BA461A-1723-4682-B934-3ECB0FC9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A803-8C2F-4358-B108-A74AC5FCAE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7EC14A4-99B7-4B89-9C78-F8E8D02FD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15273195-FB26-48F5-BDEA-F0020CA20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xmlns="" id="{028736EF-6386-4F57-AD9D-8D6291DC6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B482E79D-B503-4380-B7BD-D9CFCA23C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0F4D-E71B-4980-8977-261890A852EF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2F73E84F-5011-4567-AE41-F84AD17D0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xmlns="" id="{1131C9F3-F751-4371-8E70-5E93CF996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A803-8C2F-4358-B108-A74AC5FCAE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6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49A6945-F820-463A-B911-A8557DED7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xmlns="" id="{33EA21AA-9B02-4E10-A81B-20C932542A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xmlns="" id="{86AC643B-4574-4DDC-BC2A-2CBA1203FE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80644E1B-BE45-4846-A027-47FCEF8FB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0F4D-E71B-4980-8977-261890A852EF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4A1B5087-8327-4AB5-A0B9-F17CC8B2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xmlns="" id="{E8170082-FACE-4DDA-B371-2171D405E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A803-8C2F-4358-B108-A74AC5FCAE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99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xmlns="" id="{2788E77A-7859-463F-9000-48F890CCE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A91793BE-458E-4BED-B13F-C285A0177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2448E28F-D2DE-4199-8022-B3FDD77D3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50F4D-E71B-4980-8977-261890A852EF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A7C4A511-998C-4615-A862-A07EDD956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929E43E6-CB86-4531-809A-AE8FBF126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4A803-8C2F-4358-B108-A74AC5FCAE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ab-cip.org/archiv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5CAA39C-ACAA-4D34-A497-0468022BD4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Cancer i </a:t>
            </a:r>
            <a:r>
              <a:rPr lang="da-DK" dirty="0" smtClean="0"/>
              <a:t>graviditet (CIP)</a:t>
            </a:r>
            <a:endParaRPr lang="en-US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xmlns="" id="{1A460AD3-6148-4F8B-AC39-5DDE1DABF0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Opdatering</a:t>
            </a:r>
          </a:p>
          <a:p>
            <a:r>
              <a:rPr lang="da-DK" dirty="0" smtClean="0"/>
              <a:t>National RedCap database</a:t>
            </a:r>
          </a:p>
          <a:p>
            <a:r>
              <a:rPr lang="da-DK" dirty="0" smtClean="0"/>
              <a:t>Håndtering af den gravide</a:t>
            </a:r>
          </a:p>
          <a:p>
            <a:r>
              <a:rPr lang="da-DK" dirty="0" smtClean="0"/>
              <a:t>National rådgivning center</a:t>
            </a:r>
          </a:p>
          <a:p>
            <a:endParaRPr lang="en-US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xmlns="" id="{284DBB86-895B-46DF-8FA7-B2F440078095}"/>
              </a:ext>
            </a:extLst>
          </p:cNvPr>
          <p:cNvPicPr/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558" y="0"/>
            <a:ext cx="2333625" cy="120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6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9089" y="-262196"/>
            <a:ext cx="10515600" cy="1325563"/>
          </a:xfrm>
        </p:spPr>
        <p:txBody>
          <a:bodyPr/>
          <a:lstStyle/>
          <a:p>
            <a:r>
              <a:rPr lang="en-US" dirty="0" err="1" smtClean="0"/>
              <a:t>Håndtering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den </a:t>
            </a:r>
            <a:r>
              <a:rPr lang="en-US" dirty="0" err="1" smtClean="0"/>
              <a:t>krise</a:t>
            </a:r>
            <a:r>
              <a:rPr lang="en-US" dirty="0" smtClean="0"/>
              <a:t> </a:t>
            </a:r>
            <a:r>
              <a:rPr lang="en-US" dirty="0" err="1" smtClean="0"/>
              <a:t>ramte</a:t>
            </a:r>
            <a:r>
              <a:rPr lang="en-US" dirty="0" smtClean="0"/>
              <a:t> </a:t>
            </a:r>
            <a:r>
              <a:rPr lang="en-US" dirty="0" err="1" smtClean="0"/>
              <a:t>familie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34162" y="608197"/>
            <a:ext cx="10515600" cy="4351338"/>
          </a:xfrm>
        </p:spPr>
        <p:txBody>
          <a:bodyPr/>
          <a:lstStyle/>
          <a:p>
            <a:r>
              <a:rPr lang="en-US" dirty="0" err="1" smtClean="0"/>
              <a:t>Dedikeret</a:t>
            </a:r>
            <a:r>
              <a:rPr lang="en-US" dirty="0" smtClean="0"/>
              <a:t> </a:t>
            </a:r>
            <a:r>
              <a:rPr lang="en-US" dirty="0" err="1" smtClean="0"/>
              <a:t>jordemor</a:t>
            </a:r>
            <a:endParaRPr lang="en-US" dirty="0" smtClean="0"/>
          </a:p>
          <a:p>
            <a:r>
              <a:rPr lang="en-US" dirty="0" smtClean="0"/>
              <a:t>Social </a:t>
            </a:r>
            <a:r>
              <a:rPr lang="en-US" dirty="0" err="1" smtClean="0"/>
              <a:t>rådgiver</a:t>
            </a:r>
            <a:r>
              <a:rPr lang="en-US" dirty="0" smtClean="0"/>
              <a:t>, </a:t>
            </a:r>
            <a:r>
              <a:rPr lang="en-US" dirty="0" err="1" smtClean="0"/>
              <a:t>psykolog</a:t>
            </a:r>
            <a:r>
              <a:rPr lang="en-US" dirty="0" smtClean="0"/>
              <a:t>, </a:t>
            </a:r>
            <a:r>
              <a:rPr lang="en-US" smtClean="0"/>
              <a:t>præst</a:t>
            </a:r>
            <a:endParaRPr lang="en-US" dirty="0" smtClean="0"/>
          </a:p>
          <a:p>
            <a:r>
              <a:rPr lang="en-US" dirty="0" err="1" smtClean="0"/>
              <a:t>Udarbejdelse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pjecer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Esther valgte sit barn: Gravid og kræftsyg | Ude og Hjem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058" y="2493653"/>
            <a:ext cx="3246539" cy="176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ira gravid på hospital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44" y="2927240"/>
            <a:ext cx="2980807" cy="283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ladsholder til indhold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794" y="3136765"/>
            <a:ext cx="2298405" cy="314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6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9B6F547-CB0F-483B-B08D-46DD205A2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06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Samarbejde</a:t>
            </a:r>
            <a:r>
              <a:rPr lang="en-US" dirty="0" smtClean="0"/>
              <a:t> med </a:t>
            </a:r>
            <a:r>
              <a:rPr lang="en-US" dirty="0" err="1" smtClean="0"/>
              <a:t>Kræftens</a:t>
            </a:r>
            <a:r>
              <a:rPr lang="en-US" dirty="0" smtClean="0"/>
              <a:t> </a:t>
            </a:r>
            <a:r>
              <a:rPr lang="en-US" dirty="0" err="1" smtClean="0"/>
              <a:t>Bekæmpelse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EE644F03-A189-416B-BA52-F1D36E9E6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88835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 </a:t>
            </a:r>
            <a:endParaRPr lang="en-US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xmlns="" id="{9188CB97-9521-4FB4-9F11-86B85A13A5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68" r="17320" b="14792"/>
          <a:stretch/>
        </p:blipFill>
        <p:spPr>
          <a:xfrm>
            <a:off x="7016700" y="1083914"/>
            <a:ext cx="4813381" cy="4051446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xmlns="" id="{4BB08D06-8680-420C-9326-4BC7515472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00" r="19281" b="4000"/>
          <a:stretch/>
        </p:blipFill>
        <p:spPr>
          <a:xfrm>
            <a:off x="284225" y="911917"/>
            <a:ext cx="5805799" cy="5441269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xmlns="" id="{E635C160-93A8-472F-8A2C-A710139426AF}"/>
              </a:ext>
            </a:extLst>
          </p:cNvPr>
          <p:cNvSpPr txBox="1"/>
          <p:nvPr/>
        </p:nvSpPr>
        <p:spPr>
          <a:xfrm>
            <a:off x="6033038" y="5255458"/>
            <a:ext cx="1460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Cancer forum</a:t>
            </a:r>
            <a:endParaRPr lang="en-US" dirty="0"/>
          </a:p>
        </p:txBody>
      </p: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xmlns="" id="{8F3946C8-1F30-4561-894B-8AEC1D3C6E66}"/>
              </a:ext>
            </a:extLst>
          </p:cNvPr>
          <p:cNvCxnSpPr>
            <a:stCxn id="6" idx="1"/>
          </p:cNvCxnSpPr>
          <p:nvPr/>
        </p:nvCxnSpPr>
        <p:spPr>
          <a:xfrm flipH="1">
            <a:off x="4127740" y="5440124"/>
            <a:ext cx="1905298" cy="520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pilforbindelse 8"/>
          <p:cNvCxnSpPr/>
          <p:nvPr/>
        </p:nvCxnSpPr>
        <p:spPr>
          <a:xfrm flipV="1">
            <a:off x="6090024" y="2405363"/>
            <a:ext cx="1196433" cy="51397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/>
          <p:cNvSpPr txBox="1"/>
          <p:nvPr/>
        </p:nvSpPr>
        <p:spPr>
          <a:xfrm>
            <a:off x="7446353" y="5280967"/>
            <a:ext cx="46377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Maria </a:t>
            </a:r>
            <a:r>
              <a:rPr lang="en-US" sz="2800" dirty="0" err="1" smtClean="0">
                <a:solidFill>
                  <a:srgbClr val="C00000"/>
                </a:solidFill>
              </a:rPr>
              <a:t>Lawæts</a:t>
            </a:r>
            <a:r>
              <a:rPr lang="en-US" sz="2800" dirty="0" smtClean="0">
                <a:solidFill>
                  <a:srgbClr val="C00000"/>
                </a:solidFill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</a:rPr>
              <a:t>Familierådgiver</a:t>
            </a:r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en-US" sz="2800" dirty="0" err="1" smtClean="0">
                <a:solidFill>
                  <a:srgbClr val="C00000"/>
                </a:solidFill>
              </a:rPr>
              <a:t>Kontakt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tlf</a:t>
            </a:r>
            <a:r>
              <a:rPr lang="en-US" sz="2800" dirty="0" smtClean="0">
                <a:solidFill>
                  <a:srgbClr val="C00000"/>
                </a:solidFill>
              </a:rPr>
              <a:t>: 3038 2327 </a:t>
            </a:r>
          </a:p>
          <a:p>
            <a:r>
              <a:rPr lang="en-US" sz="2800" dirty="0" err="1" smtClean="0">
                <a:solidFill>
                  <a:srgbClr val="C00000"/>
                </a:solidFill>
              </a:rPr>
              <a:t>Hverdage</a:t>
            </a:r>
            <a:r>
              <a:rPr lang="en-US" sz="2800" dirty="0" smtClean="0">
                <a:solidFill>
                  <a:srgbClr val="C00000"/>
                </a:solidFill>
              </a:rPr>
              <a:t> kl 9-16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60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225C74B-DE41-4AF2-86DD-DBFBB1070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Hvilke data indsamles?</a:t>
            </a:r>
            <a:endParaRPr lang="en-US" dirty="0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xmlns="" id="{819CF7E3-8B88-4961-A385-358384E334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052"/>
          <a:stretch/>
        </p:blipFill>
        <p:spPr>
          <a:xfrm>
            <a:off x="2015052" y="1748092"/>
            <a:ext cx="8325597" cy="4992637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xmlns="" id="{73AEF34F-932A-404A-B15E-7511C251219C}"/>
              </a:ext>
            </a:extLst>
          </p:cNvPr>
          <p:cNvSpPr txBox="1"/>
          <p:nvPr/>
        </p:nvSpPr>
        <p:spPr>
          <a:xfrm flipH="1">
            <a:off x="295835" y="3164541"/>
            <a:ext cx="1280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Udredning, diagnostisk </a:t>
            </a:r>
            <a:r>
              <a:rPr lang="da-DK" dirty="0" err="1"/>
              <a:t>delay</a:t>
            </a:r>
            <a:r>
              <a:rPr lang="da-DK" dirty="0"/>
              <a:t>?</a:t>
            </a:r>
            <a:endParaRPr lang="en-US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xmlns="" id="{33DDE55D-E9EC-4346-B1E0-A67FA067BCE9}"/>
              </a:ext>
            </a:extLst>
          </p:cNvPr>
          <p:cNvSpPr txBox="1"/>
          <p:nvPr/>
        </p:nvSpPr>
        <p:spPr>
          <a:xfrm>
            <a:off x="1465158" y="1359650"/>
            <a:ext cx="2450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Behandling, i hvilken GA</a:t>
            </a:r>
            <a:endParaRPr lang="en-US" dirty="0"/>
          </a:p>
        </p:txBody>
      </p:sp>
      <p:cxnSp>
        <p:nvCxnSpPr>
          <p:cNvPr id="10" name="Lige pilforbindelse 9">
            <a:extLst>
              <a:ext uri="{FF2B5EF4-FFF2-40B4-BE49-F238E27FC236}">
                <a16:creationId xmlns:a16="http://schemas.microsoft.com/office/drawing/2014/main" xmlns="" id="{A6CF796F-50BA-44E8-BC95-74C823EC9F10}"/>
              </a:ext>
            </a:extLst>
          </p:cNvPr>
          <p:cNvCxnSpPr>
            <a:stCxn id="5" idx="1"/>
          </p:cNvCxnSpPr>
          <p:nvPr/>
        </p:nvCxnSpPr>
        <p:spPr>
          <a:xfrm>
            <a:off x="1576161" y="3626206"/>
            <a:ext cx="2682074" cy="999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pilforbindelse 11">
            <a:extLst>
              <a:ext uri="{FF2B5EF4-FFF2-40B4-BE49-F238E27FC236}">
                <a16:creationId xmlns:a16="http://schemas.microsoft.com/office/drawing/2014/main" xmlns="" id="{2D8319A4-BB05-439B-A1D1-5E7897AEE773}"/>
              </a:ext>
            </a:extLst>
          </p:cNvPr>
          <p:cNvCxnSpPr/>
          <p:nvPr/>
        </p:nvCxnSpPr>
        <p:spPr>
          <a:xfrm>
            <a:off x="2447365" y="1690688"/>
            <a:ext cx="2133600" cy="2791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felt 12">
            <a:extLst>
              <a:ext uri="{FF2B5EF4-FFF2-40B4-BE49-F238E27FC236}">
                <a16:creationId xmlns:a16="http://schemas.microsoft.com/office/drawing/2014/main" xmlns="" id="{99DCDA8F-9954-4492-AD8A-723EE3C3568B}"/>
              </a:ext>
            </a:extLst>
          </p:cNvPr>
          <p:cNvSpPr txBox="1"/>
          <p:nvPr/>
        </p:nvSpPr>
        <p:spPr>
          <a:xfrm>
            <a:off x="5536526" y="1359650"/>
            <a:ext cx="3166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Obstetrisk udfald, komplikation,</a:t>
            </a:r>
          </a:p>
          <a:p>
            <a:r>
              <a:rPr lang="da-DK" dirty="0"/>
              <a:t> forløsnings tidspunkt og måde</a:t>
            </a:r>
            <a:endParaRPr lang="en-US" dirty="0"/>
          </a:p>
        </p:txBody>
      </p:sp>
      <p:cxnSp>
        <p:nvCxnSpPr>
          <p:cNvPr id="15" name="Lige pilforbindelse 14">
            <a:extLst>
              <a:ext uri="{FF2B5EF4-FFF2-40B4-BE49-F238E27FC236}">
                <a16:creationId xmlns:a16="http://schemas.microsoft.com/office/drawing/2014/main" xmlns="" id="{A0755CBB-FCBA-4CC3-AEE9-EC16A06A3EBB}"/>
              </a:ext>
            </a:extLst>
          </p:cNvPr>
          <p:cNvCxnSpPr/>
          <p:nvPr/>
        </p:nvCxnSpPr>
        <p:spPr>
          <a:xfrm flipH="1">
            <a:off x="5136776" y="1936376"/>
            <a:ext cx="1604683" cy="2545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felt 15">
            <a:extLst>
              <a:ext uri="{FF2B5EF4-FFF2-40B4-BE49-F238E27FC236}">
                <a16:creationId xmlns:a16="http://schemas.microsoft.com/office/drawing/2014/main" xmlns="" id="{888562A9-D17B-4F44-9591-91153C75E018}"/>
              </a:ext>
            </a:extLst>
          </p:cNvPr>
          <p:cNvSpPr txBox="1"/>
          <p:nvPr/>
        </p:nvSpPr>
        <p:spPr>
          <a:xfrm>
            <a:off x="8685427" y="1246094"/>
            <a:ext cx="1927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Neonatal </a:t>
            </a:r>
            <a:r>
              <a:rPr lang="da-DK" dirty="0" err="1"/>
              <a:t>outcome</a:t>
            </a:r>
            <a:endParaRPr lang="en-US" dirty="0"/>
          </a:p>
        </p:txBody>
      </p:sp>
      <p:cxnSp>
        <p:nvCxnSpPr>
          <p:cNvPr id="18" name="Lige pilforbindelse 17">
            <a:extLst>
              <a:ext uri="{FF2B5EF4-FFF2-40B4-BE49-F238E27FC236}">
                <a16:creationId xmlns:a16="http://schemas.microsoft.com/office/drawing/2014/main" xmlns="" id="{2DF604E8-6588-45A4-AB56-18B97BE05AD6}"/>
              </a:ext>
            </a:extLst>
          </p:cNvPr>
          <p:cNvCxnSpPr/>
          <p:nvPr/>
        </p:nvCxnSpPr>
        <p:spPr>
          <a:xfrm flipH="1">
            <a:off x="6239858" y="1495325"/>
            <a:ext cx="3254016" cy="3010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felt 18">
            <a:extLst>
              <a:ext uri="{FF2B5EF4-FFF2-40B4-BE49-F238E27FC236}">
                <a16:creationId xmlns:a16="http://schemas.microsoft.com/office/drawing/2014/main" xmlns="" id="{EC20A1A3-FD9D-4E65-B236-6F2EEB352BB7}"/>
              </a:ext>
            </a:extLst>
          </p:cNvPr>
          <p:cNvSpPr txBox="1"/>
          <p:nvPr/>
        </p:nvSpPr>
        <p:spPr>
          <a:xfrm>
            <a:off x="8992273" y="2530972"/>
            <a:ext cx="16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Mental helbred</a:t>
            </a:r>
            <a:endParaRPr lang="en-US" dirty="0"/>
          </a:p>
        </p:txBody>
      </p:sp>
      <p:cxnSp>
        <p:nvCxnSpPr>
          <p:cNvPr id="21" name="Lige pilforbindelse 20">
            <a:extLst>
              <a:ext uri="{FF2B5EF4-FFF2-40B4-BE49-F238E27FC236}">
                <a16:creationId xmlns:a16="http://schemas.microsoft.com/office/drawing/2014/main" xmlns="" id="{207625DB-DA79-4E57-9D12-058D801BC32A}"/>
              </a:ext>
            </a:extLst>
          </p:cNvPr>
          <p:cNvCxnSpPr/>
          <p:nvPr/>
        </p:nvCxnSpPr>
        <p:spPr>
          <a:xfrm flipH="1">
            <a:off x="6624918" y="2879434"/>
            <a:ext cx="2777132" cy="1746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felt 21">
            <a:extLst>
              <a:ext uri="{FF2B5EF4-FFF2-40B4-BE49-F238E27FC236}">
                <a16:creationId xmlns:a16="http://schemas.microsoft.com/office/drawing/2014/main" xmlns="" id="{21C3BDF3-81F2-42DD-BF78-62BBEC95CDED}"/>
              </a:ext>
            </a:extLst>
          </p:cNvPr>
          <p:cNvSpPr txBox="1"/>
          <p:nvPr/>
        </p:nvSpPr>
        <p:spPr>
          <a:xfrm>
            <a:off x="9478066" y="3474589"/>
            <a:ext cx="1596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Follow</a:t>
            </a:r>
            <a:r>
              <a:rPr lang="da-DK" dirty="0"/>
              <a:t> up børn</a:t>
            </a:r>
            <a:endParaRPr lang="en-US" dirty="0"/>
          </a:p>
        </p:txBody>
      </p:sp>
      <p:cxnSp>
        <p:nvCxnSpPr>
          <p:cNvPr id="25" name="Lige pilforbindelse 24">
            <a:extLst>
              <a:ext uri="{FF2B5EF4-FFF2-40B4-BE49-F238E27FC236}">
                <a16:creationId xmlns:a16="http://schemas.microsoft.com/office/drawing/2014/main" xmlns="" id="{627A64B1-7BDC-46CA-AF24-09FF97CE81CF}"/>
              </a:ext>
            </a:extLst>
          </p:cNvPr>
          <p:cNvCxnSpPr/>
          <p:nvPr/>
        </p:nvCxnSpPr>
        <p:spPr>
          <a:xfrm flipH="1">
            <a:off x="9583271" y="3782366"/>
            <a:ext cx="504580" cy="565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lede 16">
            <a:extLst>
              <a:ext uri="{FF2B5EF4-FFF2-40B4-BE49-F238E27FC236}">
                <a16:creationId xmlns:a16="http://schemas.microsoft.com/office/drawing/2014/main" xmlns="" id="{284DBB86-895B-46DF-8FA7-B2F440078095}"/>
              </a:ext>
            </a:extLst>
          </p:cNvPr>
          <p:cNvPicPr/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558" y="0"/>
            <a:ext cx="2333625" cy="120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7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C85E067-4B19-474D-A99C-C585999E0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CIP </a:t>
            </a:r>
            <a:r>
              <a:rPr lang="en-US" dirty="0" err="1" smtClean="0"/>
              <a:t>databasen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08CE396B-6004-4A56-966B-99D5CD2FA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Data sendes til Internationale Nationale Network on Cancer </a:t>
            </a:r>
            <a:r>
              <a:rPr lang="da-DK" dirty="0" err="1" smtClean="0"/>
              <a:t>infertility</a:t>
            </a:r>
            <a:r>
              <a:rPr lang="da-DK" dirty="0" smtClean="0"/>
              <a:t> and Pregnancy (INCIP)</a:t>
            </a:r>
          </a:p>
          <a:p>
            <a:endParaRPr lang="da-DK" dirty="0" smtClean="0"/>
          </a:p>
          <a:p>
            <a:r>
              <a:rPr lang="da-DK" dirty="0" err="1" smtClean="0"/>
              <a:t>Follow</a:t>
            </a:r>
            <a:r>
              <a:rPr lang="da-DK" dirty="0" smtClean="0"/>
              <a:t> up af børnene</a:t>
            </a:r>
          </a:p>
          <a:p>
            <a:endParaRPr lang="da-DK" dirty="0" smtClean="0"/>
          </a:p>
          <a:p>
            <a:r>
              <a:rPr lang="da-DK" dirty="0" smtClean="0"/>
              <a:t>Mentale helbred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xmlns="" id="{284DBB86-895B-46DF-8FA7-B2F440078095}"/>
              </a:ext>
            </a:extLst>
          </p:cNvPr>
          <p:cNvPicPr/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558" y="0"/>
            <a:ext cx="2333625" cy="120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6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8E7C120-6ACF-4364-BDE2-12800C755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Anbefaling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håndtering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03FDED93-59BB-4075-8160-5205C7327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SST: gravide med cancer følges på AUH, OUH, RH </a:t>
            </a:r>
          </a:p>
          <a:p>
            <a:r>
              <a:rPr lang="da-DK" dirty="0" smtClean="0"/>
              <a:t>Dansk selskab for klinisk onkologi (DSKO): I </a:t>
            </a:r>
            <a:r>
              <a:rPr lang="da-DK" dirty="0" err="1" smtClean="0"/>
              <a:t>process</a:t>
            </a:r>
            <a:r>
              <a:rPr lang="da-DK" dirty="0" smtClean="0"/>
              <a:t> </a:t>
            </a:r>
          </a:p>
          <a:p>
            <a:r>
              <a:rPr lang="da-DK" dirty="0" smtClean="0"/>
              <a:t>MDT: obstetriker er med.</a:t>
            </a:r>
          </a:p>
          <a:p>
            <a:r>
              <a:rPr lang="da-DK" dirty="0" smtClean="0"/>
              <a:t>Fleste former for kemoterapi tåles efter 1. trimester</a:t>
            </a:r>
          </a:p>
          <a:p>
            <a:r>
              <a:rPr lang="da-DK" dirty="0" smtClean="0"/>
              <a:t>Samarbejde med onkolog</a:t>
            </a:r>
          </a:p>
          <a:p>
            <a:r>
              <a:rPr lang="da-DK" dirty="0" smtClean="0"/>
              <a:t>Tilvækst skanning hver 2-3. uge</a:t>
            </a:r>
          </a:p>
          <a:p>
            <a:r>
              <a:rPr lang="da-DK" dirty="0" smtClean="0"/>
              <a:t>Stile mod </a:t>
            </a:r>
            <a:r>
              <a:rPr lang="da-DK" dirty="0" err="1" smtClean="0"/>
              <a:t>maturt</a:t>
            </a:r>
            <a:r>
              <a:rPr lang="da-DK" dirty="0" smtClean="0"/>
              <a:t> barn</a:t>
            </a:r>
          </a:p>
          <a:p>
            <a:r>
              <a:rPr lang="da-DK" dirty="0" smtClean="0"/>
              <a:t>Forløsningstidspunkt aftale i samarbejde med onkolog</a:t>
            </a:r>
          </a:p>
          <a:p>
            <a:r>
              <a:rPr lang="da-DK" dirty="0" smtClean="0"/>
              <a:t>Placenta sendes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029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C6D56F7-2EDC-4CD1-B007-E93E6B396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Anbefalinger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håndtering</a:t>
            </a:r>
            <a:r>
              <a:rPr lang="en-US" dirty="0" smtClean="0"/>
              <a:t>: MDT 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C8D3D8FA-A4E0-44A3-9A65-C288EB93B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Ellipse 5"/>
          <p:cNvSpPr/>
          <p:nvPr/>
        </p:nvSpPr>
        <p:spPr>
          <a:xfrm>
            <a:off x="4586064" y="3115138"/>
            <a:ext cx="1345018" cy="14194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felt 7"/>
          <p:cNvSpPr txBox="1"/>
          <p:nvPr/>
        </p:nvSpPr>
        <p:spPr>
          <a:xfrm>
            <a:off x="4771851" y="3475598"/>
            <a:ext cx="959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Gravide</a:t>
            </a:r>
            <a:r>
              <a:rPr lang="en-US" dirty="0" smtClean="0"/>
              <a:t> </a:t>
            </a:r>
          </a:p>
          <a:p>
            <a:r>
              <a:rPr lang="en-US" dirty="0" smtClean="0"/>
              <a:t>patient</a:t>
            </a:r>
            <a:endParaRPr lang="en-US" dirty="0"/>
          </a:p>
        </p:txBody>
      </p:sp>
      <p:sp>
        <p:nvSpPr>
          <p:cNvPr id="11" name="Tekstfelt 10"/>
          <p:cNvSpPr txBox="1"/>
          <p:nvPr/>
        </p:nvSpPr>
        <p:spPr>
          <a:xfrm>
            <a:off x="5955737" y="3361647"/>
            <a:ext cx="936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Partner </a:t>
            </a:r>
          </a:p>
          <a:p>
            <a:endParaRPr lang="en-US" dirty="0"/>
          </a:p>
        </p:txBody>
      </p:sp>
      <p:sp>
        <p:nvSpPr>
          <p:cNvPr id="12" name="Tekstfelt 11"/>
          <p:cNvSpPr txBox="1"/>
          <p:nvPr/>
        </p:nvSpPr>
        <p:spPr>
          <a:xfrm>
            <a:off x="5599171" y="4247286"/>
            <a:ext cx="766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Foster</a:t>
            </a:r>
          </a:p>
        </p:txBody>
      </p:sp>
      <p:sp>
        <p:nvSpPr>
          <p:cNvPr id="4" name="Ellipse 3"/>
          <p:cNvSpPr/>
          <p:nvPr/>
        </p:nvSpPr>
        <p:spPr>
          <a:xfrm>
            <a:off x="9388549" y="3450265"/>
            <a:ext cx="1458745" cy="901368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kstfelt 13"/>
          <p:cNvSpPr txBox="1"/>
          <p:nvPr/>
        </p:nvSpPr>
        <p:spPr>
          <a:xfrm>
            <a:off x="8102550" y="2666667"/>
            <a:ext cx="123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Obstetriker</a:t>
            </a:r>
            <a:endParaRPr lang="en-US" dirty="0" smtClean="0"/>
          </a:p>
        </p:txBody>
      </p:sp>
      <p:sp>
        <p:nvSpPr>
          <p:cNvPr id="16" name="Ellipse 15"/>
          <p:cNvSpPr/>
          <p:nvPr/>
        </p:nvSpPr>
        <p:spPr>
          <a:xfrm>
            <a:off x="7085731" y="2260028"/>
            <a:ext cx="971681" cy="794008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/>
          <p:cNvSpPr/>
          <p:nvPr/>
        </p:nvSpPr>
        <p:spPr>
          <a:xfrm>
            <a:off x="3158880" y="4509334"/>
            <a:ext cx="866553" cy="754912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/>
          <p:cNvSpPr/>
          <p:nvPr/>
        </p:nvSpPr>
        <p:spPr>
          <a:xfrm>
            <a:off x="5327926" y="5076107"/>
            <a:ext cx="1483424" cy="858527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e 18"/>
          <p:cNvSpPr/>
          <p:nvPr/>
        </p:nvSpPr>
        <p:spPr>
          <a:xfrm>
            <a:off x="3067581" y="3142807"/>
            <a:ext cx="1128803" cy="754912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/>
          <p:cNvSpPr/>
          <p:nvPr/>
        </p:nvSpPr>
        <p:spPr>
          <a:xfrm>
            <a:off x="4902850" y="2075362"/>
            <a:ext cx="866553" cy="754912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lipse 20"/>
          <p:cNvSpPr/>
          <p:nvPr/>
        </p:nvSpPr>
        <p:spPr>
          <a:xfrm>
            <a:off x="8115385" y="3466767"/>
            <a:ext cx="1020133" cy="754912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>
            <a:off x="7210923" y="4698652"/>
            <a:ext cx="1378134" cy="811038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>
            <a:off x="4407561" y="4698652"/>
            <a:ext cx="866553" cy="754912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lipse 25"/>
          <p:cNvSpPr/>
          <p:nvPr/>
        </p:nvSpPr>
        <p:spPr>
          <a:xfrm>
            <a:off x="3989603" y="1940453"/>
            <a:ext cx="866553" cy="754912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lipse 27"/>
          <p:cNvSpPr/>
          <p:nvPr/>
        </p:nvSpPr>
        <p:spPr>
          <a:xfrm>
            <a:off x="1825494" y="3769483"/>
            <a:ext cx="1661871" cy="754912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/>
          <p:cNvSpPr/>
          <p:nvPr/>
        </p:nvSpPr>
        <p:spPr>
          <a:xfrm>
            <a:off x="2209151" y="2402923"/>
            <a:ext cx="866553" cy="754912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/>
          <p:cNvSpPr/>
          <p:nvPr/>
        </p:nvSpPr>
        <p:spPr>
          <a:xfrm>
            <a:off x="7187434" y="5705910"/>
            <a:ext cx="1119860" cy="754912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lipse 30"/>
          <p:cNvSpPr/>
          <p:nvPr/>
        </p:nvSpPr>
        <p:spPr>
          <a:xfrm>
            <a:off x="8115079" y="2426447"/>
            <a:ext cx="1258661" cy="935200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lipse 31"/>
          <p:cNvSpPr/>
          <p:nvPr/>
        </p:nvSpPr>
        <p:spPr>
          <a:xfrm>
            <a:off x="6053647" y="1851117"/>
            <a:ext cx="974417" cy="815550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lipse 32"/>
          <p:cNvSpPr/>
          <p:nvPr/>
        </p:nvSpPr>
        <p:spPr>
          <a:xfrm>
            <a:off x="5527334" y="3927435"/>
            <a:ext cx="827637" cy="7983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llipse 33"/>
          <p:cNvSpPr/>
          <p:nvPr/>
        </p:nvSpPr>
        <p:spPr>
          <a:xfrm>
            <a:off x="5695833" y="2932187"/>
            <a:ext cx="1345018" cy="14194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kstfelt 35"/>
          <p:cNvSpPr txBox="1"/>
          <p:nvPr/>
        </p:nvSpPr>
        <p:spPr>
          <a:xfrm>
            <a:off x="4336435" y="4859774"/>
            <a:ext cx="991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Psykolog</a:t>
            </a:r>
            <a:endParaRPr lang="en-US" dirty="0" smtClean="0"/>
          </a:p>
        </p:txBody>
      </p:sp>
      <p:sp>
        <p:nvSpPr>
          <p:cNvPr id="37" name="Tekstfelt 36"/>
          <p:cNvSpPr txBox="1"/>
          <p:nvPr/>
        </p:nvSpPr>
        <p:spPr>
          <a:xfrm>
            <a:off x="8094666" y="3627562"/>
            <a:ext cx="108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</a:t>
            </a:r>
            <a:r>
              <a:rPr lang="en-US" dirty="0" err="1" smtClean="0"/>
              <a:t>ordemor</a:t>
            </a:r>
            <a:endParaRPr lang="en-US" dirty="0" smtClean="0"/>
          </a:p>
        </p:txBody>
      </p:sp>
      <p:sp>
        <p:nvSpPr>
          <p:cNvPr id="38" name="Tekstfelt 37"/>
          <p:cNvSpPr txBox="1"/>
          <p:nvPr/>
        </p:nvSpPr>
        <p:spPr>
          <a:xfrm>
            <a:off x="4977079" y="2201384"/>
            <a:ext cx="745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Kirurg</a:t>
            </a:r>
            <a:endParaRPr lang="en-US" dirty="0" smtClean="0"/>
          </a:p>
        </p:txBody>
      </p:sp>
      <p:sp>
        <p:nvSpPr>
          <p:cNvPr id="39" name="Tekstfelt 38"/>
          <p:cNvSpPr txBox="1"/>
          <p:nvPr/>
        </p:nvSpPr>
        <p:spPr>
          <a:xfrm>
            <a:off x="5985430" y="2007148"/>
            <a:ext cx="106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Gyn</a:t>
            </a:r>
            <a:r>
              <a:rPr lang="en-US" dirty="0" smtClean="0"/>
              <a:t> </a:t>
            </a:r>
            <a:r>
              <a:rPr lang="en-US" dirty="0" err="1" smtClean="0"/>
              <a:t>onko</a:t>
            </a:r>
            <a:endParaRPr lang="en-US" dirty="0" smtClean="0"/>
          </a:p>
        </p:txBody>
      </p:sp>
      <p:sp>
        <p:nvSpPr>
          <p:cNvPr id="40" name="Tekstfelt 39"/>
          <p:cNvSpPr txBox="1"/>
          <p:nvPr/>
        </p:nvSpPr>
        <p:spPr>
          <a:xfrm>
            <a:off x="7085731" y="2482001"/>
            <a:ext cx="102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Pædiater</a:t>
            </a:r>
            <a:endParaRPr lang="en-US" dirty="0" smtClean="0"/>
          </a:p>
        </p:txBody>
      </p:sp>
      <p:sp>
        <p:nvSpPr>
          <p:cNvPr id="41" name="Tekstfelt 40"/>
          <p:cNvSpPr txBox="1"/>
          <p:nvPr/>
        </p:nvSpPr>
        <p:spPr>
          <a:xfrm>
            <a:off x="3983432" y="2110461"/>
            <a:ext cx="88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Patolog</a:t>
            </a:r>
            <a:endParaRPr lang="en-US" dirty="0" smtClean="0"/>
          </a:p>
        </p:txBody>
      </p:sp>
      <p:sp>
        <p:nvSpPr>
          <p:cNvPr id="42" name="Tekstfelt 41"/>
          <p:cNvSpPr txBox="1"/>
          <p:nvPr/>
        </p:nvSpPr>
        <p:spPr>
          <a:xfrm>
            <a:off x="9562705" y="3539958"/>
            <a:ext cx="1110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Barsels</a:t>
            </a:r>
            <a:endParaRPr lang="en-US" dirty="0" smtClean="0"/>
          </a:p>
          <a:p>
            <a:r>
              <a:rPr lang="en-US" dirty="0" err="1" smtClean="0"/>
              <a:t>personale</a:t>
            </a:r>
            <a:endParaRPr lang="en-US" dirty="0" smtClean="0"/>
          </a:p>
        </p:txBody>
      </p:sp>
      <p:sp>
        <p:nvSpPr>
          <p:cNvPr id="43" name="Tekstfelt 42"/>
          <p:cNvSpPr txBox="1"/>
          <p:nvPr/>
        </p:nvSpPr>
        <p:spPr>
          <a:xfrm>
            <a:off x="7210923" y="4908985"/>
            <a:ext cx="137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Stråle</a:t>
            </a:r>
            <a:r>
              <a:rPr lang="en-US" dirty="0" smtClean="0"/>
              <a:t> </a:t>
            </a:r>
            <a:r>
              <a:rPr lang="en-US" dirty="0" err="1" smtClean="0"/>
              <a:t>terapi</a:t>
            </a:r>
            <a:r>
              <a:rPr lang="en-US" dirty="0" smtClean="0"/>
              <a:t> </a:t>
            </a:r>
          </a:p>
        </p:txBody>
      </p:sp>
      <p:sp>
        <p:nvSpPr>
          <p:cNvPr id="44" name="Tekstfelt 43"/>
          <p:cNvSpPr txBox="1"/>
          <p:nvPr/>
        </p:nvSpPr>
        <p:spPr>
          <a:xfrm>
            <a:off x="1962172" y="3897686"/>
            <a:ext cx="1493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Socialrådgiver</a:t>
            </a:r>
            <a:endParaRPr lang="en-US" dirty="0" smtClean="0"/>
          </a:p>
        </p:txBody>
      </p:sp>
      <p:sp>
        <p:nvSpPr>
          <p:cNvPr id="45" name="Tekstfelt 44"/>
          <p:cNvSpPr txBox="1"/>
          <p:nvPr/>
        </p:nvSpPr>
        <p:spPr>
          <a:xfrm>
            <a:off x="5566393" y="5177766"/>
            <a:ext cx="1143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Billed </a:t>
            </a:r>
          </a:p>
          <a:p>
            <a:r>
              <a:rPr lang="en-US" dirty="0" err="1" smtClean="0"/>
              <a:t>diagnostik</a:t>
            </a:r>
            <a:endParaRPr lang="en-US" dirty="0" smtClean="0"/>
          </a:p>
        </p:txBody>
      </p:sp>
      <p:sp>
        <p:nvSpPr>
          <p:cNvPr id="46" name="Tekstfelt 45"/>
          <p:cNvSpPr txBox="1"/>
          <p:nvPr/>
        </p:nvSpPr>
        <p:spPr>
          <a:xfrm>
            <a:off x="3092236" y="3335597"/>
            <a:ext cx="1104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Genetiker</a:t>
            </a:r>
            <a:endParaRPr lang="en-US" dirty="0" smtClean="0"/>
          </a:p>
        </p:txBody>
      </p:sp>
      <p:sp>
        <p:nvSpPr>
          <p:cNvPr id="47" name="Tekstfelt 46"/>
          <p:cNvSpPr txBox="1"/>
          <p:nvPr/>
        </p:nvSpPr>
        <p:spPr>
          <a:xfrm>
            <a:off x="3205515" y="4499293"/>
            <a:ext cx="840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Plastik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Kirurg</a:t>
            </a:r>
            <a:endParaRPr lang="en-US" dirty="0" smtClean="0"/>
          </a:p>
        </p:txBody>
      </p:sp>
      <p:sp>
        <p:nvSpPr>
          <p:cNvPr id="48" name="Tekstfelt 47"/>
          <p:cNvSpPr txBox="1"/>
          <p:nvPr/>
        </p:nvSpPr>
        <p:spPr>
          <a:xfrm>
            <a:off x="2151622" y="2595713"/>
            <a:ext cx="960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Onkolog</a:t>
            </a:r>
            <a:endParaRPr lang="en-US" dirty="0" smtClean="0"/>
          </a:p>
        </p:txBody>
      </p:sp>
      <p:sp>
        <p:nvSpPr>
          <p:cNvPr id="49" name="Tekstfelt 48"/>
          <p:cNvSpPr txBox="1"/>
          <p:nvPr/>
        </p:nvSpPr>
        <p:spPr>
          <a:xfrm>
            <a:off x="7187434" y="5828197"/>
            <a:ext cx="1147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Egen</a:t>
            </a:r>
            <a:r>
              <a:rPr lang="en-US" dirty="0" smtClean="0"/>
              <a:t> </a:t>
            </a:r>
            <a:r>
              <a:rPr lang="en-US" dirty="0" err="1" smtClean="0"/>
              <a:t>læge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410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Etablering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dansk</a:t>
            </a:r>
            <a:r>
              <a:rPr lang="en-US" dirty="0" smtClean="0"/>
              <a:t> advisory board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 smtClean="0"/>
              <a:t>Efter Hollandsk model og International model</a:t>
            </a:r>
          </a:p>
          <a:p>
            <a:r>
              <a:rPr lang="da-DK" dirty="0" smtClean="0"/>
              <a:t>Årsag: </a:t>
            </a:r>
          </a:p>
          <a:p>
            <a:pPr lvl="1"/>
            <a:r>
              <a:rPr lang="da-DK" dirty="0" smtClean="0"/>
              <a:t>CIP er sjældent </a:t>
            </a:r>
            <a:r>
              <a:rPr lang="da-DK" dirty="0" err="1" smtClean="0"/>
              <a:t>ca</a:t>
            </a:r>
            <a:r>
              <a:rPr lang="da-DK" dirty="0" smtClean="0"/>
              <a:t> 60 årlig i DK</a:t>
            </a:r>
          </a:p>
          <a:p>
            <a:pPr lvl="1"/>
            <a:r>
              <a:rPr lang="da-DK" dirty="0" smtClean="0"/>
              <a:t>30-40 årlig behov for kemoterapi under graviditet. </a:t>
            </a:r>
          </a:p>
          <a:p>
            <a:r>
              <a:rPr lang="da-DK" dirty="0" smtClean="0"/>
              <a:t>Formål: </a:t>
            </a:r>
          </a:p>
          <a:p>
            <a:pPr lvl="1"/>
            <a:r>
              <a:rPr lang="da-DK" dirty="0" smtClean="0"/>
              <a:t>Rådgivning fra eksperter</a:t>
            </a:r>
          </a:p>
          <a:p>
            <a:pPr lvl="1"/>
            <a:r>
              <a:rPr lang="da-DK" dirty="0" smtClean="0"/>
              <a:t>Team diskussioner </a:t>
            </a:r>
          </a:p>
          <a:p>
            <a:pPr lvl="1"/>
            <a:r>
              <a:rPr lang="da-DK" dirty="0" smtClean="0"/>
              <a:t>Forskning</a:t>
            </a:r>
          </a:p>
          <a:p>
            <a:pPr lvl="1"/>
            <a:r>
              <a:rPr lang="da-DK" dirty="0" smtClean="0"/>
              <a:t>Udarbejdelse af retningslinjer</a:t>
            </a:r>
          </a:p>
          <a:p>
            <a:pPr lvl="1"/>
            <a:r>
              <a:rPr lang="da-DK" dirty="0" smtClean="0"/>
              <a:t>Opnåelse af erfaring</a:t>
            </a:r>
          </a:p>
          <a:p>
            <a:r>
              <a:rPr lang="da-DK" dirty="0" smtClean="0"/>
              <a:t>WEB baseret: svar indenfor 1 uge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ABCIP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8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Flowchart 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frundet rektangel 3"/>
          <p:cNvSpPr/>
          <p:nvPr/>
        </p:nvSpPr>
        <p:spPr>
          <a:xfrm>
            <a:off x="4457960" y="843757"/>
            <a:ext cx="3030279" cy="9144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frundet rektangel 4"/>
          <p:cNvSpPr/>
          <p:nvPr/>
        </p:nvSpPr>
        <p:spPr>
          <a:xfrm>
            <a:off x="4511749" y="2188535"/>
            <a:ext cx="3030279" cy="9144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frundet rektangel 5"/>
          <p:cNvSpPr/>
          <p:nvPr/>
        </p:nvSpPr>
        <p:spPr>
          <a:xfrm>
            <a:off x="4416124" y="3735660"/>
            <a:ext cx="3030279" cy="9144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frundet rektangel 6"/>
          <p:cNvSpPr/>
          <p:nvPr/>
        </p:nvSpPr>
        <p:spPr>
          <a:xfrm>
            <a:off x="4416125" y="5262563"/>
            <a:ext cx="3030279" cy="9144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felt 7"/>
          <p:cNvSpPr txBox="1"/>
          <p:nvPr/>
        </p:nvSpPr>
        <p:spPr>
          <a:xfrm>
            <a:off x="4846616" y="5396597"/>
            <a:ext cx="1929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Internationale</a:t>
            </a:r>
            <a:r>
              <a:rPr lang="en-US" dirty="0" smtClean="0"/>
              <a:t> </a:t>
            </a:r>
          </a:p>
          <a:p>
            <a:r>
              <a:rPr lang="en-US" dirty="0" smtClean="0"/>
              <a:t>CIP advisory board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4998433" y="2247387"/>
            <a:ext cx="2056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MDT </a:t>
            </a:r>
            <a:endParaRPr lang="en-US" dirty="0"/>
          </a:p>
          <a:p>
            <a:r>
              <a:rPr lang="en-US" dirty="0" err="1" smtClean="0"/>
              <a:t>henvisende</a:t>
            </a:r>
            <a:r>
              <a:rPr lang="en-US" dirty="0" smtClean="0"/>
              <a:t> </a:t>
            </a:r>
            <a:r>
              <a:rPr lang="en-US" dirty="0" err="1" smtClean="0"/>
              <a:t>sygehus</a:t>
            </a:r>
            <a:endParaRPr lang="en-US" dirty="0" smtClean="0"/>
          </a:p>
        </p:txBody>
      </p:sp>
      <p:sp>
        <p:nvSpPr>
          <p:cNvPr id="10" name="Tekstfelt 9"/>
          <p:cNvSpPr txBox="1"/>
          <p:nvPr/>
        </p:nvSpPr>
        <p:spPr>
          <a:xfrm>
            <a:off x="4998433" y="3917785"/>
            <a:ext cx="1602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Nationale</a:t>
            </a:r>
            <a:r>
              <a:rPr lang="en-US" dirty="0" smtClean="0"/>
              <a:t> CIP </a:t>
            </a:r>
          </a:p>
          <a:p>
            <a:r>
              <a:rPr lang="en-US" dirty="0" smtClean="0"/>
              <a:t>Advisory Board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4860822" y="997839"/>
            <a:ext cx="247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Gravid med </a:t>
            </a:r>
          </a:p>
          <a:p>
            <a:r>
              <a:rPr lang="en-US" dirty="0" err="1" smtClean="0"/>
              <a:t>ny</a:t>
            </a:r>
            <a:r>
              <a:rPr lang="en-US" dirty="0" smtClean="0"/>
              <a:t> </a:t>
            </a:r>
            <a:r>
              <a:rPr lang="en-US" dirty="0" err="1" smtClean="0"/>
              <a:t>diagnosticeret</a:t>
            </a:r>
            <a:r>
              <a:rPr lang="en-US" dirty="0" smtClean="0"/>
              <a:t> cancer</a:t>
            </a:r>
            <a:endParaRPr lang="en-US" dirty="0"/>
          </a:p>
        </p:txBody>
      </p:sp>
      <p:sp>
        <p:nvSpPr>
          <p:cNvPr id="12" name="Nedadgående pil 11"/>
          <p:cNvSpPr/>
          <p:nvPr/>
        </p:nvSpPr>
        <p:spPr>
          <a:xfrm>
            <a:off x="5799902" y="1758156"/>
            <a:ext cx="194498" cy="4303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dadgående pil 13"/>
          <p:cNvSpPr/>
          <p:nvPr/>
        </p:nvSpPr>
        <p:spPr>
          <a:xfrm>
            <a:off x="5778601" y="4783516"/>
            <a:ext cx="194498" cy="4303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dadgående pil 14"/>
          <p:cNvSpPr/>
          <p:nvPr/>
        </p:nvSpPr>
        <p:spPr>
          <a:xfrm>
            <a:off x="5811592" y="3145890"/>
            <a:ext cx="194498" cy="4303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kstfelt 12"/>
          <p:cNvSpPr txBox="1"/>
          <p:nvPr/>
        </p:nvSpPr>
        <p:spPr>
          <a:xfrm>
            <a:off x="7488239" y="3170403"/>
            <a:ext cx="2625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Rådgivning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registrering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CIP </a:t>
            </a:r>
            <a:r>
              <a:rPr lang="en-US" dirty="0" err="1" smtClean="0"/>
              <a:t>databasen</a:t>
            </a:r>
            <a:endParaRPr lang="en-US" dirty="0"/>
          </a:p>
        </p:txBody>
      </p:sp>
      <p:sp>
        <p:nvSpPr>
          <p:cNvPr id="16" name="Tekstfelt 15"/>
          <p:cNvSpPr txBox="1"/>
          <p:nvPr/>
        </p:nvSpPr>
        <p:spPr>
          <a:xfrm>
            <a:off x="7582160" y="4564116"/>
            <a:ext cx="2521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Rådgivning</a:t>
            </a:r>
            <a:r>
              <a:rPr lang="en-US" dirty="0" smtClean="0"/>
              <a:t> </a:t>
            </a:r>
            <a:r>
              <a:rPr lang="en-US" dirty="0" err="1" smtClean="0"/>
              <a:t>ved</a:t>
            </a:r>
            <a:r>
              <a:rPr lang="en-US" dirty="0" smtClean="0"/>
              <a:t> </a:t>
            </a:r>
            <a:r>
              <a:rPr lang="en-US" dirty="0" err="1" smtClean="0"/>
              <a:t>sjældne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eller</a:t>
            </a:r>
            <a:r>
              <a:rPr lang="en-US" dirty="0" smtClean="0"/>
              <a:t> </a:t>
            </a:r>
            <a:r>
              <a:rPr lang="en-US" dirty="0" err="1" smtClean="0"/>
              <a:t>komplekse</a:t>
            </a:r>
            <a:r>
              <a:rPr lang="en-US" dirty="0" smtClean="0"/>
              <a:t> </a:t>
            </a:r>
            <a:r>
              <a:rPr lang="en-US" dirty="0" err="1" smtClean="0"/>
              <a:t>tilstande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35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Erfaring fra Hollandsk ABCIP:</a:t>
            </a:r>
            <a:br>
              <a:rPr lang="da-DK" dirty="0" smtClean="0"/>
            </a:br>
            <a:r>
              <a:rPr lang="da-DK" dirty="0" smtClean="0"/>
              <a:t>Høj klinisk </a:t>
            </a:r>
            <a:r>
              <a:rPr lang="da-DK" dirty="0" err="1" smtClean="0"/>
              <a:t>impact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 dirty="0" smtClean="0"/>
              <a:t>Bedre viden, samt øget opmærksomhed fører til bedre patient behandling</a:t>
            </a:r>
          </a:p>
          <a:p>
            <a:endParaRPr lang="da-DK" dirty="0" smtClean="0"/>
          </a:p>
          <a:p>
            <a:r>
              <a:rPr lang="da-DK" dirty="0" smtClean="0"/>
              <a:t>Øger registrering af cases og dermed korrekt estimering af </a:t>
            </a:r>
            <a:r>
              <a:rPr lang="da-DK" dirty="0" err="1" smtClean="0"/>
              <a:t>incidens</a:t>
            </a:r>
            <a:r>
              <a:rPr lang="da-DK" dirty="0" smtClean="0"/>
              <a:t> og prognose</a:t>
            </a:r>
          </a:p>
          <a:p>
            <a:endParaRPr lang="da-DK" dirty="0" smtClean="0"/>
          </a:p>
          <a:p>
            <a:r>
              <a:rPr lang="da-DK" dirty="0" smtClean="0"/>
              <a:t>Den behandlende læge får bedre information af det multidisciplinære team til at informerer og behandle den gravide patient</a:t>
            </a:r>
          </a:p>
          <a:p>
            <a:endParaRPr lang="da-DK" dirty="0" smtClean="0"/>
          </a:p>
          <a:p>
            <a:r>
              <a:rPr lang="da-DK" dirty="0" smtClean="0"/>
              <a:t>Den gravide patient bliver korrekt informeret om behandlingsmuligheder og derfor mulighed for at tag en </a:t>
            </a:r>
            <a:r>
              <a:rPr lang="da-DK" dirty="0" err="1" smtClean="0"/>
              <a:t>vel-informeret</a:t>
            </a:r>
            <a:r>
              <a:rPr lang="da-DK" dirty="0" smtClean="0"/>
              <a:t> beslutning om at fortsætte graviditeten og de behandlingsmuligheder der foreligger</a:t>
            </a:r>
          </a:p>
          <a:p>
            <a:endParaRPr lang="da-DK" dirty="0" smtClean="0"/>
          </a:p>
          <a:p>
            <a:r>
              <a:rPr lang="da-DK" dirty="0" smtClean="0"/>
              <a:t>Færre anbefaler afbrydelse af graviditeten, </a:t>
            </a:r>
            <a:r>
              <a:rPr lang="da-DK" dirty="0" err="1" smtClean="0"/>
              <a:t>delay</a:t>
            </a:r>
            <a:r>
              <a:rPr lang="da-DK" dirty="0" smtClean="0"/>
              <a:t> af behandling og præterm forløsning samt flere starter behandling under graviditet. </a:t>
            </a:r>
          </a:p>
          <a:p>
            <a:pPr marL="0" indent="0">
              <a:buNone/>
            </a:pPr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3961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4284" y="0"/>
            <a:ext cx="10515600" cy="1325563"/>
          </a:xfrm>
        </p:spPr>
        <p:txBody>
          <a:bodyPr/>
          <a:lstStyle/>
          <a:p>
            <a:r>
              <a:rPr lang="en-US" dirty="0" smtClean="0"/>
              <a:t>DACIP: Danish Advisory Board on Cancer in Pregnancy</a:t>
            </a:r>
            <a:endParaRPr lang="en-US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186276"/>
              </p:ext>
            </p:extLst>
          </p:nvPr>
        </p:nvGraphicFramePr>
        <p:xfrm>
          <a:off x="1621750" y="1302600"/>
          <a:ext cx="8344570" cy="5578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8395"/>
                <a:gridCol w="2372859"/>
                <a:gridCol w="3413316"/>
              </a:tblGrid>
              <a:tr h="2500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Speciale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Navn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Sygehus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00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Gynækologisk onkologi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Berit Moesgaard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Rigshospitalet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00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Gynækologisk onkologi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Mikkel Rosendahl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Rigshospitalet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00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Mamma Kirurgi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Charlotte Lang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Rigshospitalet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00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Mamma kirurgi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Niels Kroman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Rigshospitalet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00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Mamma onkologi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Ulla Brix-Tange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Rigshospitalet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00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Mamma onkologi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Bent Ejlertsen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Rishospitalet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00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Mamma </a:t>
                      </a:r>
                      <a:r>
                        <a:rPr lang="en-US" sz="1000" dirty="0" err="1">
                          <a:effectLst/>
                        </a:rPr>
                        <a:t>onkologi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Eva Maria </a:t>
                      </a:r>
                      <a:r>
                        <a:rPr lang="en-US" sz="1000" dirty="0" err="1">
                          <a:effectLst/>
                        </a:rPr>
                        <a:t>Soelberg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Rigshospitalet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00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Malignt melanom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Inge Marie Svane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Herlev, national center for Cancer Immunterapi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00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Farmaceut 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Dinne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Leth</a:t>
                      </a:r>
                      <a:r>
                        <a:rPr lang="en-US" sz="1000" dirty="0">
                          <a:effectLst/>
                        </a:rPr>
                        <a:t>-Miller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Hæmatologisk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afd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dirty="0" err="1">
                          <a:effectLst/>
                        </a:rPr>
                        <a:t>Rigshospitalet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00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Hæmatologi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Jette Sønderskov Gørlev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Hæmatologisk afd, Rigshospitalet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00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Stråle terapi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Kenneth Jensen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Århus Universitetshospital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00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Sarcom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Zohreh Ketabi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Gynækologisk afd, Rigshospitalet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00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Børnelæge 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Heidi Smedegaard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Neonatologisk afd, Rigshospitalet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00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Børnelæge 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Cristel Hjortshøj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Rigshospitalet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00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Børnelæge 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Børne onkolog, Rigshospitalet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00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Fertilitet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Lotte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Berdiin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Colmorn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Feritilitetsklinikken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dirty="0" err="1">
                          <a:effectLst/>
                        </a:rPr>
                        <a:t>Rigshospitalet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00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Fertilitet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Kirsten Tryde  Macklon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Feritilitetsklinikken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dirty="0" err="1">
                          <a:effectLst/>
                        </a:rPr>
                        <a:t>Rigshospitalet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00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Obstetrik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Lone Storgaard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Obstetrisk klinik, Rigshospitalet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00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Obstetrik 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Birgitte Brun Nielsen 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Obstetrisk klinik, Rigshospitalet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00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Obstetrik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Berit Woetman Pedersen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Obstetrisk klinik, Rigshospitalet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51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</a:rPr>
                        <a:t>Sekretær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Mona </a:t>
                      </a:r>
                      <a:r>
                        <a:rPr lang="en-US" sz="1000" dirty="0" err="1" smtClean="0">
                          <a:effectLst/>
                        </a:rPr>
                        <a:t>Aarenstrup</a:t>
                      </a:r>
                      <a:r>
                        <a:rPr lang="en-US" sz="1000" dirty="0" smtClean="0">
                          <a:effectLst/>
                        </a:rPr>
                        <a:t> </a:t>
                      </a:r>
                      <a:r>
                        <a:rPr lang="en-US" sz="1000" dirty="0" err="1" smtClean="0">
                          <a:effectLst/>
                        </a:rPr>
                        <a:t>Karlsen</a:t>
                      </a:r>
                      <a:endParaRPr lang="en-US" sz="10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Iben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K. </a:t>
                      </a:r>
                      <a:r>
                        <a:rPr lang="en-US" sz="1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Greiber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</a:rPr>
                        <a:t>Obstetrisk</a:t>
                      </a:r>
                      <a:r>
                        <a:rPr lang="en-US" sz="1100" dirty="0" smtClean="0">
                          <a:effectLst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</a:rPr>
                        <a:t>klinik</a:t>
                      </a:r>
                      <a:r>
                        <a:rPr lang="en-US" sz="1100" baseline="0" dirty="0" smtClean="0">
                          <a:effectLst/>
                        </a:rPr>
                        <a:t>, </a:t>
                      </a:r>
                      <a:r>
                        <a:rPr lang="en-US" sz="1100" baseline="0" dirty="0" err="1" smtClean="0">
                          <a:effectLst/>
                        </a:rPr>
                        <a:t>Rigshospitalet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74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523</Words>
  <Application>Microsoft Office PowerPoint</Application>
  <PresentationFormat>Widescreen</PresentationFormat>
  <Paragraphs>167</Paragraphs>
  <Slides>11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Office-tema</vt:lpstr>
      <vt:lpstr>Cancer i graviditet (CIP)</vt:lpstr>
      <vt:lpstr>Hvilke data indsamles?</vt:lpstr>
      <vt:lpstr>CIP databasen</vt:lpstr>
      <vt:lpstr>Anbefaling til håndtering</vt:lpstr>
      <vt:lpstr>Anbefalinger til håndtering: MDT </vt:lpstr>
      <vt:lpstr>Etablering af dansk advisory board</vt:lpstr>
      <vt:lpstr>Flowchart </vt:lpstr>
      <vt:lpstr>Erfaring fra Hollandsk ABCIP: Høj klinisk impact</vt:lpstr>
      <vt:lpstr>DACIP: Danish Advisory Board on Cancer in Pregnancy</vt:lpstr>
      <vt:lpstr>Håndtering af den krise ramte familie</vt:lpstr>
      <vt:lpstr>Samarbejde med Kræftens Bekæmpelse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 i graviditet</dc:title>
  <dc:creator>Lone Storgaard</dc:creator>
  <cp:lastModifiedBy>Lone Storgaard</cp:lastModifiedBy>
  <cp:revision>35</cp:revision>
  <dcterms:created xsi:type="dcterms:W3CDTF">2022-05-19T05:24:09Z</dcterms:created>
  <dcterms:modified xsi:type="dcterms:W3CDTF">2022-05-25T06:04:05Z</dcterms:modified>
</cp:coreProperties>
</file>