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61" r:id="rId4"/>
    <p:sldId id="260" r:id="rId5"/>
    <p:sldId id="258" r:id="rId6"/>
    <p:sldId id="262" r:id="rId7"/>
    <p:sldId id="293" r:id="rId8"/>
    <p:sldId id="298" r:id="rId9"/>
    <p:sldId id="312" r:id="rId10"/>
    <p:sldId id="280" r:id="rId11"/>
    <p:sldId id="281" r:id="rId12"/>
    <p:sldId id="282" r:id="rId13"/>
    <p:sldId id="305" r:id="rId14"/>
    <p:sldId id="297" r:id="rId15"/>
    <p:sldId id="294" r:id="rId16"/>
    <p:sldId id="295" r:id="rId17"/>
    <p:sldId id="296" r:id="rId18"/>
    <p:sldId id="290" r:id="rId19"/>
    <p:sldId id="283" r:id="rId20"/>
    <p:sldId id="285" r:id="rId21"/>
    <p:sldId id="286" r:id="rId22"/>
    <p:sldId id="287" r:id="rId23"/>
    <p:sldId id="306" r:id="rId24"/>
    <p:sldId id="288" r:id="rId25"/>
    <p:sldId id="307" r:id="rId26"/>
    <p:sldId id="308" r:id="rId27"/>
    <p:sldId id="309" r:id="rId28"/>
    <p:sldId id="310" r:id="rId29"/>
    <p:sldId id="31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/>
              <a:t>Intrauterin</a:t>
            </a:r>
            <a:r>
              <a:rPr lang="da-DK" sz="1600" b="1" baseline="0"/>
              <a:t> palpation/manuel fjernelse af placenta</a:t>
            </a:r>
            <a:endParaRPr lang="da-DK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'Ark1'!$A$6</c:f>
              <c:strCache>
                <c:ptCount val="1"/>
                <c:pt idx="0">
                  <c:v>Manuel eksploration af uterus
eft. fødsel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'Ark1'!$B$5:$V$5</c:f>
              <c:numCache>
                <c:formatCode>yyyy</c:formatCode>
                <c:ptCount val="21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  <c:pt idx="20">
                  <c:v>42736</c:v>
                </c:pt>
              </c:numCache>
            </c:numRef>
          </c:cat>
          <c:val>
            <c:numRef>
              <c:f>'Ark1'!$B$6:$V$6</c:f>
              <c:numCache>
                <c:formatCode>###0.0</c:formatCode>
                <c:ptCount val="21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0.7</c:v>
                </c:pt>
                <c:pt idx="5">
                  <c:v>0.6</c:v>
                </c:pt>
                <c:pt idx="6">
                  <c:v>0.7</c:v>
                </c:pt>
                <c:pt idx="7">
                  <c:v>0.7</c:v>
                </c:pt>
                <c:pt idx="8">
                  <c:v>0.8</c:v>
                </c:pt>
                <c:pt idx="9">
                  <c:v>0.8</c:v>
                </c:pt>
                <c:pt idx="10">
                  <c:v>0.9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1.3</c:v>
                </c:pt>
                <c:pt idx="14">
                  <c:v>1.5</c:v>
                </c:pt>
                <c:pt idx="15">
                  <c:v>1.5</c:v>
                </c:pt>
                <c:pt idx="16">
                  <c:v>1.6</c:v>
                </c:pt>
                <c:pt idx="17">
                  <c:v>1.4</c:v>
                </c:pt>
                <c:pt idx="18">
                  <c:v>1.6</c:v>
                </c:pt>
                <c:pt idx="19">
                  <c:v>1.6</c:v>
                </c:pt>
                <c:pt idx="2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3-4A8D-BD17-68D48208B481}"/>
            </c:ext>
          </c:extLst>
        </c:ser>
        <c:ser>
          <c:idx val="1"/>
          <c:order val="1"/>
          <c:tx>
            <c:strRef>
              <c:f>'Ark1'!$A$7</c:f>
              <c:strCache>
                <c:ptCount val="1"/>
                <c:pt idx="0">
                  <c:v>Manuel fjernelse af placenta eft.
fødsel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'Ark1'!$B$5:$V$5</c:f>
              <c:numCache>
                <c:formatCode>yyyy</c:formatCode>
                <c:ptCount val="21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  <c:pt idx="20">
                  <c:v>42736</c:v>
                </c:pt>
              </c:numCache>
            </c:numRef>
          </c:cat>
          <c:val>
            <c:numRef>
              <c:f>'Ark1'!$B$7:$V$7</c:f>
              <c:numCache>
                <c:formatCode>###0.0</c:formatCode>
                <c:ptCount val="21"/>
                <c:pt idx="0">
                  <c:v>1.3</c:v>
                </c:pt>
                <c:pt idx="1">
                  <c:v>1.4</c:v>
                </c:pt>
                <c:pt idx="2">
                  <c:v>1.3</c:v>
                </c:pt>
                <c:pt idx="3">
                  <c:v>1.2</c:v>
                </c:pt>
                <c:pt idx="4">
                  <c:v>1.1000000000000001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1.3</c:v>
                </c:pt>
                <c:pt idx="12">
                  <c:v>1.2</c:v>
                </c:pt>
                <c:pt idx="13">
                  <c:v>1.3</c:v>
                </c:pt>
                <c:pt idx="14">
                  <c:v>1.3</c:v>
                </c:pt>
                <c:pt idx="15">
                  <c:v>1.4</c:v>
                </c:pt>
                <c:pt idx="16">
                  <c:v>1.3</c:v>
                </c:pt>
                <c:pt idx="17">
                  <c:v>1.3</c:v>
                </c:pt>
                <c:pt idx="18">
                  <c:v>1.2</c:v>
                </c:pt>
                <c:pt idx="19">
                  <c:v>1.3</c:v>
                </c:pt>
                <c:pt idx="2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3-4A8D-BD17-68D48208B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107136"/>
        <c:axId val="581100904"/>
      </c:barChart>
      <c:dateAx>
        <c:axId val="58110713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100904"/>
        <c:crosses val="autoZero"/>
        <c:auto val="1"/>
        <c:lblOffset val="100"/>
        <c:baseTimeUnit val="years"/>
      </c:dateAx>
      <c:valAx>
        <c:axId val="58110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10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/>
              <a:t>Udskrabing/hysteroskopi efter fødsel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Udskrabning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'Ark1'!$B$1:$V$1</c:f>
              <c:numCache>
                <c:formatCode>yyyy</c:formatCode>
                <c:ptCount val="21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  <c:pt idx="20">
                  <c:v>42736</c:v>
                </c:pt>
              </c:numCache>
            </c:numRef>
          </c:cat>
          <c:val>
            <c:numRef>
              <c:f>'Ark1'!$B$2:$V$2</c:f>
              <c:numCache>
                <c:formatCode>0.00</c:formatCode>
                <c:ptCount val="21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  <c:pt idx="5">
                  <c:v>0.60000000000000009</c:v>
                </c:pt>
                <c:pt idx="6">
                  <c:v>0.60000000000000009</c:v>
                </c:pt>
                <c:pt idx="7">
                  <c:v>0.5</c:v>
                </c:pt>
                <c:pt idx="8">
                  <c:v>0.60000000000000009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0.7</c:v>
                </c:pt>
                <c:pt idx="15">
                  <c:v>0.89999999999999991</c:v>
                </c:pt>
                <c:pt idx="16">
                  <c:v>0.7</c:v>
                </c:pt>
                <c:pt idx="17">
                  <c:v>1</c:v>
                </c:pt>
                <c:pt idx="18">
                  <c:v>0.7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E-43E2-81C9-A8A2797D47D4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Hysteroskopi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'Ark1'!$B$1:$V$1</c:f>
              <c:numCache>
                <c:formatCode>yyyy</c:formatCode>
                <c:ptCount val="21"/>
                <c:pt idx="0">
                  <c:v>35431</c:v>
                </c:pt>
                <c:pt idx="1">
                  <c:v>35796</c:v>
                </c:pt>
                <c:pt idx="2">
                  <c:v>36161</c:v>
                </c:pt>
                <c:pt idx="3">
                  <c:v>36526</c:v>
                </c:pt>
                <c:pt idx="4">
                  <c:v>36892</c:v>
                </c:pt>
                <c:pt idx="5">
                  <c:v>37257</c:v>
                </c:pt>
                <c:pt idx="6">
                  <c:v>37622</c:v>
                </c:pt>
                <c:pt idx="7">
                  <c:v>37987</c:v>
                </c:pt>
                <c:pt idx="8">
                  <c:v>38353</c:v>
                </c:pt>
                <c:pt idx="9">
                  <c:v>38718</c:v>
                </c:pt>
                <c:pt idx="10">
                  <c:v>39083</c:v>
                </c:pt>
                <c:pt idx="11">
                  <c:v>39448</c:v>
                </c:pt>
                <c:pt idx="12">
                  <c:v>39814</c:v>
                </c:pt>
                <c:pt idx="13">
                  <c:v>40179</c:v>
                </c:pt>
                <c:pt idx="14">
                  <c:v>40544</c:v>
                </c:pt>
                <c:pt idx="15">
                  <c:v>40909</c:v>
                </c:pt>
                <c:pt idx="16">
                  <c:v>41275</c:v>
                </c:pt>
                <c:pt idx="17">
                  <c:v>41640</c:v>
                </c:pt>
                <c:pt idx="18">
                  <c:v>42005</c:v>
                </c:pt>
                <c:pt idx="19">
                  <c:v>42370</c:v>
                </c:pt>
                <c:pt idx="20">
                  <c:v>42736</c:v>
                </c:pt>
              </c:numCache>
            </c:numRef>
          </c:cat>
          <c:val>
            <c:numRef>
              <c:f>'Ark1'!$B$3:$V$3</c:f>
              <c:numCache>
                <c:formatCode>0.00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0.3</c:v>
                </c:pt>
                <c:pt idx="2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E-43E2-81C9-A8A2797D4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946792"/>
        <c:axId val="574683272"/>
      </c:barChart>
      <c:dateAx>
        <c:axId val="31894679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74683272"/>
        <c:crosses val="autoZero"/>
        <c:auto val="1"/>
        <c:lblOffset val="100"/>
        <c:baseTimeUnit val="years"/>
      </c:dateAx>
      <c:valAx>
        <c:axId val="57468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894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0638-68F7-4A30-81DF-E8222F5BC95A}" type="datetimeFigureOut">
              <a:rPr lang="da-DK" smtClean="0"/>
              <a:t>24-05-2022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480E-CC29-40D1-9C3B-8CF7E613A8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31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5E94-3274-4349-9988-75FB8821B2BD}" type="datetime1">
              <a:rPr lang="da-DK" smtClean="0"/>
              <a:t>24-05-2022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8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D01-EFE4-4D07-B322-07FFEE12CA90}" type="datetime1">
              <a:rPr lang="da-DK" smtClean="0"/>
              <a:t>24-05-2022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7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4FB0-68EF-4415-9CD2-24EFCD8A9537}" type="datetime1">
              <a:rPr lang="da-DK" smtClean="0"/>
              <a:t>24-05-2022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96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9985-E900-41CC-AE45-FC2E0DF94503}" type="datetime1">
              <a:rPr lang="da-DK" smtClean="0"/>
              <a:t>24-05-2022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51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2B77-670E-4D71-A6F4-57906F21979F}" type="datetime1">
              <a:rPr lang="da-DK" smtClean="0"/>
              <a:t>24-05-2022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F6C-BBF3-435F-A559-F2A81B4FDCD2}" type="datetime1">
              <a:rPr lang="da-DK" smtClean="0"/>
              <a:t>24-05-2022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30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D292-7EE9-4AA5-BAFA-3B1586278064}" type="datetime1">
              <a:rPr lang="da-DK" smtClean="0"/>
              <a:t>24-05-2022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44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142-6C35-43DD-9B42-3C5BE02FF89C}" type="datetime1">
              <a:rPr lang="da-DK" smtClean="0"/>
              <a:t>24-05-2022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1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8B40-D5CC-43DA-BB91-18BBBC2B2729}" type="datetime1">
              <a:rPr lang="da-DK" smtClean="0"/>
              <a:t>24-05-2022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6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B341F9-35F0-4622-97A4-27ADA51BF801}" type="datetime1">
              <a:rPr lang="da-DK" smtClean="0"/>
              <a:t>24-05-2022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30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FA9C-A7FE-4828-8409-1E94A9D56E71}" type="datetime1">
              <a:rPr lang="da-DK" smtClean="0"/>
              <a:t>24-05-2022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376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BACE44-13D7-4D05-BF2E-424FEEDE5858}" type="datetime1">
              <a:rPr lang="da-DK" smtClean="0"/>
              <a:t>24-05-2022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A31F53-8B52-408A-B957-BA4C919542A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B79288-CBC9-41CC-A412-5D07F68F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928" y="965200"/>
            <a:ext cx="5999002" cy="4927600"/>
          </a:xfrm>
        </p:spPr>
        <p:txBody>
          <a:bodyPr anchor="ctr">
            <a:normAutofit/>
          </a:bodyPr>
          <a:lstStyle/>
          <a:p>
            <a:r>
              <a:rPr lang="da-DK" sz="7400" dirty="0" err="1">
                <a:solidFill>
                  <a:schemeClr val="tx2"/>
                </a:solidFill>
              </a:rPr>
              <a:t>Retineret</a:t>
            </a:r>
            <a:r>
              <a:rPr lang="da-DK" sz="7400" dirty="0">
                <a:solidFill>
                  <a:schemeClr val="tx2"/>
                </a:solidFill>
              </a:rPr>
              <a:t> væv efter fødsel</a:t>
            </a:r>
            <a:br>
              <a:rPr lang="da-DK" sz="7400" dirty="0">
                <a:solidFill>
                  <a:schemeClr val="tx2"/>
                </a:solidFill>
              </a:rPr>
            </a:br>
            <a:br>
              <a:rPr lang="da-DK" sz="7400" dirty="0">
                <a:solidFill>
                  <a:schemeClr val="tx2"/>
                </a:solidFill>
              </a:rPr>
            </a:br>
            <a:r>
              <a:rPr lang="da-DK" sz="5000" dirty="0">
                <a:solidFill>
                  <a:schemeClr val="tx2"/>
                </a:solidFill>
              </a:rPr>
              <a:t>Sandbjerg maj 2022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E54B3AC-3AAF-49BC-B0BE-8339536EC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356" y="1159565"/>
            <a:ext cx="3428550" cy="4439055"/>
          </a:xfrm>
        </p:spPr>
        <p:txBody>
          <a:bodyPr anchor="ctr"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HELLEN EDWARDS OG Ellen Løkkegaard</a:t>
            </a:r>
          </a:p>
          <a:p>
            <a:r>
              <a:rPr lang="da-DK" dirty="0">
                <a:solidFill>
                  <a:srgbClr val="FFFFFF"/>
                </a:solidFill>
              </a:rPr>
              <a:t>HERLEV OG Nordsjællands Hospital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95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DDB7-C450-4013-B274-A5706884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Sekundær blødning – diagnostiske metoder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127B40E-311E-4BD8-8D4C-4CCB3D9C7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89769"/>
              </p:ext>
            </p:extLst>
          </p:nvPr>
        </p:nvGraphicFramePr>
        <p:xfrm>
          <a:off x="1096963" y="1846263"/>
          <a:ext cx="10058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662">
                  <a:extLst>
                    <a:ext uri="{9D8B030D-6E8A-4147-A177-3AD203B41FA5}">
                      <a16:colId xmlns:a16="http://schemas.microsoft.com/office/drawing/2014/main" val="4167487378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1662300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Resume af evidens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Evidensgrad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58372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Retained</a:t>
                      </a:r>
                      <a:r>
                        <a:rPr lang="da-DK" dirty="0"/>
                        <a:t> products of </a:t>
                      </a:r>
                      <a:r>
                        <a:rPr lang="da-DK" dirty="0" err="1"/>
                        <a:t>conception</a:t>
                      </a:r>
                      <a:r>
                        <a:rPr lang="da-DK" dirty="0"/>
                        <a:t> (RPOC) eller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beskriver </a:t>
                      </a:r>
                      <a:r>
                        <a:rPr lang="da-DK" dirty="0" err="1"/>
                        <a:t>placentalt</a:t>
                      </a:r>
                      <a:r>
                        <a:rPr lang="da-DK" dirty="0"/>
                        <a:t> eller </a:t>
                      </a:r>
                      <a:r>
                        <a:rPr lang="da-DK" dirty="0" err="1"/>
                        <a:t>føtalt</a:t>
                      </a:r>
                      <a:r>
                        <a:rPr lang="da-DK" dirty="0"/>
                        <a:t> væv, der forbliver i uterus efter en abort eller fødsel.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85788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skønnes at forekomme efter ca. 1% af terminsgraviditeter, og oftere efter 1. eller 2. trimester abort (op til 6%).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68109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Kirurgisk behandling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væv, både </a:t>
                      </a:r>
                      <a:r>
                        <a:rPr lang="da-DK" dirty="0" err="1"/>
                        <a:t>curretage</a:t>
                      </a:r>
                      <a:r>
                        <a:rPr lang="da-DK" dirty="0"/>
                        <a:t> og </a:t>
                      </a: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fjernelse, betragtes som en mulig årsag til dannelse af intrauterine </a:t>
                      </a:r>
                      <a:r>
                        <a:rPr lang="da-DK" dirty="0" err="1"/>
                        <a:t>adhæsioner</a:t>
                      </a:r>
                      <a:r>
                        <a:rPr lang="da-DK" dirty="0"/>
                        <a:t> og </a:t>
                      </a:r>
                      <a:r>
                        <a:rPr lang="da-DK" dirty="0" err="1"/>
                        <a:t>Ashermans</a:t>
                      </a:r>
                      <a:r>
                        <a:rPr lang="da-DK" dirty="0"/>
                        <a:t> syndrom, som kan forårsage sekundær </a:t>
                      </a:r>
                      <a:r>
                        <a:rPr lang="da-DK" dirty="0" err="1"/>
                        <a:t>infertilitet</a:t>
                      </a:r>
                      <a:r>
                        <a:rPr lang="da-DK" dirty="0"/>
                        <a:t>.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56054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Det kliniske billede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lægger sig nært op af den normale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 præsentation, men adskiller sig ved prolongeret eller kraftig vaginal blødning, mavesmerter, </a:t>
                      </a:r>
                      <a:r>
                        <a:rPr lang="da-DK" dirty="0" err="1"/>
                        <a:t>dilateret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orificium</a:t>
                      </a:r>
                      <a:r>
                        <a:rPr lang="da-DK" dirty="0"/>
                        <a:t> med blødning eller feber uden at disse faktorer i sig selv er diagnostiske for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086370249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41C2A8D-C99A-4203-8206-61CB5CCE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507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Sekundær blødning – diagnostiske metoder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659873"/>
              </p:ext>
            </p:extLst>
          </p:nvPr>
        </p:nvGraphicFramePr>
        <p:xfrm>
          <a:off x="1096963" y="1846263"/>
          <a:ext cx="10058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087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611313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Resume af evidens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Evidensgrad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En effektiv diagnostisk metode til detektion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hos kvinder med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 blødning er ultralydsundersøgelse (UL) af uterus. Undersøgelsen har en høj sensitivitet (88,8%-99,9%).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16419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Specificiteten af UL-undersøgelsen (dvs. evnen til at frikende de symptomatiske patienter) øges ved anvendelse af </a:t>
                      </a:r>
                      <a:r>
                        <a:rPr lang="da-DK" dirty="0" err="1"/>
                        <a:t>Doppler</a:t>
                      </a:r>
                      <a:r>
                        <a:rPr lang="da-DK" dirty="0"/>
                        <a:t> undersøgelse til påvisning af flow (52,2%-82,4%).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06135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Supplerende vandskanning øger sensitivitet og specificitet til 100%, men medfører risiko for komplikationer (feber og infektion) hos en væsentlig andel (18%).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00208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Brug af 3D-UL forbedrer ikke den diagnostiske nøjagtighed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sammenlignet med 2D-UL.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129222456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5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Sekundær blødning – diagnostiske metoder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89850"/>
              </p:ext>
            </p:extLst>
          </p:nvPr>
        </p:nvGraphicFramePr>
        <p:xfrm>
          <a:off x="1096963" y="1846263"/>
          <a:ext cx="100584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662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Resume af evidens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Evidensgrad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Ved ultrasonisk fund af fokal ekkorig intrauterin masse med </a:t>
                      </a:r>
                      <a:r>
                        <a:rPr lang="da-DK" dirty="0" err="1"/>
                        <a:t>Doppler</a:t>
                      </a:r>
                      <a:r>
                        <a:rPr lang="da-DK" dirty="0"/>
                        <a:t> flow er sandsynligheden for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høj.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6306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Ultrasonisk fund af fokal ekkorig intrauterin masse og kliniske symptomer er foreneligt med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27497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/>
                        <a:t>Tilfældigt fund af diffust fortykket </a:t>
                      </a:r>
                      <a:r>
                        <a:rPr lang="da-DK" b="1" dirty="0" err="1"/>
                        <a:t>endometrium</a:t>
                      </a:r>
                      <a:r>
                        <a:rPr lang="da-DK" b="1" dirty="0"/>
                        <a:t> </a:t>
                      </a:r>
                      <a:r>
                        <a:rPr lang="da-DK" b="1" dirty="0" err="1"/>
                        <a:t>postpartum</a:t>
                      </a:r>
                      <a:r>
                        <a:rPr lang="da-DK" b="1" dirty="0"/>
                        <a:t> uden fokale masser og uden kliniske symptomer er ikke indikation for </a:t>
                      </a:r>
                      <a:r>
                        <a:rPr lang="da-DK" b="1" dirty="0" err="1"/>
                        <a:t>evacuatio</a:t>
                      </a:r>
                      <a:r>
                        <a:rPr lang="da-DK" b="1" dirty="0"/>
                        <a:t> </a:t>
                      </a:r>
                      <a:r>
                        <a:rPr lang="da-DK" b="1" dirty="0" err="1"/>
                        <a:t>uteri</a:t>
                      </a:r>
                      <a:r>
                        <a:rPr lang="da-DK" dirty="0"/>
                        <a:t>, da dette billede er foreneligt med en normal uterus indtil 21 dage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678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Endometrie &gt;10 mm øger sandsynligheden for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væv, men har lav specificitet, da fortykket endometrie i sig selv er normal forekommende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31982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Det er normalt med </a:t>
                      </a:r>
                      <a:r>
                        <a:rPr lang="da-DK" dirty="0" err="1"/>
                        <a:t>endometrietykkelse</a:t>
                      </a:r>
                      <a:r>
                        <a:rPr lang="da-DK" dirty="0"/>
                        <a:t> op til 25 mm indtil syv dage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 og op til 18 mm 14 dage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 hos kvinder med ukomplicerede forløb.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643023921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06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Sekundær blødning – diagnostiske metoder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838609"/>
              </p:ext>
            </p:extLst>
          </p:nvPr>
        </p:nvGraphicFramePr>
        <p:xfrm>
          <a:off x="1096963" y="1846263"/>
          <a:ext cx="100584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169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320231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Kliniske rekommandationer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Styrke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Kvinder mistænkt for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bør/skal undersøges både klinisk og ved ultralyd.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6306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Med henblik på forbedring af den diagnostiske værdi af UL-undersøgelsen, anbefales at </a:t>
                      </a:r>
                      <a:r>
                        <a:rPr lang="da-DK" b="1" dirty="0"/>
                        <a:t>supplere ultralyd med </a:t>
                      </a:r>
                      <a:r>
                        <a:rPr lang="da-DK" b="1" dirty="0" err="1"/>
                        <a:t>Doppler</a:t>
                      </a:r>
                      <a:r>
                        <a:rPr lang="da-DK" b="1" dirty="0"/>
                        <a:t> </a:t>
                      </a:r>
                      <a:r>
                        <a:rPr lang="da-DK" dirty="0"/>
                        <a:t>undersøgelse.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27497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Konservativ tilgang anbefales ved </a:t>
                      </a:r>
                      <a:r>
                        <a:rPr lang="da-DK" dirty="0" err="1"/>
                        <a:t>endometrietykkelse</a:t>
                      </a:r>
                      <a:r>
                        <a:rPr lang="da-DK" dirty="0"/>
                        <a:t> &lt;10 mm, fravær af fokal masse </a:t>
                      </a:r>
                      <a:r>
                        <a:rPr lang="da-DK" strike="sngStrike" dirty="0"/>
                        <a:t>og</a:t>
                      </a:r>
                      <a:r>
                        <a:rPr lang="da-DK" dirty="0"/>
                        <a:t> </a:t>
                      </a:r>
                      <a:r>
                        <a:rPr lang="da-DK" b="1" dirty="0"/>
                        <a:t>eller </a:t>
                      </a:r>
                      <a:r>
                        <a:rPr lang="da-DK" dirty="0" err="1"/>
                        <a:t>Doppler</a:t>
                      </a:r>
                      <a:r>
                        <a:rPr lang="da-DK" dirty="0"/>
                        <a:t> flow - selv ved kliniske symptomer.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458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Anbefales ikke at foretage </a:t>
                      </a:r>
                      <a:r>
                        <a:rPr lang="da-DK" dirty="0" err="1"/>
                        <a:t>hysteroskopi</a:t>
                      </a:r>
                      <a:r>
                        <a:rPr lang="da-DK" dirty="0"/>
                        <a:t> i den de første uger efter fødsel da den </a:t>
                      </a:r>
                      <a:r>
                        <a:rPr lang="da-DK" dirty="0" err="1"/>
                        <a:t>uterine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involution</a:t>
                      </a:r>
                      <a:r>
                        <a:rPr lang="da-DK" dirty="0"/>
                        <a:t> ikke er afsluttet. Ultrasonisk kan vurderes om uterus er sufficient </a:t>
                      </a:r>
                      <a:r>
                        <a:rPr lang="da-DK" dirty="0" err="1"/>
                        <a:t>involteret</a:t>
                      </a:r>
                      <a:r>
                        <a:rPr lang="da-DK" dirty="0"/>
                        <a:t> til </a:t>
                      </a: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indgreb.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C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6781671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31F53-8B52-408A-B957-BA4C919542A9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6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B6AF656-19A6-445C-878D-A5041FD1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14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868F123-1FBD-47BD-A113-F74A656D6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15298" r="32423"/>
          <a:stretch/>
        </p:blipFill>
        <p:spPr>
          <a:xfrm>
            <a:off x="3862874" y="18125"/>
            <a:ext cx="4991878" cy="68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0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7551F89-1487-4179-A9D4-0A4C3B37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15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8D77058-EA29-400D-81D0-51FA5052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70DDEA2-3C32-47CA-A459-9E30AB3F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16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A134425-A7C8-4854-82CC-73DA2B3F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7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9317C60-E837-482D-B3AE-55DFBF1A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17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5600DB1-A2D8-4F82-95F1-0C142A46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Sekundær blødning – diagnostiske metoder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31339"/>
              </p:ext>
            </p:extLst>
          </p:nvPr>
        </p:nvGraphicFramePr>
        <p:xfrm>
          <a:off x="1096963" y="1846263"/>
          <a:ext cx="100584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662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Resume af evidens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Evidensgrad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Den </a:t>
                      </a:r>
                      <a:r>
                        <a:rPr lang="da-DK" dirty="0" err="1"/>
                        <a:t>uterine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involution</a:t>
                      </a:r>
                      <a:r>
                        <a:rPr lang="da-DK" dirty="0"/>
                        <a:t> - den proces, hvorved uterus vender tilbage til sin normale præ-gravid tilstand og størrelse – er individuel. </a:t>
                      </a:r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Den øvre længe og middelværdien er 30/17 cm efter 24 timer, 23/20 cm efter 48 timer, 17/13 cm efter 1 uge, 13/10 cm efter 2 uger, 14/9 cm efter 4 uger og 13/8 cm efter mere end 6 uger.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658160802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15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Sekundær blødning – diagnostiske metoder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518347"/>
              </p:ext>
            </p:extLst>
          </p:nvPr>
        </p:nvGraphicFramePr>
        <p:xfrm>
          <a:off x="1096963" y="1846263"/>
          <a:ext cx="10058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169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320231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Kliniske rekommandationer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Styrke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Anbefales ikke at foretage </a:t>
                      </a:r>
                      <a:r>
                        <a:rPr lang="da-DK" dirty="0" err="1"/>
                        <a:t>hysteroskopi</a:t>
                      </a:r>
                      <a:r>
                        <a:rPr lang="da-DK" dirty="0"/>
                        <a:t> i den de første uger efter fødsel da den </a:t>
                      </a:r>
                      <a:r>
                        <a:rPr lang="da-DK" dirty="0" err="1"/>
                        <a:t>uterine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involution</a:t>
                      </a:r>
                      <a:r>
                        <a:rPr lang="da-DK" dirty="0"/>
                        <a:t> ikke er afsluttet. Ultrasonisk kan vurderes om uterus er sufficient </a:t>
                      </a:r>
                      <a:r>
                        <a:rPr lang="da-DK" dirty="0" err="1"/>
                        <a:t>involteret</a:t>
                      </a:r>
                      <a:r>
                        <a:rPr lang="da-DK" dirty="0"/>
                        <a:t> til </a:t>
                      </a: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indgreb.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C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6781671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4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D3F12-520D-4F70-AE06-9EBFCC72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Revision af guideline 2014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72168E-C8AD-4FA7-8C90-E686643F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678" y="2249054"/>
            <a:ext cx="10146692" cy="4188692"/>
          </a:xfrm>
        </p:spPr>
        <p:txBody>
          <a:bodyPr anchor="t"/>
          <a:lstStyle/>
          <a:p>
            <a:r>
              <a:rPr lang="da-DK" dirty="0"/>
              <a:t>Tovholder: Ellen Løkkegaard &amp; Hellen Edwards</a:t>
            </a:r>
          </a:p>
          <a:p>
            <a:pPr marL="0" indent="0">
              <a:buNone/>
            </a:pPr>
            <a:r>
              <a:rPr lang="da-DK" dirty="0"/>
              <a:t>Louise Pilegaard Justesen (YV), Amalie Ladegård Jensen (YV), Karina </a:t>
            </a:r>
            <a:r>
              <a:rPr lang="da-DK" dirty="0" err="1"/>
              <a:t>Trelborg</a:t>
            </a:r>
            <a:r>
              <a:rPr lang="da-DK" dirty="0"/>
              <a:t> (YV), Hevy Sadraddin Gibrael (YØ), Marie Brønd (YV), Morten </a:t>
            </a:r>
            <a:r>
              <a:rPr lang="da-DK" dirty="0" err="1"/>
              <a:t>Edskildsen</a:t>
            </a:r>
            <a:r>
              <a:rPr lang="da-DK" dirty="0"/>
              <a:t> (YØ), </a:t>
            </a:r>
            <a:r>
              <a:rPr lang="da-DK" dirty="0" err="1"/>
              <a:t>Arushma</a:t>
            </a:r>
            <a:r>
              <a:rPr lang="da-DK" dirty="0"/>
              <a:t> </a:t>
            </a:r>
            <a:r>
              <a:rPr lang="da-DK" dirty="0" err="1"/>
              <a:t>Naqash</a:t>
            </a:r>
            <a:r>
              <a:rPr lang="da-DK" dirty="0"/>
              <a:t> (YØ)</a:t>
            </a:r>
          </a:p>
          <a:p>
            <a:endParaRPr lang="da-DK" dirty="0"/>
          </a:p>
          <a:p>
            <a:r>
              <a:rPr lang="da-DK" dirty="0"/>
              <a:t>Forfattere 2014</a:t>
            </a:r>
          </a:p>
          <a:p>
            <a:pPr marL="0" indent="0">
              <a:buNone/>
            </a:pPr>
            <a:r>
              <a:rPr lang="da-DK" dirty="0"/>
              <a:t>Eleonora Cvetanovska, Heidi Kammerlander, Mette Viftrup Lund, Mette Hjortkjær, Trine Hyttel, Steen Rasmussen, Bettina Ristorp Andersen, Ellen Løkkegaard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3492120-64BA-4668-9596-E6F42E171D86}"/>
              </a:ext>
            </a:extLst>
          </p:cNvPr>
          <p:cNvSpPr txBox="1"/>
          <p:nvPr/>
        </p:nvSpPr>
        <p:spPr>
          <a:xfrm>
            <a:off x="888630" y="1728132"/>
            <a:ext cx="349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 err="1">
                <a:solidFill>
                  <a:schemeClr val="bg1"/>
                </a:solidFill>
              </a:rPr>
              <a:t>Retineret</a:t>
            </a:r>
            <a:r>
              <a:rPr lang="da-DK" sz="2200" dirty="0">
                <a:solidFill>
                  <a:schemeClr val="bg1"/>
                </a:solidFill>
              </a:rPr>
              <a:t> væv efter fødsel</a:t>
            </a:r>
          </a:p>
        </p:txBody>
      </p:sp>
    </p:spTree>
    <p:extLst>
      <p:ext uri="{BB962C8B-B14F-4D97-AF65-F5344CB8AC3E}">
        <p14:creationId xmlns:p14="http://schemas.microsoft.com/office/powerpoint/2010/main" val="77228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Sekundær blødning efter fødsel – håndtering</a:t>
            </a:r>
            <a:br>
              <a:rPr lang="da-DK" dirty="0"/>
            </a:br>
            <a:r>
              <a:rPr lang="da-DK" sz="2800" i="1" dirty="0"/>
              <a:t>- Kirurgisk behandling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25862"/>
              </p:ext>
            </p:extLst>
          </p:nvPr>
        </p:nvGraphicFramePr>
        <p:xfrm>
          <a:off x="838200" y="2071284"/>
          <a:ext cx="10515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4450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Resume af evidens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Evidensgrad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resektion</a:t>
                      </a:r>
                      <a:r>
                        <a:rPr lang="da-DK" dirty="0"/>
                        <a:t> frem for </a:t>
                      </a:r>
                      <a:r>
                        <a:rPr lang="da-DK" dirty="0" err="1"/>
                        <a:t>curettage</a:t>
                      </a:r>
                      <a:r>
                        <a:rPr lang="da-DK" dirty="0"/>
                        <a:t>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mindsker sandsynligvis forekomsten af intrauterine </a:t>
                      </a:r>
                      <a:r>
                        <a:rPr lang="da-DK" dirty="0" err="1"/>
                        <a:t>adhæsioner</a:t>
                      </a:r>
                      <a:r>
                        <a:rPr lang="da-DK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6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morcellering er sandsynligvis lige så sikker at anvende som loop diatermi.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7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Opnåelse af en graviditet under et halvt år efter </a:t>
                      </a: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resektion</a:t>
                      </a:r>
                      <a:r>
                        <a:rPr lang="da-DK" dirty="0"/>
                        <a:t> øger sandsynligvis risikoen for spontan abort og mindsker chancen for vaginal fødsel.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8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fjernelse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med længde over 2,5 cm er sandsynligvis associeret med komplikationer.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Kirurgisk intervention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kan sandsynligvis undgås ved væv under 4,4 cm i længde.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02489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28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2265736-3540-4053-BD27-97482D69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Sekundær blødning efter fødsel – håndtering</a:t>
            </a:r>
            <a:br>
              <a:rPr lang="da-DK" dirty="0"/>
            </a:br>
            <a:r>
              <a:rPr lang="da-DK" sz="2800" i="1" dirty="0"/>
              <a:t>- Kirurgisk behandling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33048"/>
              </p:ext>
            </p:extLst>
          </p:nvPr>
        </p:nvGraphicFramePr>
        <p:xfrm>
          <a:off x="1096963" y="1846263"/>
          <a:ext cx="100584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169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320231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Kliniske rekommandationer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Styrke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Ved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</a:t>
                      </a:r>
                      <a:r>
                        <a:rPr lang="da-DK" dirty="0" err="1"/>
                        <a:t>postpartum</a:t>
                      </a:r>
                      <a:r>
                        <a:rPr lang="da-DK" dirty="0"/>
                        <a:t> skønnes </a:t>
                      </a: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resektion</a:t>
                      </a:r>
                      <a:r>
                        <a:rPr lang="da-DK" dirty="0"/>
                        <a:t> at foretrækkes om muligt grundet reduceret risiko for intrauterine </a:t>
                      </a:r>
                      <a:r>
                        <a:rPr lang="da-DK" dirty="0" err="1"/>
                        <a:t>adhæsioner</a:t>
                      </a:r>
                      <a:r>
                        <a:rPr lang="da-DK" dirty="0"/>
                        <a:t>, persisterende væv og mulig bedret konceptionsrate efterfølgende sammenlignet med dilatation og </a:t>
                      </a:r>
                      <a:r>
                        <a:rPr lang="da-DK" dirty="0" err="1"/>
                        <a:t>curettage</a:t>
                      </a:r>
                      <a:r>
                        <a:rPr lang="da-DK" dirty="0"/>
                        <a:t>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6306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fjernelse af </a:t>
                      </a:r>
                      <a:r>
                        <a:rPr lang="da-DK" dirty="0" err="1"/>
                        <a:t>retineret</a:t>
                      </a:r>
                      <a:r>
                        <a:rPr lang="da-DK" dirty="0"/>
                        <a:t> væv under 2,5 cm bør undlades, mens der bør være øget opmærksomhed på risiko for komplikationer ved fjernelse af væv over 2,5 cm. Væv med størrelse over 4,4 cm i længden bør fjernes kirurgisk.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274971734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09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Sekundær blødning efter fødsel – håndtering</a:t>
            </a:r>
            <a:br>
              <a:rPr lang="da-DK" dirty="0"/>
            </a:br>
            <a:r>
              <a:rPr lang="da-DK" sz="2800" i="1" dirty="0"/>
              <a:t>- Medicinsk behandling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22</a:t>
            </a:fld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6A2C6F6-10BE-468B-8E0C-15536964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3573"/>
            <a:ext cx="10058400" cy="4023360"/>
          </a:xfrm>
        </p:spPr>
        <p:txBody>
          <a:bodyPr/>
          <a:lstStyle/>
          <a:p>
            <a:r>
              <a:rPr lang="da-DK" dirty="0"/>
              <a:t>Ingen studier ser på effekten af medicinsk behandling</a:t>
            </a:r>
          </a:p>
          <a:p>
            <a:r>
              <a:rPr lang="da-DK" dirty="0"/>
              <a:t>Cochrane fra 2002 ingen studier at inkludere</a:t>
            </a:r>
          </a:p>
          <a:p>
            <a:r>
              <a:rPr lang="da-DK" dirty="0"/>
              <a:t>Anbefalingerne på behandling i relation til amning</a:t>
            </a:r>
          </a:p>
        </p:txBody>
      </p:sp>
    </p:spTree>
    <p:extLst>
      <p:ext uri="{BB962C8B-B14F-4D97-AF65-F5344CB8AC3E}">
        <p14:creationId xmlns:p14="http://schemas.microsoft.com/office/powerpoint/2010/main" val="81441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Sekundær blødning efter fødsel – håndtering</a:t>
            </a:r>
            <a:br>
              <a:rPr lang="da-DK" dirty="0"/>
            </a:br>
            <a:r>
              <a:rPr lang="da-DK" sz="2800" i="1" dirty="0"/>
              <a:t>- Medicinsk behandling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3AFEAF5-CD65-49C7-9778-F8B6018996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71284"/>
          <a:ext cx="10515600" cy="165608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6108510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4407090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Oxytocin</a:t>
                      </a:r>
                      <a:r>
                        <a:rPr lang="da-DK" dirty="0"/>
                        <a:t>: </a:t>
                      </a:r>
                      <a:r>
                        <a:rPr lang="da-DK" dirty="0" err="1"/>
                        <a:t>Janusmed</a:t>
                      </a:r>
                      <a:r>
                        <a:rPr lang="da-DK" dirty="0"/>
                        <a:t> angiver klasse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Foreneligt med amning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6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Misoprostol</a:t>
                      </a:r>
                      <a:r>
                        <a:rPr lang="da-DK" dirty="0"/>
                        <a:t>: </a:t>
                      </a:r>
                      <a:r>
                        <a:rPr lang="da-DK" dirty="0" err="1"/>
                        <a:t>Janusmed</a:t>
                      </a:r>
                      <a:r>
                        <a:rPr lang="da-DK" dirty="0"/>
                        <a:t> angiver klasse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Forenelig med amning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7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Methergin</a:t>
                      </a:r>
                      <a:r>
                        <a:rPr lang="da-DK" dirty="0"/>
                        <a:t>: </a:t>
                      </a:r>
                      <a:r>
                        <a:rPr lang="da-DK" dirty="0" err="1"/>
                        <a:t>Janusmed</a:t>
                      </a:r>
                      <a:r>
                        <a:rPr lang="da-DK" dirty="0"/>
                        <a:t> angiver klasse 2, dvs. særskilt overvågning med forbehold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Ammepause under behandling og genetablering af amning efter 12 timer efter sidste dosis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85383"/>
                  </a:ext>
                </a:extLst>
              </a:tr>
            </a:tbl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912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4BE4-B984-484D-864F-B5A60ADB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Yderligere i guideline</a:t>
            </a:r>
            <a:br>
              <a:rPr lang="da-DK" sz="4000" dirty="0"/>
            </a:br>
            <a:endParaRPr lang="da-DK" sz="2800" i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D19B9-ACC4-4567-905C-BE243742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24</a:t>
            </a:fld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53FFA4A-CCD1-4F58-A625-0BB749F5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a-DK" dirty="0" err="1"/>
              <a:t>Hyaloronsyre</a:t>
            </a:r>
            <a:r>
              <a:rPr lang="da-DK" dirty="0"/>
              <a:t> gel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err="1"/>
              <a:t>Ashermanns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669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E461D-1ABA-49BB-AF5D-77CD32D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Diskussions 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09B8D0-E89B-44A3-84C9-8815D9C1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336914" cy="40233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Ingen evidens for anbefaling for HVEM der SKAL behandles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Ingen evidens for anbefaling for HVORNÅR de skal behandles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Ingen evidens for anbefaling for HVORDAN de skal behandles</a:t>
            </a:r>
          </a:p>
          <a:p>
            <a:pPr marL="20116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dirty="0"/>
              <a:t>	</a:t>
            </a:r>
            <a:r>
              <a:rPr lang="da-DK" sz="2000" dirty="0"/>
              <a:t>Kirurgi eller afvente?</a:t>
            </a:r>
          </a:p>
          <a:p>
            <a:pPr marL="20116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2000" dirty="0"/>
              <a:t>	Medicin eller afvente?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14861F-1144-4C3B-9B88-FD768393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042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E461D-1ABA-49BB-AF5D-77CD32D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Diskussions 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09B8D0-E89B-44A3-84C9-8815D9C1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2226"/>
            <a:ext cx="10336914" cy="5472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Ingen evidens for anbefaling for HVEM der SKAL behandles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14861F-1144-4C3B-9B88-FD768393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26</a:t>
            </a:fld>
            <a:endParaRPr lang="da-DK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03844FC9-BFF5-40F6-BF95-51F8788D6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25820"/>
              </p:ext>
            </p:extLst>
          </p:nvPr>
        </p:nvGraphicFramePr>
        <p:xfrm>
          <a:off x="1036320" y="2388673"/>
          <a:ext cx="10058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169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320231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Kliniske rekommandationer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Styrke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Konservativ tilgang anbefales ved </a:t>
                      </a:r>
                      <a:r>
                        <a:rPr lang="da-DK" dirty="0" err="1"/>
                        <a:t>endometrietykkelse</a:t>
                      </a:r>
                      <a:r>
                        <a:rPr lang="da-DK" dirty="0"/>
                        <a:t> &lt;10 mm, fravær af fokal masse </a:t>
                      </a:r>
                      <a:r>
                        <a:rPr lang="da-DK" strike="sngStrike" dirty="0"/>
                        <a:t>og</a:t>
                      </a:r>
                      <a:r>
                        <a:rPr lang="da-DK" dirty="0"/>
                        <a:t> </a:t>
                      </a:r>
                      <a:r>
                        <a:rPr lang="da-DK" b="1" dirty="0"/>
                        <a:t>eller </a:t>
                      </a:r>
                      <a:r>
                        <a:rPr lang="da-DK" dirty="0" err="1"/>
                        <a:t>Doppler</a:t>
                      </a:r>
                      <a:r>
                        <a:rPr lang="da-DK" dirty="0"/>
                        <a:t> flow - selv ved kliniske symptomer.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4585383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3CCA7A2-B88E-496B-B370-909E584385C0}"/>
              </a:ext>
            </a:extLst>
          </p:cNvPr>
          <p:cNvSpPr txBox="1"/>
          <p:nvPr/>
        </p:nvSpPr>
        <p:spPr>
          <a:xfrm>
            <a:off x="1605652" y="3429000"/>
            <a:ext cx="714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→</a:t>
            </a:r>
            <a:r>
              <a:rPr lang="da-DK" b="1" dirty="0"/>
              <a:t> DVS anbefaling </a:t>
            </a:r>
            <a:r>
              <a:rPr lang="da-DK" b="1" dirty="0" err="1"/>
              <a:t>ift</a:t>
            </a:r>
            <a:r>
              <a:rPr lang="da-DK" b="1" dirty="0"/>
              <a:t> hvem der IKKE skal behandles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DF658B8-9F91-4508-A705-AE1734A17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4" t="51376" r="16812" b="18043"/>
          <a:stretch/>
        </p:blipFill>
        <p:spPr>
          <a:xfrm>
            <a:off x="545286" y="4050906"/>
            <a:ext cx="7986319" cy="209724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B0472C0-9533-4E2C-81B5-0A995C08D8A3}"/>
              </a:ext>
            </a:extLst>
          </p:cNvPr>
          <p:cNvSpPr txBox="1"/>
          <p:nvPr/>
        </p:nvSpPr>
        <p:spPr>
          <a:xfrm>
            <a:off x="8947455" y="4560357"/>
            <a:ext cx="2570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Levinsohn-Tavor</a:t>
            </a:r>
            <a:r>
              <a:rPr lang="en-US" sz="1400" dirty="0"/>
              <a:t> et al, </a:t>
            </a:r>
            <a:r>
              <a:rPr lang="en-US" sz="1400" dirty="0" err="1"/>
              <a:t>Observationelt</a:t>
            </a:r>
            <a:r>
              <a:rPr lang="en-US" sz="1400" dirty="0"/>
              <a:t> </a:t>
            </a:r>
            <a:r>
              <a:rPr lang="en-US" sz="1400" dirty="0" err="1"/>
              <a:t>studie</a:t>
            </a:r>
            <a:r>
              <a:rPr lang="en-US" sz="1400" dirty="0"/>
              <a:t> 2020, 66 </a:t>
            </a:r>
            <a:r>
              <a:rPr lang="en-US" sz="1400" dirty="0" err="1"/>
              <a:t>patienter</a:t>
            </a:r>
            <a:endParaRPr lang="en-US" sz="1400" dirty="0"/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34351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E461D-1ABA-49BB-AF5D-77CD32D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Diskussions 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09B8D0-E89B-44A3-84C9-8815D9C1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336914" cy="69825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Ingen evidens for anbefaling for HVORNÅR de skal behandles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      (fraset IKKE </a:t>
            </a:r>
            <a:r>
              <a:rPr lang="da-DK" dirty="0" err="1"/>
              <a:t>hysteroskopi</a:t>
            </a:r>
            <a:r>
              <a:rPr lang="da-DK" dirty="0"/>
              <a:t> de første uger)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14861F-1144-4C3B-9B88-FD768393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27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8567C10-F488-420B-9442-2D0AC0232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1" t="45708" r="49184" b="20952"/>
          <a:stretch/>
        </p:blipFill>
        <p:spPr>
          <a:xfrm>
            <a:off x="6861220" y="3243141"/>
            <a:ext cx="4105987" cy="285027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D888D35-1ACF-48C8-84C7-6B61457A9A6E}"/>
              </a:ext>
            </a:extLst>
          </p:cNvPr>
          <p:cNvSpPr txBox="1"/>
          <p:nvPr/>
        </p:nvSpPr>
        <p:spPr>
          <a:xfrm>
            <a:off x="6573371" y="2690625"/>
            <a:ext cx="3431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Levinsohn-Tavor</a:t>
            </a:r>
            <a:r>
              <a:rPr lang="en-US" sz="1400" dirty="0"/>
              <a:t> et al, </a:t>
            </a:r>
            <a:r>
              <a:rPr lang="en-US" sz="1400" dirty="0" err="1"/>
              <a:t>Observationelt</a:t>
            </a:r>
            <a:r>
              <a:rPr lang="en-US" sz="1400" dirty="0"/>
              <a:t> </a:t>
            </a:r>
            <a:r>
              <a:rPr lang="en-US" sz="1400" dirty="0" err="1"/>
              <a:t>studie</a:t>
            </a:r>
            <a:r>
              <a:rPr lang="en-US" sz="1400" dirty="0"/>
              <a:t> 2020, 66 </a:t>
            </a:r>
            <a:r>
              <a:rPr lang="en-US" sz="1400" dirty="0" err="1"/>
              <a:t>patienter</a:t>
            </a:r>
            <a:endParaRPr lang="en-US" sz="1400" dirty="0"/>
          </a:p>
          <a:p>
            <a:endParaRPr lang="da-DK" sz="14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33E580-C0FB-4FAE-A6F3-D927C8D4A972}"/>
              </a:ext>
            </a:extLst>
          </p:cNvPr>
          <p:cNvSpPr txBox="1"/>
          <p:nvPr/>
        </p:nvSpPr>
        <p:spPr>
          <a:xfrm>
            <a:off x="1221195" y="3563210"/>
            <a:ext cx="535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Afvente til 6 uger </a:t>
            </a:r>
            <a:r>
              <a:rPr lang="da-DK" b="1" dirty="0" err="1"/>
              <a:t>pp</a:t>
            </a:r>
            <a:r>
              <a:rPr lang="da-DK" b="1" dirty="0"/>
              <a:t> med at foretage noget??</a:t>
            </a:r>
          </a:p>
        </p:txBody>
      </p:sp>
    </p:spTree>
    <p:extLst>
      <p:ext uri="{BB962C8B-B14F-4D97-AF65-F5344CB8AC3E}">
        <p14:creationId xmlns:p14="http://schemas.microsoft.com/office/powerpoint/2010/main" val="328837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E461D-1ABA-49BB-AF5D-77CD32D5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Diskussions 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09B8D0-E89B-44A3-84C9-8815D9C1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336914" cy="13421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dirty="0"/>
              <a:t>Ingen evidens for anbefaling for HVORDAN de skal behandles</a:t>
            </a:r>
          </a:p>
          <a:p>
            <a:pPr marL="20116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dirty="0"/>
              <a:t>	</a:t>
            </a:r>
            <a:r>
              <a:rPr lang="da-DK" sz="2000" dirty="0"/>
              <a:t>Kirurgi eller afvente?</a:t>
            </a:r>
          </a:p>
          <a:p>
            <a:pPr marL="20116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2000" dirty="0"/>
              <a:t>	Medicin eller afvente?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14861F-1144-4C3B-9B88-FD768393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28</a:t>
            </a:fld>
            <a:endParaRPr lang="da-DK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03844FC9-BFF5-40F6-BF95-51F8788D6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910220"/>
              </p:ext>
            </p:extLst>
          </p:nvPr>
        </p:nvGraphicFramePr>
        <p:xfrm>
          <a:off x="1066800" y="3659152"/>
          <a:ext cx="10058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169">
                  <a:extLst>
                    <a:ext uri="{9D8B030D-6E8A-4147-A177-3AD203B41FA5}">
                      <a16:colId xmlns:a16="http://schemas.microsoft.com/office/drawing/2014/main" val="2944397370"/>
                    </a:ext>
                  </a:extLst>
                </a:gridCol>
                <a:gridCol w="1320231">
                  <a:extLst>
                    <a:ext uri="{9D8B030D-6E8A-4147-A177-3AD203B41FA5}">
                      <a16:colId xmlns:a16="http://schemas.microsoft.com/office/drawing/2014/main" val="140230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Kliniske rekommandationer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Styrke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5406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Anbefales ikke at foretage </a:t>
                      </a:r>
                      <a:r>
                        <a:rPr lang="da-DK" dirty="0" err="1"/>
                        <a:t>hysteroskopi</a:t>
                      </a:r>
                      <a:r>
                        <a:rPr lang="da-DK" dirty="0"/>
                        <a:t> i den de første uger efter fødsel da den </a:t>
                      </a:r>
                      <a:r>
                        <a:rPr lang="da-DK" dirty="0" err="1"/>
                        <a:t>uterine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involution</a:t>
                      </a:r>
                      <a:r>
                        <a:rPr lang="da-DK" dirty="0"/>
                        <a:t> ikke er afsluttet. Ultrasonisk kan vurderes om uterus er sufficient </a:t>
                      </a:r>
                      <a:r>
                        <a:rPr lang="da-DK" dirty="0" err="1"/>
                        <a:t>involteret</a:t>
                      </a:r>
                      <a:r>
                        <a:rPr lang="da-DK" dirty="0"/>
                        <a:t> til </a:t>
                      </a:r>
                      <a:r>
                        <a:rPr lang="da-DK" dirty="0" err="1"/>
                        <a:t>hysteroskopisk</a:t>
                      </a:r>
                      <a:r>
                        <a:rPr lang="da-DK" dirty="0"/>
                        <a:t> indgreb.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C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678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12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D598E-1778-4AB8-A085-3A7D8FF6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Konsensus beslutning?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1E630C-0FE6-431B-A32B-780B446A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63533B2-038F-4457-8AB9-DCF6168B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5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A0618-077B-44BA-B961-BEF627DD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356" y="129537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da-DK" sz="3600" dirty="0">
                <a:solidFill>
                  <a:schemeClr val="tx1"/>
                </a:solidFill>
              </a:rPr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368A4D-8BC1-4054-AB44-66E9D40F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416" y="1842566"/>
            <a:ext cx="5340392" cy="4457566"/>
          </a:xfrm>
        </p:spPr>
        <p:txBody>
          <a:bodyPr anchor="t">
            <a:noAutofit/>
          </a:bodyPr>
          <a:lstStyle/>
          <a:p>
            <a:r>
              <a:rPr lang="da-DK" sz="1600" dirty="0"/>
              <a:t>Afgrænsning:</a:t>
            </a:r>
          </a:p>
          <a:p>
            <a:r>
              <a:rPr lang="da-DK" sz="1600" b="1" dirty="0"/>
              <a:t>Kvinder med </a:t>
            </a:r>
            <a:r>
              <a:rPr lang="da-DK" sz="1600" b="1" u="sng" dirty="0"/>
              <a:t>prolongeret, kraftig blødning</a:t>
            </a:r>
            <a:r>
              <a:rPr lang="da-DK" sz="1600" b="1" dirty="0"/>
              <a:t>, smerter og </a:t>
            </a:r>
            <a:r>
              <a:rPr lang="da-DK" sz="1600" b="1" dirty="0" err="1"/>
              <a:t>evt</a:t>
            </a:r>
            <a:r>
              <a:rPr lang="da-DK" sz="1600" b="1" dirty="0"/>
              <a:t> feber efter fødsel</a:t>
            </a:r>
          </a:p>
          <a:p>
            <a:r>
              <a:rPr lang="da-DK" sz="1600" dirty="0"/>
              <a:t>Sekundær </a:t>
            </a:r>
            <a:r>
              <a:rPr lang="da-DK" sz="1600" dirty="0" err="1"/>
              <a:t>postpartum</a:t>
            </a:r>
            <a:r>
              <a:rPr lang="da-DK" sz="1600" dirty="0"/>
              <a:t> blødning</a:t>
            </a:r>
          </a:p>
          <a:p>
            <a:pPr lvl="1"/>
            <a:r>
              <a:rPr lang="da-DK" sz="1600" dirty="0"/>
              <a:t>24 timer til 12 uger </a:t>
            </a:r>
            <a:r>
              <a:rPr lang="da-DK" sz="1600" dirty="0" err="1"/>
              <a:t>postpartum</a:t>
            </a:r>
            <a:endParaRPr lang="da-DK" sz="1600" dirty="0"/>
          </a:p>
          <a:p>
            <a:pPr lvl="1"/>
            <a:r>
              <a:rPr lang="da-DK" sz="1600" dirty="0"/>
              <a:t>1% af alle fødsler</a:t>
            </a:r>
          </a:p>
          <a:p>
            <a:pPr lvl="2"/>
            <a:r>
              <a:rPr lang="da-DK" sz="1600" dirty="0"/>
              <a:t>50% får foretaget </a:t>
            </a:r>
            <a:r>
              <a:rPr lang="da-DK" sz="1600" dirty="0" err="1"/>
              <a:t>evac</a:t>
            </a:r>
            <a:endParaRPr lang="da-DK" sz="1600" dirty="0"/>
          </a:p>
          <a:p>
            <a:pPr lvl="2"/>
            <a:r>
              <a:rPr lang="da-DK" sz="1600" dirty="0"/>
              <a:t>Histologisk bekræftelse </a:t>
            </a:r>
            <a:r>
              <a:rPr lang="da-DK" sz="1600" dirty="0" err="1"/>
              <a:t>retineret</a:t>
            </a:r>
            <a:r>
              <a:rPr lang="da-DK" sz="1600" dirty="0"/>
              <a:t> væv hos 30-40%</a:t>
            </a:r>
          </a:p>
          <a:p>
            <a:pPr lvl="1"/>
            <a:r>
              <a:rPr lang="da-DK" sz="1600" dirty="0"/>
              <a:t>Feber &gt; 38 er hyppigere ved </a:t>
            </a:r>
            <a:r>
              <a:rPr lang="da-DK" sz="1600" i="1" u="sng" dirty="0"/>
              <a:t>fravær</a:t>
            </a:r>
            <a:r>
              <a:rPr lang="da-DK" sz="1600" i="1" dirty="0"/>
              <a:t> </a:t>
            </a:r>
            <a:r>
              <a:rPr lang="da-DK" sz="1600" dirty="0"/>
              <a:t>af </a:t>
            </a:r>
            <a:r>
              <a:rPr lang="da-DK" sz="1600" dirty="0" err="1"/>
              <a:t>retineret</a:t>
            </a:r>
            <a:r>
              <a:rPr lang="da-DK" sz="1600" dirty="0"/>
              <a:t> væv (se guideline </a:t>
            </a:r>
            <a:r>
              <a:rPr lang="da-DK" sz="1600" dirty="0" err="1"/>
              <a:t>puerperale</a:t>
            </a:r>
            <a:r>
              <a:rPr lang="da-DK" sz="1600" dirty="0"/>
              <a:t> infektioner)</a:t>
            </a:r>
          </a:p>
          <a:p>
            <a:pPr lvl="1"/>
            <a:r>
              <a:rPr lang="da-DK" sz="1600" dirty="0"/>
              <a:t>Kraftig blødning kan i sjældne tilfælde skyldes </a:t>
            </a:r>
            <a:r>
              <a:rPr lang="da-DK" sz="1600" dirty="0" err="1"/>
              <a:t>pseudo</a:t>
            </a:r>
            <a:r>
              <a:rPr lang="da-DK" sz="1600" dirty="0"/>
              <a:t> </a:t>
            </a:r>
            <a:r>
              <a:rPr lang="da-DK" sz="1600" dirty="0" err="1"/>
              <a:t>aneurisme</a:t>
            </a:r>
            <a:r>
              <a:rPr lang="da-DK" sz="1600" dirty="0"/>
              <a:t> (ikke med i guideline)</a:t>
            </a:r>
          </a:p>
          <a:p>
            <a:pPr lvl="1"/>
            <a:r>
              <a:rPr lang="da-DK" sz="1600" dirty="0"/>
              <a:t>Risiko nedsat fertilitet ved ubehandlet </a:t>
            </a:r>
            <a:r>
              <a:rPr lang="da-DK" sz="1600" dirty="0" err="1"/>
              <a:t>retineret</a:t>
            </a:r>
            <a:r>
              <a:rPr lang="da-DK" sz="1600" dirty="0"/>
              <a:t> væv</a:t>
            </a:r>
          </a:p>
          <a:p>
            <a:pPr lvl="1"/>
            <a:r>
              <a:rPr lang="da-DK" sz="1600" dirty="0"/>
              <a:t>Risiko for intrauterine adhærencer ved </a:t>
            </a:r>
            <a:r>
              <a:rPr lang="da-DK" sz="1600" dirty="0" err="1"/>
              <a:t>evac</a:t>
            </a:r>
            <a:endParaRPr lang="da-DK" sz="16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B371911-2BB8-421C-906F-BEDED4708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868" y="1340678"/>
            <a:ext cx="4169994" cy="2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A0618-077B-44BA-B961-BEF627DD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738350"/>
            <a:ext cx="6677553" cy="845911"/>
          </a:xfrm>
        </p:spPr>
        <p:txBody>
          <a:bodyPr anchor="b">
            <a:normAutofit/>
          </a:bodyPr>
          <a:lstStyle/>
          <a:p>
            <a:pPr algn="l"/>
            <a:r>
              <a:rPr lang="da-DK" sz="3600" dirty="0">
                <a:solidFill>
                  <a:schemeClr val="tx1"/>
                </a:solidFill>
              </a:rPr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368A4D-8BC1-4054-AB44-66E9D40F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429" y="1864664"/>
            <a:ext cx="7434261" cy="3890460"/>
          </a:xfrm>
        </p:spPr>
        <p:txBody>
          <a:bodyPr anchor="t">
            <a:normAutofit/>
          </a:bodyPr>
          <a:lstStyle/>
          <a:p>
            <a:r>
              <a:rPr lang="da-DK" sz="1600" dirty="0"/>
              <a:t>1997-2017: Jævn procent placenta fjernelse, stigning i </a:t>
            </a:r>
            <a:r>
              <a:rPr lang="da-DK" sz="1600" dirty="0" err="1"/>
              <a:t>intraut.palp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D7A90EB-2E68-48E6-A987-E53BC6C74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81072"/>
              </p:ext>
            </p:extLst>
          </p:nvPr>
        </p:nvGraphicFramePr>
        <p:xfrm>
          <a:off x="4065429" y="2444409"/>
          <a:ext cx="7091783" cy="383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3FC90A21-C301-45AA-97E1-D2FD3576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8" y="1297903"/>
            <a:ext cx="3038593" cy="45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A0618-077B-44BA-B961-BEF627DD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32" y="308807"/>
            <a:ext cx="6677553" cy="965262"/>
          </a:xfrm>
        </p:spPr>
        <p:txBody>
          <a:bodyPr anchor="b">
            <a:normAutofit/>
          </a:bodyPr>
          <a:lstStyle/>
          <a:p>
            <a:pPr algn="l"/>
            <a:r>
              <a:rPr lang="da-DK" sz="3600" dirty="0">
                <a:solidFill>
                  <a:schemeClr val="tx1"/>
                </a:solidFill>
              </a:rPr>
              <a:t>Baggrund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BAAC0B1-CDF5-4FB9-9365-5329E091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35" y="2086915"/>
            <a:ext cx="3317795" cy="332169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C50DD6-C0FA-4E43-93F0-A1852618D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42368"/>
              </p:ext>
            </p:extLst>
          </p:nvPr>
        </p:nvGraphicFramePr>
        <p:xfrm>
          <a:off x="4114800" y="2514600"/>
          <a:ext cx="6821489" cy="358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013CEA4A-A33E-4DB6-9529-0BA6938868AC}"/>
              </a:ext>
            </a:extLst>
          </p:cNvPr>
          <p:cNvSpPr txBox="1"/>
          <p:nvPr/>
        </p:nvSpPr>
        <p:spPr>
          <a:xfrm>
            <a:off x="4273062" y="181121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1997-2017: Stigning i begge over årene</a:t>
            </a:r>
          </a:p>
        </p:txBody>
      </p:sp>
    </p:spTree>
    <p:extLst>
      <p:ext uri="{BB962C8B-B14F-4D97-AF65-F5344CB8AC3E}">
        <p14:creationId xmlns:p14="http://schemas.microsoft.com/office/powerpoint/2010/main" val="227472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A0618-077B-44BA-B961-BEF627DD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353" y="642138"/>
            <a:ext cx="6677553" cy="882745"/>
          </a:xfrm>
        </p:spPr>
        <p:txBody>
          <a:bodyPr anchor="b">
            <a:normAutofit/>
          </a:bodyPr>
          <a:lstStyle/>
          <a:p>
            <a:pPr algn="l"/>
            <a:r>
              <a:rPr lang="da-DK" sz="3600" dirty="0">
                <a:solidFill>
                  <a:schemeClr val="tx1"/>
                </a:solidFill>
              </a:rPr>
              <a:t>Diagnose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368A4D-8BC1-4054-AB44-66E9D40F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39" y="1845383"/>
            <a:ext cx="6677551" cy="4242818"/>
          </a:xfrm>
        </p:spPr>
        <p:txBody>
          <a:bodyPr anchor="t">
            <a:normAutofit/>
          </a:bodyPr>
          <a:lstStyle/>
          <a:p>
            <a:r>
              <a:rPr lang="da-DK" sz="1500" dirty="0"/>
              <a:t>Ultralyd</a:t>
            </a:r>
          </a:p>
          <a:p>
            <a:pPr lvl="1"/>
            <a:r>
              <a:rPr lang="da-DK" sz="1500" dirty="0"/>
              <a:t>Op til 50% af alle kvinder har ekkogen masse 7 dg </a:t>
            </a:r>
            <a:r>
              <a:rPr lang="da-DK" sz="1500" dirty="0" err="1"/>
              <a:t>pp</a:t>
            </a:r>
            <a:endParaRPr lang="da-DK" sz="1500" dirty="0"/>
          </a:p>
          <a:p>
            <a:pPr marL="201168" lvl="1" indent="0">
              <a:buNone/>
            </a:pPr>
            <a:r>
              <a:rPr lang="da-DK" sz="1500" dirty="0"/>
              <a:t>	(Edwards et al, 40 kvinder scannet 7, 14 og 21 dg </a:t>
            </a:r>
            <a:r>
              <a:rPr lang="da-DK" sz="1500" dirty="0" err="1"/>
              <a:t>pp</a:t>
            </a:r>
            <a:r>
              <a:rPr lang="da-DK" sz="1500" dirty="0"/>
              <a:t>)</a:t>
            </a:r>
          </a:p>
          <a:p>
            <a:pPr lvl="1"/>
            <a:r>
              <a:rPr lang="da-DK" sz="1500" dirty="0"/>
              <a:t>Normal endometrie (</a:t>
            </a:r>
            <a:r>
              <a:rPr lang="da-DK" sz="1500" dirty="0" err="1"/>
              <a:t>Ucci</a:t>
            </a:r>
            <a:r>
              <a:rPr lang="da-DK" sz="1500" dirty="0"/>
              <a:t> et al, </a:t>
            </a:r>
            <a:r>
              <a:rPr lang="da-DK" sz="1500" dirty="0" err="1"/>
              <a:t>systematic</a:t>
            </a:r>
            <a:r>
              <a:rPr lang="da-DK" sz="1500" dirty="0"/>
              <a:t> </a:t>
            </a:r>
            <a:r>
              <a:rPr lang="da-DK" sz="1500" dirty="0" err="1"/>
              <a:t>review</a:t>
            </a:r>
            <a:r>
              <a:rPr lang="da-DK" sz="1500" dirty="0"/>
              <a:t>, 3106 kvinder)</a:t>
            </a:r>
          </a:p>
          <a:p>
            <a:pPr lvl="2"/>
            <a:r>
              <a:rPr lang="da-DK" sz="1500" dirty="0"/>
              <a:t>Op til 25mm 1 uge </a:t>
            </a:r>
            <a:r>
              <a:rPr lang="da-DK" sz="1500" dirty="0" err="1"/>
              <a:t>pp</a:t>
            </a:r>
            <a:endParaRPr lang="da-DK" sz="1500" dirty="0"/>
          </a:p>
          <a:p>
            <a:pPr lvl="2"/>
            <a:r>
              <a:rPr lang="da-DK" sz="1500" dirty="0"/>
              <a:t>Op til 18mm 2 uger </a:t>
            </a:r>
            <a:r>
              <a:rPr lang="da-DK" sz="1500" dirty="0" err="1"/>
              <a:t>pp</a:t>
            </a:r>
            <a:endParaRPr lang="da-DK" sz="1500" dirty="0"/>
          </a:p>
          <a:p>
            <a:pPr lvl="2"/>
            <a:r>
              <a:rPr lang="da-DK" sz="1500" dirty="0"/>
              <a:t>Op til 12 mm 4 uger </a:t>
            </a:r>
            <a:r>
              <a:rPr lang="da-DK" sz="1500" dirty="0" err="1"/>
              <a:t>pp</a:t>
            </a:r>
            <a:endParaRPr lang="da-DK" sz="1500" dirty="0"/>
          </a:p>
          <a:p>
            <a:pPr lvl="1"/>
            <a:r>
              <a:rPr lang="da-DK" sz="1500" dirty="0"/>
              <a:t>Klinisk mistanke </a:t>
            </a:r>
            <a:r>
              <a:rPr lang="da-DK" sz="1500" dirty="0" err="1"/>
              <a:t>retineret</a:t>
            </a:r>
            <a:r>
              <a:rPr lang="da-DK" sz="1500" dirty="0"/>
              <a:t> væv</a:t>
            </a:r>
          </a:p>
          <a:p>
            <a:pPr lvl="2"/>
            <a:r>
              <a:rPr lang="da-DK" sz="1500" dirty="0"/>
              <a:t>Endometrie &gt; 10 mm med/uden </a:t>
            </a:r>
            <a:r>
              <a:rPr lang="da-DK" sz="1500" dirty="0" err="1"/>
              <a:t>foci</a:t>
            </a:r>
            <a:r>
              <a:rPr lang="da-DK" sz="1500" dirty="0"/>
              <a:t>: </a:t>
            </a:r>
          </a:p>
          <a:p>
            <a:pPr lvl="3"/>
            <a:r>
              <a:rPr lang="da-DK" sz="1500" dirty="0"/>
              <a:t>Sensitivitet op til 80%</a:t>
            </a:r>
          </a:p>
          <a:p>
            <a:pPr lvl="3"/>
            <a:r>
              <a:rPr lang="da-DK" sz="1500" dirty="0"/>
              <a:t>Specificitet op til 78%</a:t>
            </a:r>
          </a:p>
          <a:p>
            <a:pPr lvl="2"/>
            <a:r>
              <a:rPr lang="da-DK" sz="1500" dirty="0"/>
              <a:t>Fokal masse</a:t>
            </a:r>
          </a:p>
          <a:p>
            <a:pPr lvl="3"/>
            <a:r>
              <a:rPr lang="da-DK" sz="1500" dirty="0"/>
              <a:t>Sensitivitet op til 100%</a:t>
            </a:r>
          </a:p>
          <a:p>
            <a:pPr lvl="3"/>
            <a:r>
              <a:rPr lang="da-DK" sz="1500" dirty="0"/>
              <a:t>Specificitet op til 98%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17E3D6D-5B9D-4C65-A9F9-B8AD5EBF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797" y="2665585"/>
            <a:ext cx="3517636" cy="26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0FF75F29-2EA5-4416-A9E1-0928B68B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7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31AFA95-DBA4-4A4C-8D74-05E9E7A9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D7953-B5B2-4019-945B-E42E3C2D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15880"/>
            <a:ext cx="9555480" cy="946052"/>
          </a:xfrm>
        </p:spPr>
        <p:txBody>
          <a:bodyPr>
            <a:normAutofit/>
          </a:bodyPr>
          <a:lstStyle/>
          <a:p>
            <a:r>
              <a:rPr lang="da-DK" sz="3600" dirty="0"/>
              <a:t>Diagnose  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495EC1-C819-4EB6-9E39-9F75EEEE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67" y="1845734"/>
            <a:ext cx="6972929" cy="402336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da-DK" sz="1600" dirty="0"/>
              <a:t>  Colour </a:t>
            </a:r>
            <a:r>
              <a:rPr lang="da-DK" sz="1600" dirty="0" err="1"/>
              <a:t>Doppler</a:t>
            </a:r>
            <a:r>
              <a:rPr lang="da-DK" sz="1600" dirty="0"/>
              <a:t> flow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600" dirty="0"/>
              <a:t>Øger </a:t>
            </a:r>
            <a:r>
              <a:rPr lang="da-DK" sz="1600" dirty="0" err="1"/>
              <a:t>sandsynighed</a:t>
            </a:r>
            <a:r>
              <a:rPr lang="da-DK" sz="1600" dirty="0"/>
              <a:t> for korrekt diagnostik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600" dirty="0" err="1"/>
              <a:t>Avaskulær</a:t>
            </a:r>
            <a:r>
              <a:rPr lang="da-DK" sz="1600" dirty="0"/>
              <a:t> masse uden flow vil ofte kvitteres spontant (</a:t>
            </a:r>
            <a:r>
              <a:rPr lang="da-DK" sz="1600" dirty="0" err="1"/>
              <a:t>Ucci</a:t>
            </a:r>
            <a:r>
              <a:rPr lang="da-DK" sz="1600" dirty="0"/>
              <a:t> et al, </a:t>
            </a:r>
            <a:r>
              <a:rPr lang="da-DK" sz="1600" dirty="0" err="1"/>
              <a:t>systematic</a:t>
            </a:r>
            <a:r>
              <a:rPr lang="da-DK" sz="1600" dirty="0"/>
              <a:t> </a:t>
            </a:r>
            <a:r>
              <a:rPr lang="da-DK" sz="1600" dirty="0" err="1"/>
              <a:t>review</a:t>
            </a:r>
            <a:r>
              <a:rPr lang="da-DK" sz="1600" dirty="0"/>
              <a:t>, 3106 kvinder)</a:t>
            </a:r>
          </a:p>
          <a:p>
            <a:pPr lvl="2"/>
            <a:endParaRPr lang="da-DK" sz="1600" dirty="0"/>
          </a:p>
          <a:p>
            <a:r>
              <a:rPr lang="da-DK" sz="1600" dirty="0"/>
              <a:t>Vandscanning (</a:t>
            </a:r>
            <a:r>
              <a:rPr lang="da-DK" sz="1600" dirty="0" err="1"/>
              <a:t>Cosmi</a:t>
            </a:r>
            <a:r>
              <a:rPr lang="da-DK" sz="1600" dirty="0"/>
              <a:t> et al, 84 </a:t>
            </a:r>
            <a:r>
              <a:rPr lang="da-DK" sz="1600" dirty="0" err="1"/>
              <a:t>pt’er</a:t>
            </a:r>
            <a:r>
              <a:rPr lang="da-DK" sz="16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600" dirty="0"/>
              <a:t>Specificitet og sensitivitet 100%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600" dirty="0"/>
              <a:t>Øget risiko infektion (18%)</a:t>
            </a:r>
          </a:p>
          <a:p>
            <a:pPr marL="0">
              <a:spcBef>
                <a:spcPts val="0"/>
              </a:spcBef>
              <a:buNone/>
            </a:pPr>
            <a:r>
              <a:rPr lang="da-DK" sz="1600" dirty="0"/>
              <a:t>  </a:t>
            </a:r>
          </a:p>
          <a:p>
            <a:pPr marL="0">
              <a:buNone/>
            </a:pPr>
            <a:r>
              <a:rPr lang="da-DK" sz="1600" dirty="0"/>
              <a:t>  </a:t>
            </a:r>
            <a:r>
              <a:rPr lang="da-DK" sz="1600" dirty="0" err="1"/>
              <a:t>Hysteroskopi</a:t>
            </a:r>
            <a:endParaRPr lang="da-DK" sz="1600" dirty="0"/>
          </a:p>
          <a:p>
            <a:pPr marL="486918" lvl="1" indent="-285750">
              <a:buFont typeface="Wingdings" panose="05000000000000000000" pitchFamily="2" charset="2"/>
              <a:buChar char="§"/>
            </a:pPr>
            <a:r>
              <a:rPr lang="da-DK" sz="1600" dirty="0"/>
              <a:t>Studier ser mere på behandling og ikke diagnostik</a:t>
            </a:r>
          </a:p>
          <a:p>
            <a:pPr marL="486918" lvl="1" indent="-285750">
              <a:buFont typeface="Wingdings" panose="05000000000000000000" pitchFamily="2" charset="2"/>
              <a:buChar char="§"/>
            </a:pPr>
            <a:r>
              <a:rPr lang="da-DK" sz="1600" dirty="0"/>
              <a:t>100% diagnostisk</a:t>
            </a:r>
          </a:p>
          <a:p>
            <a:pPr marL="486918" lvl="1" indent="-285750">
              <a:buFont typeface="Wingdings" panose="05000000000000000000" pitchFamily="2" charset="2"/>
              <a:buChar char="§"/>
            </a:pPr>
            <a:r>
              <a:rPr lang="da-DK" sz="1600" dirty="0"/>
              <a:t>Risiko for infektion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43960C-B06D-4F05-8339-457672F5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8</a:t>
            </a:fld>
            <a:endParaRPr lang="da-DK"/>
          </a:p>
        </p:txBody>
      </p:sp>
      <p:pic>
        <p:nvPicPr>
          <p:cNvPr id="5" name="Picture 2" descr="Physiologic, Histologic, and Imaging Features of Retained Products of  Conception | RadioGraphics">
            <a:extLst>
              <a:ext uri="{FF2B5EF4-FFF2-40B4-BE49-F238E27FC236}">
                <a16:creationId xmlns:a16="http://schemas.microsoft.com/office/drawing/2014/main" id="{149638D0-5E0A-41BD-89FE-DE8ADB94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15" y="2475113"/>
            <a:ext cx="3488491" cy="26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D7953-B5B2-4019-945B-E42E3C2D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15880"/>
            <a:ext cx="9555480" cy="946052"/>
          </a:xfrm>
        </p:spPr>
        <p:txBody>
          <a:bodyPr>
            <a:normAutofit/>
          </a:bodyPr>
          <a:lstStyle/>
          <a:p>
            <a:r>
              <a:rPr lang="da-DK" sz="3600" dirty="0"/>
              <a:t>Diagnose    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495EC1-C819-4EB6-9E39-9F75EEEE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67" y="1845734"/>
            <a:ext cx="481043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“Ultrasound criteria for managing postpartum patients with suspicion of retention of conception products”, </a:t>
            </a:r>
            <a:r>
              <a:rPr lang="en-US" sz="1600" dirty="0" err="1"/>
              <a:t>observationelt</a:t>
            </a:r>
            <a:r>
              <a:rPr lang="en-US" sz="1600" dirty="0"/>
              <a:t> </a:t>
            </a:r>
            <a:r>
              <a:rPr lang="en-US" sz="1600" dirty="0" err="1"/>
              <a:t>studie</a:t>
            </a:r>
            <a:r>
              <a:rPr lang="en-US" sz="1600" dirty="0"/>
              <a:t> 2020, </a:t>
            </a:r>
            <a:r>
              <a:rPr lang="en-US" sz="1600" dirty="0" err="1"/>
              <a:t>Levinsohn-Tavor</a:t>
            </a:r>
            <a:r>
              <a:rPr lang="en-US" sz="1600" dirty="0"/>
              <a:t> et al</a:t>
            </a:r>
          </a:p>
          <a:p>
            <a:pPr marL="0" indent="0">
              <a:buNone/>
            </a:pPr>
            <a:r>
              <a:rPr lang="en-US" sz="1600" dirty="0"/>
              <a:t>66 </a:t>
            </a:r>
            <a:r>
              <a:rPr lang="en-US" sz="1600" dirty="0" err="1"/>
              <a:t>patienter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Kvinder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for </a:t>
            </a:r>
            <a:r>
              <a:rPr lang="en-US" sz="1400" dirty="0" err="1"/>
              <a:t>retineret</a:t>
            </a:r>
            <a:r>
              <a:rPr lang="en-US" sz="1400" dirty="0"/>
              <a:t> </a:t>
            </a:r>
            <a:r>
              <a:rPr lang="en-US" sz="1400" dirty="0" err="1"/>
              <a:t>væv</a:t>
            </a:r>
            <a:r>
              <a:rPr lang="en-US" sz="1400" dirty="0"/>
              <a:t> (</a:t>
            </a:r>
            <a:r>
              <a:rPr lang="en-US" sz="1400" dirty="0" err="1"/>
              <a:t>fastsiddende</a:t>
            </a:r>
            <a:r>
              <a:rPr lang="en-US" sz="1400" dirty="0"/>
              <a:t> placenta, </a:t>
            </a:r>
            <a:r>
              <a:rPr lang="en-US" sz="1400" dirty="0" err="1"/>
              <a:t>mistanke</a:t>
            </a:r>
            <a:r>
              <a:rPr lang="en-US" sz="1400" dirty="0"/>
              <a:t> </a:t>
            </a:r>
            <a:r>
              <a:rPr lang="en-US" sz="1400" dirty="0" err="1"/>
              <a:t>manglende</a:t>
            </a:r>
            <a:r>
              <a:rPr lang="en-US" sz="1400" dirty="0"/>
              <a:t> </a:t>
            </a:r>
            <a:r>
              <a:rPr lang="en-US" sz="1400" dirty="0" err="1"/>
              <a:t>kotylodon</a:t>
            </a:r>
            <a:r>
              <a:rPr lang="en-US" sz="1400" dirty="0"/>
              <a:t>,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Kvinder</a:t>
            </a:r>
            <a:r>
              <a:rPr lang="en-US" sz="1400" dirty="0"/>
              <a:t> med </a:t>
            </a:r>
            <a:r>
              <a:rPr lang="en-US" sz="1400" dirty="0" err="1"/>
              <a:t>symptomer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01168" lvl="1" indent="0">
              <a:buNone/>
            </a:pPr>
            <a:r>
              <a:rPr lang="en-US" sz="1400" dirty="0"/>
              <a:t>→ UL </a:t>
            </a:r>
            <a:r>
              <a:rPr lang="en-US" sz="1400" dirty="0" err="1"/>
              <a:t>kriterier</a:t>
            </a:r>
            <a:r>
              <a:rPr lang="en-US" sz="1400" dirty="0"/>
              <a:t> for </a:t>
            </a:r>
            <a:r>
              <a:rPr lang="en-US" sz="1400" dirty="0" err="1"/>
              <a:t>sandynlighed</a:t>
            </a:r>
            <a:r>
              <a:rPr lang="en-US" sz="1400" dirty="0"/>
              <a:t> for </a:t>
            </a:r>
            <a:r>
              <a:rPr lang="en-US" sz="1400" dirty="0" err="1"/>
              <a:t>retineret</a:t>
            </a:r>
            <a:r>
              <a:rPr lang="en-US" sz="1400" dirty="0"/>
              <a:t> </a:t>
            </a:r>
            <a:r>
              <a:rPr lang="en-US" sz="1400" dirty="0" err="1"/>
              <a:t>væv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pPr marL="194310" indent="-285750"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43960C-B06D-4F05-8339-457672F5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1F53-8B52-408A-B957-BA4C919542A9}" type="slidenum">
              <a:rPr lang="da-DK" smtClean="0"/>
              <a:t>9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A7D9461-641E-4EC3-9E3A-DACBCED2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5" t="13333" r="23469" b="9932"/>
          <a:stretch/>
        </p:blipFill>
        <p:spPr>
          <a:xfrm>
            <a:off x="6619386" y="1171131"/>
            <a:ext cx="5572614" cy="451573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F915F18-D19C-4273-B104-D5839D892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4" t="51376" r="16812" b="18043"/>
          <a:stretch/>
        </p:blipFill>
        <p:spPr>
          <a:xfrm>
            <a:off x="-39263" y="4432040"/>
            <a:ext cx="6658649" cy="17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41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">
  <a:themeElements>
    <a:clrScheme name="Retrospektiv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kti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915</TotalTime>
  <Words>1550</Words>
  <Application>Microsoft Office PowerPoint</Application>
  <PresentationFormat>Widescreen</PresentationFormat>
  <Paragraphs>206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Retrospektiv</vt:lpstr>
      <vt:lpstr>Retineret væv efter fødsel  Sandbjerg maj 2022</vt:lpstr>
      <vt:lpstr>Revision af guideline 2014</vt:lpstr>
      <vt:lpstr>Baggrund</vt:lpstr>
      <vt:lpstr>Baggrund</vt:lpstr>
      <vt:lpstr>Baggrund</vt:lpstr>
      <vt:lpstr>Diagnose</vt:lpstr>
      <vt:lpstr>PowerPoint-præsentation</vt:lpstr>
      <vt:lpstr>Diagnose      </vt:lpstr>
      <vt:lpstr>Diagnose      </vt:lpstr>
      <vt:lpstr>Sekundær blødning – diagnostiske metoder</vt:lpstr>
      <vt:lpstr>Sekundær blødning – diagnostiske metoder</vt:lpstr>
      <vt:lpstr>Sekundær blødning – diagnostiske metoder </vt:lpstr>
      <vt:lpstr>Sekundær blødning – diagnostiske metoder</vt:lpstr>
      <vt:lpstr>PowerPoint-præsentation</vt:lpstr>
      <vt:lpstr>PowerPoint-præsentation</vt:lpstr>
      <vt:lpstr>PowerPoint-præsentation</vt:lpstr>
      <vt:lpstr>PowerPoint-præsentation</vt:lpstr>
      <vt:lpstr>Sekundær blødning – diagnostiske metoder </vt:lpstr>
      <vt:lpstr>Sekundær blødning – diagnostiske metoder</vt:lpstr>
      <vt:lpstr>Sekundær blødning efter fødsel – håndtering - Kirurgisk behandling</vt:lpstr>
      <vt:lpstr>Sekundær blødning efter fødsel – håndtering - Kirurgisk behandling</vt:lpstr>
      <vt:lpstr>Sekundær blødning efter fødsel – håndtering - Medicinsk behandling</vt:lpstr>
      <vt:lpstr>Sekundær blødning efter fødsel – håndtering - Medicinsk behandling</vt:lpstr>
      <vt:lpstr>Yderligere i guideline </vt:lpstr>
      <vt:lpstr>Diskussions punkter</vt:lpstr>
      <vt:lpstr>Diskussions punkter</vt:lpstr>
      <vt:lpstr>Diskussions punkter</vt:lpstr>
      <vt:lpstr>Diskussions punkter</vt:lpstr>
      <vt:lpstr>Konsensus beslutning?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Retineret væv efter fødsel</dc:title>
  <dc:creator>Sif Emilie Carlsen</dc:creator>
  <cp:lastModifiedBy>Hellen McKinnon Edwards</cp:lastModifiedBy>
  <cp:revision>45</cp:revision>
  <dcterms:created xsi:type="dcterms:W3CDTF">2022-05-16T09:23:20Z</dcterms:created>
  <dcterms:modified xsi:type="dcterms:W3CDTF">2022-05-24T10:52:33Z</dcterms:modified>
</cp:coreProperties>
</file>