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57" r:id="rId3"/>
    <p:sldId id="258" r:id="rId4"/>
    <p:sldId id="259" r:id="rId5"/>
    <p:sldId id="318" r:id="rId6"/>
    <p:sldId id="319" r:id="rId7"/>
    <p:sldId id="261" r:id="rId8"/>
    <p:sldId id="320" r:id="rId9"/>
    <p:sldId id="321" r:id="rId10"/>
    <p:sldId id="322" r:id="rId11"/>
    <p:sldId id="323" r:id="rId12"/>
    <p:sldId id="324" r:id="rId13"/>
    <p:sldId id="299" r:id="rId14"/>
    <p:sldId id="328" r:id="rId15"/>
    <p:sldId id="300" r:id="rId16"/>
    <p:sldId id="265" r:id="rId17"/>
    <p:sldId id="266" r:id="rId18"/>
    <p:sldId id="301" r:id="rId19"/>
    <p:sldId id="267" r:id="rId20"/>
    <p:sldId id="268" r:id="rId21"/>
    <p:sldId id="269" r:id="rId22"/>
    <p:sldId id="326" r:id="rId23"/>
    <p:sldId id="327" r:id="rId24"/>
    <p:sldId id="297" r:id="rId25"/>
    <p:sldId id="262" r:id="rId26"/>
    <p:sldId id="293" r:id="rId27"/>
    <p:sldId id="329" r:id="rId28"/>
    <p:sldId id="272" r:id="rId29"/>
    <p:sldId id="273" r:id="rId30"/>
    <p:sldId id="302" r:id="rId31"/>
    <p:sldId id="274" r:id="rId32"/>
    <p:sldId id="303" r:id="rId33"/>
    <p:sldId id="295" r:id="rId34"/>
    <p:sldId id="275" r:id="rId35"/>
    <p:sldId id="276" r:id="rId36"/>
    <p:sldId id="294" r:id="rId37"/>
    <p:sldId id="304" r:id="rId38"/>
    <p:sldId id="277" r:id="rId39"/>
    <p:sldId id="296" r:id="rId40"/>
    <p:sldId id="312" r:id="rId41"/>
    <p:sldId id="313" r:id="rId42"/>
    <p:sldId id="314" r:id="rId43"/>
    <p:sldId id="278" r:id="rId44"/>
    <p:sldId id="305" r:id="rId45"/>
    <p:sldId id="279" r:id="rId46"/>
    <p:sldId id="306" r:id="rId47"/>
    <p:sldId id="283" r:id="rId48"/>
    <p:sldId id="339" r:id="rId49"/>
    <p:sldId id="331" r:id="rId50"/>
    <p:sldId id="330" r:id="rId51"/>
    <p:sldId id="285" r:id="rId52"/>
    <p:sldId id="335" r:id="rId53"/>
    <p:sldId id="332" r:id="rId54"/>
    <p:sldId id="333" r:id="rId55"/>
    <p:sldId id="336" r:id="rId56"/>
    <p:sldId id="337" r:id="rId57"/>
    <p:sldId id="338" r:id="rId58"/>
    <p:sldId id="340" r:id="rId59"/>
    <p:sldId id="341" r:id="rId60"/>
    <p:sldId id="342" r:id="rId61"/>
    <p:sldId id="343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se Walløe" initials="S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4660"/>
  </p:normalViewPr>
  <p:slideViewPr>
    <p:cSldViewPr snapToGrid="0">
      <p:cViewPr varScale="1">
        <p:scale>
          <a:sx n="95" d="100"/>
          <a:sy n="95" d="100"/>
        </p:scale>
        <p:origin x="-9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commentAuthors" Target="commentAuthors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AB8-F043-4212-8BF2-046ECBFE2D6C}" type="datetimeFigureOut">
              <a:rPr lang="da-DK" smtClean="0"/>
              <a:t>25/05/22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D615-7AA2-4C65-86B7-32384BB5804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895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AB8-F043-4212-8BF2-046ECBFE2D6C}" type="datetimeFigureOut">
              <a:rPr lang="da-DK" smtClean="0"/>
              <a:t>25/05/22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D615-7AA2-4C65-86B7-32384BB5804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853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AB8-F043-4212-8BF2-046ECBFE2D6C}" type="datetimeFigureOut">
              <a:rPr lang="da-DK" smtClean="0"/>
              <a:t>25/05/22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D615-7AA2-4C65-86B7-32384BB5804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3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AB8-F043-4212-8BF2-046ECBFE2D6C}" type="datetimeFigureOut">
              <a:rPr lang="da-DK" smtClean="0"/>
              <a:t>25/05/22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D615-7AA2-4C65-86B7-32384BB5804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759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AB8-F043-4212-8BF2-046ECBFE2D6C}" type="datetimeFigureOut">
              <a:rPr lang="da-DK" smtClean="0"/>
              <a:t>25/05/22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D615-7AA2-4C65-86B7-32384BB5804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7399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AB8-F043-4212-8BF2-046ECBFE2D6C}" type="datetimeFigureOut">
              <a:rPr lang="da-DK" smtClean="0"/>
              <a:t>25/05/22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D615-7AA2-4C65-86B7-32384BB5804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494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AB8-F043-4212-8BF2-046ECBFE2D6C}" type="datetimeFigureOut">
              <a:rPr lang="da-DK" smtClean="0"/>
              <a:t>25/05/22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D615-7AA2-4C65-86B7-32384BB58043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1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AB8-F043-4212-8BF2-046ECBFE2D6C}" type="datetimeFigureOut">
              <a:rPr lang="da-DK" smtClean="0"/>
              <a:t>25/05/22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D615-7AA2-4C65-86B7-32384BB5804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075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AB8-F043-4212-8BF2-046ECBFE2D6C}" type="datetimeFigureOut">
              <a:rPr lang="da-DK" smtClean="0"/>
              <a:t>25/05/22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D615-7AA2-4C65-86B7-32384BB5804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98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4AB8-F043-4212-8BF2-046ECBFE2D6C}" type="datetimeFigureOut">
              <a:rPr lang="da-DK" smtClean="0"/>
              <a:t>25/05/22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D615-7AA2-4C65-86B7-32384BB5804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58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87F4AB8-F043-4212-8BF2-046ECBFE2D6C}" type="datetimeFigureOut">
              <a:rPr lang="da-DK" smtClean="0"/>
              <a:t>25/05/22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D615-7AA2-4C65-86B7-32384BB5804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44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87F4AB8-F043-4212-8BF2-046ECBFE2D6C}" type="datetimeFigureOut">
              <a:rPr lang="da-DK" smtClean="0"/>
              <a:t>25/05/22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F01D615-7AA2-4C65-86B7-32384BB5804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551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E6D50C36-B6D0-407C-A46C-540956F37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729" y="5499895"/>
            <a:ext cx="9638443" cy="4846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a-DK" sz="2400" dirty="0"/>
              <a:t>Ny Sandbjerg Guideline 2021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Genbehandles maj 2022 </a:t>
            </a:r>
          </a:p>
          <a:p>
            <a:pPr>
              <a:lnSpc>
                <a:spcPct val="90000"/>
              </a:lnSpc>
            </a:pPr>
            <a:endParaRPr lang="da-DK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167985-D6E9-40FF-97C0-4B6D373E8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801362-349C-44BE-BEF6-8E926E1D3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6E55F0-87F1-403F-B6FC-D3826E7B8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da-DK" sz="5000"/>
              <a:t>Antepartal blødning</a:t>
            </a:r>
          </a:p>
        </p:txBody>
      </p:sp>
    </p:spTree>
    <p:extLst>
      <p:ext uri="{BB962C8B-B14F-4D97-AF65-F5344CB8AC3E}">
        <p14:creationId xmlns:p14="http://schemas.microsoft.com/office/powerpoint/2010/main" val="318129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2419ADE-6884-0B4C-9219-B03D90DB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Evidens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2C1CB30-530B-274A-9B05-BAFB97867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/>
              <a:t>Ingen randomiserede studier, der undersøger effekten af aflastning ved blødning i 2. og 3. trimester af graviditeten mht. præterm fødsel og neonatal morbiditet. </a:t>
            </a:r>
          </a:p>
          <a:p>
            <a:pPr marL="0" indent="0">
              <a:buNone/>
            </a:pPr>
            <a:r>
              <a:rPr lang="da-DK" sz="2400" dirty="0"/>
              <a:t>Negative følger til aflastning:</a:t>
            </a:r>
          </a:p>
          <a:p>
            <a:pPr lvl="1"/>
            <a:r>
              <a:rPr lang="da-DK" sz="2400" dirty="0"/>
              <a:t>DVT</a:t>
            </a:r>
          </a:p>
          <a:p>
            <a:pPr lvl="1"/>
            <a:r>
              <a:rPr lang="da-DK" sz="2400" dirty="0"/>
              <a:t>Knogledegeneration</a:t>
            </a:r>
          </a:p>
          <a:p>
            <a:pPr lvl="1"/>
            <a:r>
              <a:rPr lang="da-DK" sz="2400" dirty="0"/>
              <a:t>Post </a:t>
            </a:r>
            <a:r>
              <a:rPr lang="da-DK" sz="2400" dirty="0" err="1"/>
              <a:t>partum</a:t>
            </a:r>
            <a:r>
              <a:rPr lang="da-DK" sz="2400" dirty="0"/>
              <a:t> depression</a:t>
            </a:r>
          </a:p>
        </p:txBody>
      </p:sp>
    </p:spTree>
    <p:extLst>
      <p:ext uri="{BB962C8B-B14F-4D97-AF65-F5344CB8AC3E}">
        <p14:creationId xmlns:p14="http://schemas.microsoft.com/office/powerpoint/2010/main" val="44437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2CF0778-6330-5240-89B1-A5CD53D2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67013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/>
            </a:r>
            <a:br>
              <a:rPr lang="da-DK" dirty="0"/>
            </a:br>
            <a:r>
              <a:rPr lang="da-DK" dirty="0"/>
              <a:t>Anbefalinger</a:t>
            </a:r>
          </a:p>
        </p:txBody>
      </p:sp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xmlns="" id="{182661E5-5335-7948-B3B2-FEF7B5D87B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72371" y="3180003"/>
          <a:ext cx="9300379" cy="1295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3576">
                  <a:extLst>
                    <a:ext uri="{9D8B030D-6E8A-4147-A177-3AD203B41FA5}">
                      <a16:colId xmlns:a16="http://schemas.microsoft.com/office/drawing/2014/main" xmlns="" val="78841918"/>
                    </a:ext>
                  </a:extLst>
                </a:gridCol>
                <a:gridCol w="1526803">
                  <a:extLst>
                    <a:ext uri="{9D8B030D-6E8A-4147-A177-3AD203B41FA5}">
                      <a16:colId xmlns:a16="http://schemas.microsoft.com/office/drawing/2014/main" xmlns="" val="3124124887"/>
                    </a:ext>
                  </a:extLst>
                </a:gridCol>
              </a:tblGrid>
              <a:tr h="129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2400" b="0" dirty="0">
                          <a:solidFill>
                            <a:schemeClr val="tx1"/>
                          </a:solidFill>
                          <a:effectLst/>
                        </a:rPr>
                        <a:t>Der fandtes ingen randomiserede studier, der undersøger effekten af aflastning ved blødning i 2. og 3. trimester af graviditeten.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chemeClr val="tx1"/>
                          </a:solidFill>
                          <a:effectLst/>
                        </a:rPr>
                        <a:t>Lav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chemeClr val="tx1"/>
                          </a:solidFill>
                          <a:effectLst/>
                        </a:rPr>
                        <a:t>(⊕⊕⊖⊖)</a:t>
                      </a:r>
                      <a:endParaRPr lang="da-DK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3664117"/>
                  </a:ext>
                </a:extLst>
              </a:tr>
            </a:tbl>
          </a:graphicData>
        </a:graphic>
      </p:graphicFrame>
      <p:sp>
        <p:nvSpPr>
          <p:cNvPr id="12" name="Tekstfelt 11">
            <a:extLst>
              <a:ext uri="{FF2B5EF4-FFF2-40B4-BE49-F238E27FC236}">
                <a16:creationId xmlns:a16="http://schemas.microsoft.com/office/drawing/2014/main" xmlns="" id="{65AF550D-5DE4-C140-8E8A-6E11EB7A554A}"/>
              </a:ext>
            </a:extLst>
          </p:cNvPr>
          <p:cNvSpPr txBox="1"/>
          <p:nvPr/>
        </p:nvSpPr>
        <p:spPr>
          <a:xfrm>
            <a:off x="1202033" y="2596462"/>
            <a:ext cx="31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/>
              <a:t>Resume</a:t>
            </a:r>
            <a:r>
              <a:rPr lang="da-DK" i="1" dirty="0"/>
              <a:t> af evidensgrad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xmlns="" id="{44571B9E-3E0C-3940-9162-3F9BE093A323}"/>
              </a:ext>
            </a:extLst>
          </p:cNvPr>
          <p:cNvSpPr txBox="1"/>
          <p:nvPr/>
        </p:nvSpPr>
        <p:spPr>
          <a:xfrm>
            <a:off x="8950569" y="2593840"/>
            <a:ext cx="162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/>
              <a:t>Evidensgrad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xmlns="" id="{CA7C672A-EA23-6B40-A3A8-EA16685E6DF6}"/>
              </a:ext>
            </a:extLst>
          </p:cNvPr>
          <p:cNvSpPr txBox="1"/>
          <p:nvPr/>
        </p:nvSpPr>
        <p:spPr>
          <a:xfrm>
            <a:off x="9533650" y="3244334"/>
            <a:ext cx="7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/>
              <a:t>Styrke</a:t>
            </a:r>
          </a:p>
        </p:txBody>
      </p:sp>
    </p:spTree>
    <p:extLst>
      <p:ext uri="{BB962C8B-B14F-4D97-AF65-F5344CB8AC3E}">
        <p14:creationId xmlns:p14="http://schemas.microsoft.com/office/powerpoint/2010/main" val="266171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2CF0778-6330-5240-89B1-A5CD53D2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67013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/>
            </a:r>
            <a:br>
              <a:rPr lang="da-DK" dirty="0"/>
            </a:br>
            <a:r>
              <a:rPr lang="da-DK" dirty="0"/>
              <a:t>Anbefalinger</a:t>
            </a: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xmlns="" id="{C5C89485-AE61-BA4A-95DA-90BBA387496A}"/>
              </a:ext>
            </a:extLst>
          </p:cNvPr>
          <p:cNvGraphicFramePr>
            <a:graphicFrameLocks noGrp="1"/>
          </p:cNvGraphicFramePr>
          <p:nvPr/>
        </p:nvGraphicFramePr>
        <p:xfrm>
          <a:off x="1272371" y="2892697"/>
          <a:ext cx="9964198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1098">
                  <a:extLst>
                    <a:ext uri="{9D8B030D-6E8A-4147-A177-3AD203B41FA5}">
                      <a16:colId xmlns:a16="http://schemas.microsoft.com/office/drawing/2014/main" xmlns="" val="177916677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1495104776"/>
                    </a:ext>
                  </a:extLst>
                </a:gridCol>
              </a:tblGrid>
              <a:tr h="2628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b="0" dirty="0">
                          <a:solidFill>
                            <a:schemeClr val="tx1"/>
                          </a:solidFill>
                          <a:effectLst/>
                        </a:rPr>
                        <a:t>Der findes ingen evidens for at risikoen for præterm fødsel ved blødning bliver reduceret af aflastning, men der findes derimod evidens for bivirkninger i form af knogledegeneration og øget risiko for postpartum depression.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b="0" dirty="0">
                          <a:solidFill>
                            <a:schemeClr val="tx1"/>
                          </a:solidFill>
                          <a:effectLst/>
                        </a:rPr>
                        <a:t>Det anbefales, at man kun indlægger gravide med blødning i 2. og 3. trimester til aflastning efter nøje overvejelser og i korte perioder.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b="0" dirty="0">
                          <a:solidFill>
                            <a:schemeClr val="tx1"/>
                          </a:solidFill>
                          <a:effectLst/>
                        </a:rPr>
                        <a:t>Svag/betinget anbefaling mod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943975"/>
                  </a:ext>
                </a:extLst>
              </a:tr>
            </a:tbl>
          </a:graphicData>
        </a:graphic>
      </p:graphicFrame>
      <p:sp>
        <p:nvSpPr>
          <p:cNvPr id="14" name="Tekstfelt 13">
            <a:extLst>
              <a:ext uri="{FF2B5EF4-FFF2-40B4-BE49-F238E27FC236}">
                <a16:creationId xmlns:a16="http://schemas.microsoft.com/office/drawing/2014/main" xmlns="" id="{72FE68CB-6433-8241-B382-225AB87A5920}"/>
              </a:ext>
            </a:extLst>
          </p:cNvPr>
          <p:cNvSpPr txBox="1"/>
          <p:nvPr/>
        </p:nvSpPr>
        <p:spPr>
          <a:xfrm>
            <a:off x="1272371" y="2248625"/>
            <a:ext cx="3359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i="1" dirty="0"/>
              <a:t>Kliniske</a:t>
            </a:r>
            <a:r>
              <a:rPr lang="da-DK" i="1" dirty="0"/>
              <a:t> </a:t>
            </a:r>
            <a:r>
              <a:rPr lang="da-DK" sz="2400" i="1" dirty="0"/>
              <a:t>rekommandationer</a:t>
            </a:r>
            <a:r>
              <a:rPr lang="da-DK" i="1" dirty="0"/>
              <a:t> </a:t>
            </a:r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xmlns="" id="{CA7C672A-EA23-6B40-A3A8-EA16685E6DF6}"/>
              </a:ext>
            </a:extLst>
          </p:cNvPr>
          <p:cNvSpPr txBox="1"/>
          <p:nvPr/>
        </p:nvSpPr>
        <p:spPr>
          <a:xfrm>
            <a:off x="9208335" y="2248625"/>
            <a:ext cx="159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/>
              <a:t>Styrke</a:t>
            </a:r>
          </a:p>
        </p:txBody>
      </p:sp>
    </p:spTree>
    <p:extLst>
      <p:ext uri="{BB962C8B-B14F-4D97-AF65-F5344CB8AC3E}">
        <p14:creationId xmlns:p14="http://schemas.microsoft.com/office/powerpoint/2010/main" val="287733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3D9D24-1CAD-4CB2-8315-FADF263E4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633" y="802298"/>
            <a:ext cx="9251219" cy="2541431"/>
          </a:xfrm>
        </p:spPr>
        <p:txBody>
          <a:bodyPr>
            <a:normAutofit/>
          </a:bodyPr>
          <a:lstStyle/>
          <a:p>
            <a:r>
              <a:rPr lang="da-DK" sz="5400" dirty="0"/>
              <a:t>Tranexamsyre ved antepartum blødning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276BC20C-C688-4053-9DD2-5EEF72527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745" y="3531204"/>
            <a:ext cx="9184107" cy="977621"/>
          </a:xfrm>
        </p:spPr>
        <p:txBody>
          <a:bodyPr>
            <a:normAutofit/>
          </a:bodyPr>
          <a:lstStyle/>
          <a:p>
            <a:r>
              <a:rPr lang="da-DK" sz="3600" dirty="0"/>
              <a:t>PICO I</a:t>
            </a:r>
          </a:p>
        </p:txBody>
      </p:sp>
    </p:spTree>
    <p:extLst>
      <p:ext uri="{BB962C8B-B14F-4D97-AF65-F5344CB8AC3E}">
        <p14:creationId xmlns:p14="http://schemas.microsoft.com/office/powerpoint/2010/main" val="136418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2500DA-DD25-488D-8CCA-55526066F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962" y="884756"/>
            <a:ext cx="9867890" cy="2541431"/>
          </a:xfrm>
        </p:spPr>
        <p:txBody>
          <a:bodyPr>
            <a:no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Reducerer behandling med tranexamsyre, ved antepartum blødning i 2. og 3. trimester, risikoen for gentagne blødninger, i forhold til ingen behandling, uden at øge risikoen for </a:t>
            </a:r>
            <a:r>
              <a:rPr lang="da-DK" sz="2400" dirty="0" err="1">
                <a:solidFill>
                  <a:schemeClr val="bg1"/>
                </a:solidFill>
              </a:rPr>
              <a:t>tromboemboliske</a:t>
            </a:r>
            <a:r>
              <a:rPr lang="da-DK" sz="2400" dirty="0">
                <a:solidFill>
                  <a:schemeClr val="bg1"/>
                </a:solidFill>
              </a:rPr>
              <a:t> komplikationer?</a:t>
            </a:r>
            <a:br>
              <a:rPr lang="da-DK" sz="2400" dirty="0">
                <a:solidFill>
                  <a:schemeClr val="bg1"/>
                </a:solidFill>
              </a:rPr>
            </a:br>
            <a:endParaRPr lang="da-DK" sz="24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13C8026D-1A8A-4F78-914B-D6A58C40F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962" y="3531204"/>
            <a:ext cx="9867890" cy="977621"/>
          </a:xfrm>
        </p:spPr>
        <p:txBody>
          <a:bodyPr>
            <a:normAutofit/>
          </a:bodyPr>
          <a:lstStyle/>
          <a:p>
            <a:r>
              <a:rPr lang="da-DK" sz="3600" dirty="0"/>
              <a:t>PICO 1</a:t>
            </a:r>
          </a:p>
        </p:txBody>
      </p:sp>
    </p:spTree>
    <p:extLst>
      <p:ext uri="{BB962C8B-B14F-4D97-AF65-F5344CB8AC3E}">
        <p14:creationId xmlns:p14="http://schemas.microsoft.com/office/powerpoint/2010/main" val="123920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PICO 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sz="2400" dirty="0"/>
              <a:t>Population: Gravide med blødning antepartum (2. og 3. trimester)</a:t>
            </a:r>
          </a:p>
          <a:p>
            <a:r>
              <a:rPr lang="da-DK" sz="2400" dirty="0"/>
              <a:t>Intervention: Administration af tranexamsyre (både iv. og </a:t>
            </a:r>
            <a:r>
              <a:rPr lang="da-DK" sz="2400" dirty="0" err="1"/>
              <a:t>p.o</a:t>
            </a:r>
            <a:r>
              <a:rPr lang="da-DK" sz="2400" dirty="0"/>
              <a:t>.) ved blødning</a:t>
            </a:r>
          </a:p>
          <a:p>
            <a:r>
              <a:rPr lang="da-DK" sz="2400" dirty="0" err="1"/>
              <a:t>Comparison</a:t>
            </a:r>
            <a:r>
              <a:rPr lang="da-DK" sz="2400" dirty="0"/>
              <a:t>: Ingen behandling</a:t>
            </a:r>
          </a:p>
          <a:p>
            <a:r>
              <a:rPr lang="da-DK" sz="2400" dirty="0" err="1"/>
              <a:t>Outcome</a:t>
            </a:r>
            <a:r>
              <a:rPr lang="da-DK" sz="2400" dirty="0"/>
              <a:t>: Gentagen blødninger, </a:t>
            </a:r>
            <a:r>
              <a:rPr lang="da-DK" sz="2400" dirty="0" err="1"/>
              <a:t>tromboemboliske</a:t>
            </a:r>
            <a:r>
              <a:rPr lang="da-DK" sz="2400" dirty="0"/>
              <a:t> komplikationer for den gravide og alvorlige bivirkninger hos fosteret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017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Litteraturen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Systematisk review </a:t>
            </a:r>
          </a:p>
          <a:p>
            <a:r>
              <a:rPr lang="da-DK" sz="2400" dirty="0"/>
              <a:t>Ingen randomiserede studier for GA 23 og op efter</a:t>
            </a:r>
          </a:p>
          <a:p>
            <a:r>
              <a:rPr lang="da-DK" sz="2400" dirty="0"/>
              <a:t>4 observationelle studier.  Behandling på forskellige indikationer, med varierende dosis og forskellig varighed. </a:t>
            </a:r>
          </a:p>
        </p:txBody>
      </p:sp>
    </p:spTree>
    <p:extLst>
      <p:ext uri="{BB962C8B-B14F-4D97-AF65-F5344CB8AC3E}">
        <p14:creationId xmlns:p14="http://schemas.microsoft.com/office/powerpoint/2010/main" val="288132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Lindoff et al. 1993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256 kvinder blev behandlet med </a:t>
            </a:r>
            <a:r>
              <a:rPr lang="da-DK" sz="2400" dirty="0" err="1"/>
              <a:t>tranexamsyre</a:t>
            </a:r>
            <a:r>
              <a:rPr lang="da-DK" sz="2400" dirty="0"/>
              <a:t>, på indikation </a:t>
            </a:r>
            <a:r>
              <a:rPr lang="da-DK" sz="2400" dirty="0" err="1"/>
              <a:t>abruptio</a:t>
            </a:r>
            <a:r>
              <a:rPr lang="da-DK" sz="2400" dirty="0"/>
              <a:t> </a:t>
            </a:r>
            <a:r>
              <a:rPr lang="da-DK" sz="2400" dirty="0" err="1"/>
              <a:t>placentae</a:t>
            </a:r>
            <a:r>
              <a:rPr lang="da-DK" sz="2400" dirty="0"/>
              <a:t> eller placenta </a:t>
            </a:r>
            <a:r>
              <a:rPr lang="da-DK" sz="2400" dirty="0" err="1"/>
              <a:t>prævia</a:t>
            </a:r>
            <a:r>
              <a:rPr lang="da-DK" sz="2400" dirty="0"/>
              <a:t>. </a:t>
            </a:r>
          </a:p>
          <a:p>
            <a:r>
              <a:rPr lang="da-DK" sz="2400" dirty="0"/>
              <a:t>Dosis: 3 g </a:t>
            </a:r>
            <a:r>
              <a:rPr lang="da-DK" sz="2400" dirty="0" err="1"/>
              <a:t>p.o</a:t>
            </a:r>
            <a:r>
              <a:rPr lang="da-DK" sz="2400" dirty="0"/>
              <a:t>. dagligt i enten &gt;3 dage eller &gt;7 dage</a:t>
            </a:r>
          </a:p>
          <a:p>
            <a:r>
              <a:rPr lang="da-DK" sz="2400" dirty="0"/>
              <a:t>Kontrolgruppen 1846 patienter.</a:t>
            </a:r>
          </a:p>
        </p:txBody>
      </p:sp>
    </p:spTree>
    <p:extLst>
      <p:ext uri="{BB962C8B-B14F-4D97-AF65-F5344CB8AC3E}">
        <p14:creationId xmlns:p14="http://schemas.microsoft.com/office/powerpoint/2010/main" val="386544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Lindoff et al. 1993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Komplikationer: </a:t>
            </a:r>
          </a:p>
          <a:p>
            <a:pPr lvl="1"/>
            <a:r>
              <a:rPr lang="da-DK" sz="2400" dirty="0"/>
              <a:t>Interventionsgruppen: 2 ptt. med lungeemboli, efter henholdsvis 61 og 15 dages behandling.  To neonatale dødsfald.</a:t>
            </a:r>
          </a:p>
          <a:p>
            <a:pPr lvl="1"/>
            <a:r>
              <a:rPr lang="da-DK" sz="2400" dirty="0"/>
              <a:t>Kontrolgruppen: 1 pt. med lungeemboli, 3 med DVT.  Alle forløst ved </a:t>
            </a:r>
            <a:r>
              <a:rPr lang="da-DK" sz="2400" dirty="0" err="1"/>
              <a:t>sectio</a:t>
            </a:r>
            <a:r>
              <a:rPr lang="da-DK" sz="2400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50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Svagheder i litteraturen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/>
              <a:t>Ingen studier kvantificerer </a:t>
            </a:r>
          </a:p>
          <a:p>
            <a:pPr lvl="1"/>
            <a:r>
              <a:rPr lang="da-DK" sz="2400" dirty="0"/>
              <a:t>mængden af blødning eller reduktion af blødningsmængde efter administration af tranexamsyre. </a:t>
            </a:r>
          </a:p>
          <a:p>
            <a:pPr lvl="1"/>
            <a:r>
              <a:rPr lang="da-DK" sz="2400" dirty="0"/>
              <a:t>undersøger gentagne blødninger i graviditeten eller tid til forløsning efter blødningsepisode og behandling med tranexamsyre.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632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B1A3CD-F136-4BE4-866C-D152BE7F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90502"/>
            <a:ext cx="7729728" cy="1188720"/>
          </a:xfrm>
        </p:spPr>
        <p:txBody>
          <a:bodyPr>
            <a:normAutofit/>
          </a:bodyPr>
          <a:lstStyle/>
          <a:p>
            <a:r>
              <a:rPr lang="da-DK" dirty="0"/>
              <a:t>arbejdsgruppen</a:t>
            </a:r>
            <a:br>
              <a:rPr lang="da-DK" dirty="0"/>
            </a:br>
            <a:r>
              <a:rPr lang="da-DK" dirty="0"/>
              <a:t>Antepartal blødning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xmlns="" id="{0CE655F9-5D36-414B-B71C-2A9F2CF7B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5" y="2015734"/>
            <a:ext cx="9603274" cy="40377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a-DK" sz="7200" dirty="0"/>
              <a:t>Amanda Godballe		Jordemoder, master i Public Health	Rigshospitalet</a:t>
            </a:r>
          </a:p>
          <a:p>
            <a:pPr marL="0" indent="0">
              <a:buNone/>
            </a:pPr>
            <a:r>
              <a:rPr lang="da-DK" sz="7200" dirty="0"/>
              <a:t>Britta B. Dolleris, 		Afdelingslæge			Odense Universitetshospital</a:t>
            </a:r>
          </a:p>
          <a:p>
            <a:pPr marL="0" indent="0">
              <a:buNone/>
            </a:pPr>
            <a:r>
              <a:rPr lang="da-DK" sz="7200" dirty="0"/>
              <a:t>Camilla M. Mandrup	Hoveduddannelsesreservelæge, Ph.d.	Nordsjællands Hospital</a:t>
            </a:r>
          </a:p>
          <a:p>
            <a:pPr marL="0" indent="0">
              <a:buNone/>
            </a:pPr>
            <a:r>
              <a:rPr lang="da-DK" sz="7200" dirty="0"/>
              <a:t>Lone N. Nørgaard,		Overlæge				Rigshospitalet</a:t>
            </a:r>
          </a:p>
          <a:p>
            <a:pPr marL="0" indent="0">
              <a:buNone/>
            </a:pPr>
            <a:r>
              <a:rPr lang="da-DK" sz="7200" dirty="0"/>
              <a:t>Maria Jeppegaard 		Kursist 				Hvidovre</a:t>
            </a:r>
          </a:p>
          <a:p>
            <a:pPr marL="0" indent="0">
              <a:buNone/>
            </a:pPr>
            <a:r>
              <a:rPr lang="da-DK" sz="7200" dirty="0"/>
              <a:t>Milad K. Tabatabai		Reservelæge, forskningsassistent	Nykøbing Falster</a:t>
            </a:r>
          </a:p>
          <a:p>
            <a:pPr marL="0" indent="0">
              <a:buNone/>
            </a:pPr>
            <a:r>
              <a:rPr lang="da-DK" sz="7200" dirty="0"/>
              <a:t>Rikke E. Bonefeld		Introduktionsreservelæge		Thisted, Aalborg</a:t>
            </a:r>
          </a:p>
          <a:p>
            <a:pPr marL="0" indent="0">
              <a:buNone/>
            </a:pPr>
            <a:r>
              <a:rPr lang="da-DK" sz="7200" dirty="0"/>
              <a:t>Sisse Walløe 		Jordemoder, forskningsassistent	Odense Universitetshospital</a:t>
            </a:r>
          </a:p>
          <a:p>
            <a:pPr marL="0" indent="0">
              <a:buNone/>
            </a:pPr>
            <a:r>
              <a:rPr lang="da-DK" sz="7200" dirty="0"/>
              <a:t>Yagmur Sisman,		Ph.d.-studerende, post-introlæge	Rigshospitalet </a:t>
            </a:r>
          </a:p>
          <a:p>
            <a:pPr marL="0" indent="0">
              <a:buNone/>
            </a:pPr>
            <a:r>
              <a:rPr lang="da-DK" sz="7200" dirty="0"/>
              <a:t>Åse Klemmensen		Uddannelsesansvarlig overlæge, Ph.d.	Rigshospitalet</a:t>
            </a:r>
          </a:p>
          <a:p>
            <a:pPr marL="0" indent="0">
              <a:buNone/>
            </a:pPr>
            <a:r>
              <a:rPr lang="da-DK" sz="7200" dirty="0"/>
              <a:t>	</a:t>
            </a:r>
          </a:p>
          <a:p>
            <a:endParaRPr lang="en-US" dirty="0"/>
          </a:p>
        </p:txBody>
      </p:sp>
      <p:pic>
        <p:nvPicPr>
          <p:cNvPr id="28" name="Pladsholder til indhold 27" descr="Forstørrelsesglas">
            <a:extLst>
              <a:ext uri="{FF2B5EF4-FFF2-40B4-BE49-F238E27FC236}">
                <a16:creationId xmlns:a16="http://schemas.microsoft.com/office/drawing/2014/main" xmlns="" id="{DE5D42EC-1A56-4F3A-B916-30FEC3779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6136" y="1250699"/>
            <a:ext cx="1545864" cy="15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17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Effektstudie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Kullander et al. 1970:</a:t>
            </a:r>
          </a:p>
          <a:p>
            <a:r>
              <a:rPr lang="da-DK" sz="2400" dirty="0"/>
              <a:t>12 kvinder fik 10 mg/kg </a:t>
            </a:r>
            <a:r>
              <a:rPr lang="da-DK" sz="2400" dirty="0" err="1"/>
              <a:t>tranexamsyre</a:t>
            </a:r>
            <a:r>
              <a:rPr lang="da-DK" sz="2400" dirty="0"/>
              <a:t> umiddelbart inden </a:t>
            </a:r>
            <a:r>
              <a:rPr lang="da-DK" sz="2400" dirty="0" err="1"/>
              <a:t>sectio</a:t>
            </a:r>
            <a:r>
              <a:rPr lang="da-DK" sz="2400" dirty="0"/>
              <a:t>. Efterfølgende blev koncentration af </a:t>
            </a:r>
            <a:r>
              <a:rPr lang="da-DK" sz="2400" dirty="0" err="1"/>
              <a:t>tranexamsyre</a:t>
            </a:r>
            <a:r>
              <a:rPr lang="da-DK" sz="2400" dirty="0"/>
              <a:t> i navlesnoren målt til 70% af den </a:t>
            </a:r>
            <a:r>
              <a:rPr lang="da-DK" sz="2400" dirty="0" err="1"/>
              <a:t>maternelle</a:t>
            </a:r>
            <a:r>
              <a:rPr lang="da-DK" sz="2400" dirty="0"/>
              <a:t> koncentration.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18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Behandlingsvarighed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Der er ingen studier, som undersøger behandlingsvarighed, men det skal altid overvejes at gravide er i hyperkoagulabel tilstand, og kan være immobile, hvorfor risiko for tromboemboli er væsentlig. </a:t>
            </a:r>
          </a:p>
          <a:p>
            <a:endParaRPr lang="da-DK" sz="2400" dirty="0"/>
          </a:p>
          <a:p>
            <a:r>
              <a:rPr lang="da-DK" sz="2400" dirty="0"/>
              <a:t>Ifølge promedicin.dk anbefales i flere andre kliniske sammenhænge maximalt behandling i 72 timer.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81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PICO 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Der er ikke fundet ny overbevisende litteratur, der kan belyse gevinst og sikkerheden i brug af </a:t>
            </a:r>
            <a:r>
              <a:rPr lang="da-DK" sz="2400" dirty="0" err="1"/>
              <a:t>Tranexamsyre</a:t>
            </a:r>
            <a:r>
              <a:rPr lang="da-DK" sz="2400" dirty="0"/>
              <a:t> i graviditeten.</a:t>
            </a:r>
          </a:p>
          <a:p>
            <a:r>
              <a:rPr lang="da-DK" sz="2400" dirty="0"/>
              <a:t>Der er ikke rapporteret om uønskede effekter. </a:t>
            </a:r>
          </a:p>
          <a:p>
            <a:r>
              <a:rPr lang="da-DK" sz="2400" dirty="0"/>
              <a:t>Tranexamsyre anbefales ikke som profylakse og skal kun anvendes ved betydende frisk blødning.</a:t>
            </a:r>
          </a:p>
        </p:txBody>
      </p:sp>
    </p:spTree>
    <p:extLst>
      <p:ext uri="{BB962C8B-B14F-4D97-AF65-F5344CB8AC3E}">
        <p14:creationId xmlns:p14="http://schemas.microsoft.com/office/powerpoint/2010/main" val="1948305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PICO 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/>
              <a:t>Anbefaling</a:t>
            </a:r>
            <a:r>
              <a:rPr lang="da-DK" dirty="0"/>
              <a:t>:</a:t>
            </a:r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62447"/>
              </p:ext>
            </p:extLst>
          </p:nvPr>
        </p:nvGraphicFramePr>
        <p:xfrm>
          <a:off x="2586012" y="3232775"/>
          <a:ext cx="7019975" cy="11887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84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5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8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Det er god praksis ikke at anvende </a:t>
                      </a:r>
                      <a:r>
                        <a:rPr lang="da-DK" sz="2000" dirty="0" err="1">
                          <a:effectLst/>
                        </a:rPr>
                        <a:t>tranexamsyre</a:t>
                      </a:r>
                      <a:r>
                        <a:rPr lang="da-DK" sz="2000" dirty="0">
                          <a:effectLst/>
                        </a:rPr>
                        <a:t> rutinemæssigt ved mindre </a:t>
                      </a:r>
                      <a:r>
                        <a:rPr lang="da-DK" sz="2000" dirty="0" err="1">
                          <a:effectLst/>
                        </a:rPr>
                        <a:t>antepartal</a:t>
                      </a:r>
                      <a:r>
                        <a:rPr lang="da-DK" sz="2000" dirty="0">
                          <a:effectLst/>
                        </a:rPr>
                        <a:t> blødning. 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Svag/betinget anbefaling for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↑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763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FDC9FF-0799-4205-A6AC-146F75960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513" y="802298"/>
            <a:ext cx="10073340" cy="2541431"/>
          </a:xfrm>
        </p:spPr>
        <p:txBody>
          <a:bodyPr>
            <a:normAutofit/>
          </a:bodyPr>
          <a:lstStyle/>
          <a:p>
            <a:r>
              <a:rPr lang="da-DK" dirty="0"/>
              <a:t>tokolytisk behandling ved antepartum blødning        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C7540076-7963-4E9F-A9FA-141CA7353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542" y="3429000"/>
            <a:ext cx="8637072" cy="977621"/>
          </a:xfrm>
        </p:spPr>
        <p:txBody>
          <a:bodyPr>
            <a:normAutofit/>
          </a:bodyPr>
          <a:lstStyle/>
          <a:p>
            <a:endParaRPr lang="da-DK" dirty="0"/>
          </a:p>
          <a:p>
            <a:r>
              <a:rPr lang="da-DK" sz="2800" dirty="0"/>
              <a:t>PICO 2</a:t>
            </a:r>
          </a:p>
        </p:txBody>
      </p:sp>
    </p:spTree>
    <p:extLst>
      <p:ext uri="{BB962C8B-B14F-4D97-AF65-F5344CB8AC3E}">
        <p14:creationId xmlns:p14="http://schemas.microsoft.com/office/powerpoint/2010/main" val="4108347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CFD53B-6920-48F3-B50B-84892FAA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Pico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013A973C-0CE8-46E6-BEB4-2AED8378C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Øger brug af tokolyse hos gravide i GA 23-34 risikoen for neonatale komplikationer og/eller </a:t>
            </a:r>
            <a:r>
              <a:rPr lang="da-DK" sz="2400" dirty="0" err="1"/>
              <a:t>maternel</a:t>
            </a:r>
            <a:r>
              <a:rPr lang="da-DK" sz="2400" dirty="0"/>
              <a:t> morbiditet eller mortalitet, ved antepartum blødning uden </a:t>
            </a:r>
            <a:r>
              <a:rPr lang="da-DK" sz="2400" dirty="0" err="1"/>
              <a:t>maternel</a:t>
            </a:r>
            <a:r>
              <a:rPr lang="da-DK" sz="2400" dirty="0"/>
              <a:t> eller føtal indikation for akut forløsning?</a:t>
            </a:r>
          </a:p>
        </p:txBody>
      </p:sp>
    </p:spTree>
    <p:extLst>
      <p:ext uri="{BB962C8B-B14F-4D97-AF65-F5344CB8AC3E}">
        <p14:creationId xmlns:p14="http://schemas.microsoft.com/office/powerpoint/2010/main" val="2387066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94F0C78A-62D6-4D91-B7AA-B510A1540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/>
              <a:t>Population: Gravide med blødning fra GA 23-34 </a:t>
            </a:r>
          </a:p>
          <a:p>
            <a:pPr marL="0" indent="0">
              <a:buNone/>
            </a:pPr>
            <a:r>
              <a:rPr lang="da-DK" sz="2400" dirty="0"/>
              <a:t>Intervention: Behandling med tokolyse </a:t>
            </a:r>
          </a:p>
          <a:p>
            <a:pPr marL="0" indent="0">
              <a:buNone/>
            </a:pPr>
            <a:r>
              <a:rPr lang="da-DK" sz="2400" dirty="0"/>
              <a:t>Comparison: Ingen behandling </a:t>
            </a:r>
          </a:p>
          <a:p>
            <a:pPr marL="0" indent="0">
              <a:buNone/>
            </a:pPr>
            <a:r>
              <a:rPr lang="da-DK" sz="2400" dirty="0"/>
              <a:t>Outcome: Neonatale komplikationer og/eller maternel morbiditet eller mortalitet</a:t>
            </a:r>
          </a:p>
          <a:p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6C15B9B0-47B3-038C-596C-46DCF007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da-DK" dirty="0"/>
              <a:t>Pico 2</a:t>
            </a:r>
          </a:p>
        </p:txBody>
      </p:sp>
    </p:spTree>
    <p:extLst>
      <p:ext uri="{BB962C8B-B14F-4D97-AF65-F5344CB8AC3E}">
        <p14:creationId xmlns:p14="http://schemas.microsoft.com/office/powerpoint/2010/main" val="3226950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4939B55-C925-EF5F-72C3-EFCC1959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Litteratur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2A2A74E3-4C71-8B87-7849-D4B3ED78C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Ingen studier har brugt </a:t>
            </a:r>
            <a:r>
              <a:rPr lang="da-DK" sz="2400" dirty="0" err="1"/>
              <a:t>Atosiaban</a:t>
            </a:r>
            <a:r>
              <a:rPr lang="da-DK" sz="2400" dirty="0"/>
              <a:t> (</a:t>
            </a:r>
            <a:r>
              <a:rPr lang="da-DK" sz="2400" dirty="0" err="1"/>
              <a:t>oxytocinreceptoragonist</a:t>
            </a:r>
            <a:r>
              <a:rPr lang="da-DK" sz="2400" dirty="0"/>
              <a:t>) som tokolyse, men MgSO</a:t>
            </a:r>
            <a:r>
              <a:rPr lang="da-DK" sz="2400" baseline="-25000" dirty="0"/>
              <a:t>4 </a:t>
            </a:r>
            <a:r>
              <a:rPr lang="da-DK" sz="2400" dirty="0"/>
              <a:t>eller </a:t>
            </a:r>
            <a:r>
              <a:rPr lang="da-DK" sz="2400" dirty="0">
                <a:sym typeface="Symbol" pitchFamily="2" charset="2"/>
              </a:rPr>
              <a:t></a:t>
            </a:r>
            <a:r>
              <a:rPr lang="da-DK" sz="2400" baseline="-25000" dirty="0"/>
              <a:t>2</a:t>
            </a:r>
            <a:r>
              <a:rPr lang="da-DK" sz="2400" dirty="0"/>
              <a:t> </a:t>
            </a:r>
            <a:r>
              <a:rPr lang="da-DK" sz="2400" dirty="0" err="1"/>
              <a:t>adrenerg</a:t>
            </a:r>
            <a:r>
              <a:rPr lang="da-DK" sz="2400" dirty="0"/>
              <a:t> agonister som </a:t>
            </a:r>
            <a:r>
              <a:rPr lang="da-DK" sz="2400" dirty="0" err="1"/>
              <a:t>Terbutalin</a:t>
            </a:r>
            <a:r>
              <a:rPr lang="da-DK" sz="2400" dirty="0"/>
              <a:t>, </a:t>
            </a:r>
            <a:r>
              <a:rPr lang="da-DK" sz="2400" dirty="0" err="1"/>
              <a:t>Salbutamol</a:t>
            </a:r>
            <a:r>
              <a:rPr lang="da-DK" sz="2400" dirty="0"/>
              <a:t> og </a:t>
            </a:r>
            <a:r>
              <a:rPr lang="da-DK" sz="2400" dirty="0" err="1"/>
              <a:t>Ritodrine</a:t>
            </a:r>
            <a:r>
              <a:rPr lang="da-DK" sz="2400" dirty="0"/>
              <a:t>, hvis virkningsmekanisme er at afslappe glatmuskulatur. </a:t>
            </a:r>
          </a:p>
          <a:p>
            <a:r>
              <a:rPr lang="da-DK" sz="2400" dirty="0"/>
              <a:t>Risiko for ”</a:t>
            </a:r>
            <a:r>
              <a:rPr lang="da-DK" sz="2400" dirty="0" err="1"/>
              <a:t>Counfounding</a:t>
            </a:r>
            <a:r>
              <a:rPr lang="da-DK" sz="2400" dirty="0"/>
              <a:t> by </a:t>
            </a:r>
            <a:r>
              <a:rPr lang="da-DK" sz="2400" dirty="0" err="1"/>
              <a:t>indication</a:t>
            </a:r>
            <a:r>
              <a:rPr lang="da-DK" sz="2400" dirty="0"/>
              <a:t>”, da de kvinder som er inkluderet i studierne ikke har haft betydende blødning.  </a:t>
            </a:r>
          </a:p>
        </p:txBody>
      </p:sp>
    </p:spTree>
    <p:extLst>
      <p:ext uri="{BB962C8B-B14F-4D97-AF65-F5344CB8AC3E}">
        <p14:creationId xmlns:p14="http://schemas.microsoft.com/office/powerpoint/2010/main" val="4137020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4B4F09-5500-47D3-ACB2-306CD7E5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Indikation for behandling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B5D048AA-8F76-425D-A005-A2F85549A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823" y="2400045"/>
            <a:ext cx="9603275" cy="379783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da-DK" sz="1300" dirty="0"/>
          </a:p>
          <a:p>
            <a:pPr marL="0" indent="0">
              <a:buNone/>
            </a:pPr>
            <a:r>
              <a:rPr lang="da-DK" sz="5100" dirty="0"/>
              <a:t>Tokolytisk behandling </a:t>
            </a:r>
            <a:r>
              <a:rPr lang="da-DK" sz="5100" b="1" dirty="0"/>
              <a:t>kan overvejes</a:t>
            </a:r>
            <a:r>
              <a:rPr lang="da-DK" sz="5100" dirty="0"/>
              <a:t> ved mistanke om partiel abruptio samt én af følgende omstændigheder:</a:t>
            </a:r>
          </a:p>
          <a:p>
            <a:pPr marL="0" indent="0">
              <a:buNone/>
            </a:pPr>
            <a:endParaRPr lang="da-DK" sz="5100" dirty="0"/>
          </a:p>
          <a:p>
            <a:pPr marL="0" indent="0">
              <a:buNone/>
            </a:pPr>
            <a:r>
              <a:rPr lang="da-DK" sz="6000" dirty="0"/>
              <a:t>1) Ekstrem præterme, GA &lt; 28 (ved 23+0 til 23+5 helst i samråd med neonatologer) </a:t>
            </a:r>
          </a:p>
          <a:p>
            <a:pPr marL="0" indent="0">
              <a:buNone/>
            </a:pPr>
            <a:r>
              <a:rPr lang="da-DK" sz="6000" dirty="0"/>
              <a:t>2) Behov for overflytning til tertiært hospital med neonatale behandlingsmuligheder</a:t>
            </a:r>
          </a:p>
          <a:p>
            <a:pPr marL="0" indent="0">
              <a:buNone/>
            </a:pPr>
            <a:r>
              <a:rPr lang="da-DK" sz="6000" dirty="0"/>
              <a:t>3) Præterme som ikke er behandlet med lungemodning i 48 timer </a:t>
            </a:r>
          </a:p>
          <a:p>
            <a:pPr marL="0" indent="0">
              <a:buNone/>
            </a:pPr>
            <a:r>
              <a:rPr lang="da-DK" sz="6000" dirty="0"/>
              <a:t>4) Præterme som ikke har opnået neuroprotektion i form af behandling med MgSO4, GA&lt;32+0</a:t>
            </a:r>
          </a:p>
        </p:txBody>
      </p:sp>
    </p:spTree>
    <p:extLst>
      <p:ext uri="{BB962C8B-B14F-4D97-AF65-F5344CB8AC3E}">
        <p14:creationId xmlns:p14="http://schemas.microsoft.com/office/powerpoint/2010/main" val="3030110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17FE466-6A9A-41B8-BB50-99300BAC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Litteratur</a:t>
            </a:r>
            <a:br>
              <a:rPr lang="da-DK" dirty="0"/>
            </a:br>
            <a:r>
              <a:rPr lang="da-DK" dirty="0"/>
              <a:t>John </a:t>
            </a:r>
            <a:r>
              <a:rPr lang="da-DK" dirty="0" err="1"/>
              <a:t>Sholl</a:t>
            </a:r>
            <a:r>
              <a:rPr lang="da-DK" dirty="0"/>
              <a:t>, 1987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28F9BE68-BCD6-44D8-BE43-F3EC313D5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sz="2400" dirty="0"/>
              <a:t>Retrospektivt studie af 130 kvinder med abruptio placenta, bl.a. med det formål at undersøge sikkerheden ved brug af </a:t>
            </a:r>
            <a:r>
              <a:rPr lang="da-DK" sz="2400" dirty="0" err="1"/>
              <a:t>tokolyse</a:t>
            </a:r>
            <a:r>
              <a:rPr lang="da-DK" sz="2400" dirty="0"/>
              <a:t> ved risiko for præterm fødsel i ikke akutte blødningstilfælde.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645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85394A-9EF1-4A4D-9793-396712AA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37921"/>
            <a:ext cx="7729728" cy="1188720"/>
          </a:xfrm>
        </p:spPr>
        <p:txBody>
          <a:bodyPr>
            <a:normAutofit/>
          </a:bodyPr>
          <a:lstStyle/>
          <a:p>
            <a:r>
              <a:rPr lang="da-DK" dirty="0"/>
              <a:t>En stor tak for specialist assistance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D3EE6F3-5496-4FBD-B85C-18CF7E849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5" y="2015732"/>
            <a:ext cx="10377055" cy="40377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Hanna Kristina Bertoli, Ph.d., afdelingslæge Klinisk Farmakologisk Afdeling, Bispebjerg hospital</a:t>
            </a:r>
          </a:p>
          <a:p>
            <a:pPr marL="0" indent="0">
              <a:buNone/>
            </a:pPr>
            <a:r>
              <a:rPr lang="da-DK" dirty="0"/>
              <a:t>Eva Birgitte </a:t>
            </a:r>
            <a:r>
              <a:rPr lang="da-DK" dirty="0" err="1"/>
              <a:t>Leinøe</a:t>
            </a:r>
            <a:r>
              <a:rPr lang="da-DK" dirty="0"/>
              <a:t>, Overlæge, Ph.d., Enhed for leukæmi, Koagulation og Benign Hæmatologi, Hæmatologisk Afdeling, Rigshospitalet. </a:t>
            </a:r>
            <a:endParaRPr lang="da-DK" b="1" dirty="0"/>
          </a:p>
          <a:p>
            <a:pPr marL="0" indent="0">
              <a:buNone/>
            </a:pPr>
            <a:r>
              <a:rPr lang="da-DK" dirty="0"/>
              <a:t>Eva Funding, Overlæge, Enhed for leukæmi, Koagulation og Benign Hæmatologi, Hæmatologisk Afdeling, Rigshospitalet. </a:t>
            </a:r>
          </a:p>
          <a:p>
            <a:pPr marL="0" indent="0">
              <a:buNone/>
            </a:pPr>
            <a:r>
              <a:rPr lang="da-DK" dirty="0"/>
              <a:t>Lone Kjeld Petersen, Professor, overlæge, dr.med. OPEN og Gynækologisk afdeling, Odense Universitetshospital</a:t>
            </a:r>
          </a:p>
          <a:p>
            <a:pPr marL="0" indent="0">
              <a:buNone/>
            </a:pPr>
            <a:r>
              <a:rPr lang="da-DK" dirty="0"/>
              <a:t>Jesper Bonde, Seniorforsker, Laboratorieleder, Molekylærpatologi, Patologiafdelingen Hvidovre Hospital, Sundhedsstyrelsesudpeget medlem af den Nationale Styregruppe for Livmoderhalskræftscreening. Medlem af Region Hovedstadens styregruppe for livmoderhalskræftscreening</a:t>
            </a:r>
          </a:p>
          <a:p>
            <a:pPr marL="0" indent="0">
              <a:buNone/>
            </a:pPr>
            <a:endParaRPr lang="da-DK" dirty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361017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17FE466-6A9A-41B8-BB50-99300BAC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Litteratur</a:t>
            </a:r>
            <a:br>
              <a:rPr lang="da-DK" dirty="0"/>
            </a:br>
            <a:r>
              <a:rPr lang="da-DK" dirty="0"/>
              <a:t>John </a:t>
            </a:r>
            <a:r>
              <a:rPr lang="da-DK" dirty="0" err="1"/>
              <a:t>Sholl</a:t>
            </a:r>
            <a:r>
              <a:rPr lang="da-DK" dirty="0"/>
              <a:t>, 1987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28F9BE68-BCD6-44D8-BE43-F3EC313D5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400" dirty="0"/>
              <a:t>72 patienter i den præterme gruppe, GA fra 25+6 til 36+6. </a:t>
            </a:r>
          </a:p>
          <a:p>
            <a:pPr lvl="1"/>
            <a:r>
              <a:rPr lang="da-DK" sz="2400" dirty="0"/>
              <a:t> Tokolytisk behandling (n=39), 66,7% udskød forløsning &gt; 3 dage</a:t>
            </a:r>
          </a:p>
          <a:p>
            <a:pPr lvl="1"/>
            <a:r>
              <a:rPr lang="da-DK" sz="2400" dirty="0"/>
              <a:t>Kontrolgruppe, 30,3% fortsat gravide &gt; 3 dage</a:t>
            </a:r>
          </a:p>
          <a:p>
            <a:pPr marL="0" indent="0">
              <a:buNone/>
            </a:pPr>
            <a:r>
              <a:rPr lang="da-DK" sz="2400" b="1" dirty="0"/>
              <a:t>Konklusion: </a:t>
            </a:r>
          </a:p>
          <a:p>
            <a:pPr marL="0" indent="0">
              <a:buNone/>
            </a:pPr>
            <a:r>
              <a:rPr lang="da-DK" sz="2400" dirty="0"/>
              <a:t>Tokolyse forlængede GA ved forløsning, og øgede ikke forekomsten af kejsersnit, forløsningskrævende blødning eller føtal stress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147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42A196-5A0A-4802-AB65-3ADEB1BA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Litteratur</a:t>
            </a:r>
            <a:br>
              <a:rPr lang="da-DK" dirty="0"/>
            </a:br>
            <a:r>
              <a:rPr lang="da-DK" dirty="0"/>
              <a:t>Bond et al., 1989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F88CBD5-6DAC-4744-9785-E56B2DDA7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Retrospektivt studie af 43 patienter, </a:t>
            </a:r>
            <a:r>
              <a:rPr lang="da-DK" sz="2400" dirty="0" err="1"/>
              <a:t>mean</a:t>
            </a:r>
            <a:r>
              <a:rPr lang="da-DK" sz="2400" dirty="0"/>
              <a:t> GA 29,4 (range 23-34) med blødning fra partiel abruptio placenta.  </a:t>
            </a:r>
          </a:p>
          <a:p>
            <a:pPr marL="0" indent="0">
              <a:buNone/>
            </a:pPr>
            <a:r>
              <a:rPr lang="da-DK" sz="2400" dirty="0"/>
              <a:t>Alle fik afventende behandling og tokolyse hvis der var kontraktioner, sammenlignet med standardbehandlingen dengang, som var akut forløsning. </a:t>
            </a:r>
          </a:p>
        </p:txBody>
      </p:sp>
    </p:spTree>
    <p:extLst>
      <p:ext uri="{BB962C8B-B14F-4D97-AF65-F5344CB8AC3E}">
        <p14:creationId xmlns:p14="http://schemas.microsoft.com/office/powerpoint/2010/main" val="146851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42A196-5A0A-4802-AB65-3ADEB1BA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Litteratur</a:t>
            </a:r>
            <a:br>
              <a:rPr lang="da-DK" dirty="0"/>
            </a:br>
            <a:r>
              <a:rPr lang="da-DK" dirty="0"/>
              <a:t>Bond et al., 1989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F88CBD5-6DAC-4744-9785-E56B2DDA7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31 behandlet med tokolyse, 45% med MgSO</a:t>
            </a:r>
            <a:r>
              <a:rPr lang="da-DK" sz="2400" baseline="-25000" dirty="0"/>
              <a:t>4</a:t>
            </a:r>
            <a:r>
              <a:rPr lang="da-DK" sz="2400" dirty="0"/>
              <a:t>, 52% med </a:t>
            </a:r>
            <a:r>
              <a:rPr lang="da-DK" sz="2400" dirty="0" err="1"/>
              <a:t>ritodrine</a:t>
            </a:r>
            <a:r>
              <a:rPr lang="da-DK" sz="2400" dirty="0"/>
              <a:t> (beta-2 </a:t>
            </a:r>
            <a:r>
              <a:rPr lang="da-DK" sz="2400" dirty="0" err="1"/>
              <a:t>adrenerg</a:t>
            </a:r>
            <a:r>
              <a:rPr lang="da-DK" sz="2400" dirty="0"/>
              <a:t> agonist) iv. og 3 % med </a:t>
            </a:r>
            <a:r>
              <a:rPr lang="da-DK" sz="2400" dirty="0" err="1"/>
              <a:t>ritodrine</a:t>
            </a:r>
            <a:r>
              <a:rPr lang="da-DK" sz="2400" dirty="0"/>
              <a:t> </a:t>
            </a:r>
            <a:r>
              <a:rPr lang="da-DK" sz="2400" dirty="0" err="1"/>
              <a:t>p.o</a:t>
            </a:r>
            <a:r>
              <a:rPr lang="da-DK" sz="2400" dirty="0"/>
              <a:t>. </a:t>
            </a:r>
          </a:p>
          <a:p>
            <a:r>
              <a:rPr lang="da-DK" sz="2400" dirty="0"/>
              <a:t>Der var ingen tilfælde af intrauterin fosterdød. Behandlingen forsinkede forløsningstidspunktet med 12,4 dage (for tokolyse-gruppe 9,6 dage). </a:t>
            </a:r>
          </a:p>
          <a:p>
            <a:r>
              <a:rPr lang="da-DK" sz="2400" dirty="0"/>
              <a:t>Der var ingen kontrolgruppe.</a:t>
            </a:r>
          </a:p>
        </p:txBody>
      </p:sp>
    </p:spTree>
    <p:extLst>
      <p:ext uri="{BB962C8B-B14F-4D97-AF65-F5344CB8AC3E}">
        <p14:creationId xmlns:p14="http://schemas.microsoft.com/office/powerpoint/2010/main" val="286950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B3E7BC9-4E8C-46AD-B08F-74730119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Litteratur</a:t>
            </a:r>
            <a:br>
              <a:rPr lang="da-DK" dirty="0"/>
            </a:br>
            <a:r>
              <a:rPr lang="da-DK" dirty="0" err="1"/>
              <a:t>Saller</a:t>
            </a:r>
            <a:r>
              <a:rPr lang="da-DK" dirty="0"/>
              <a:t> et al., 1990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720EF811-D8DB-42A7-AADF-735FA5CA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Retrospektivt studie, 29 indlæggelser med enten placenta </a:t>
            </a:r>
            <a:r>
              <a:rPr lang="da-DK" sz="2400" dirty="0" err="1"/>
              <a:t>prævia</a:t>
            </a:r>
            <a:r>
              <a:rPr lang="da-DK" sz="2400" dirty="0"/>
              <a:t> eller </a:t>
            </a:r>
            <a:r>
              <a:rPr lang="da-DK" sz="2400" dirty="0" err="1"/>
              <a:t>abruptio</a:t>
            </a:r>
            <a:r>
              <a:rPr lang="da-DK" sz="2400" dirty="0"/>
              <a:t> placenta.</a:t>
            </a:r>
          </a:p>
          <a:p>
            <a:r>
              <a:rPr lang="da-DK" sz="2400" dirty="0"/>
              <a:t>15 fik tokolytisk behandling med MgSO</a:t>
            </a:r>
            <a:r>
              <a:rPr lang="da-DK" sz="2400" baseline="-25000" dirty="0"/>
              <a:t>4</a:t>
            </a:r>
            <a:r>
              <a:rPr lang="da-DK" sz="2400" dirty="0"/>
              <a:t> </a:t>
            </a:r>
            <a:r>
              <a:rPr lang="da-DK" sz="2400" dirty="0" err="1"/>
              <a:t>initielt</a:t>
            </a:r>
            <a:r>
              <a:rPr lang="da-DK" sz="2400" dirty="0"/>
              <a:t>, efterfulgt af oral </a:t>
            </a:r>
            <a:r>
              <a:rPr lang="da-DK" sz="2400" dirty="0" err="1"/>
              <a:t>terbutalin</a:t>
            </a:r>
            <a:r>
              <a:rPr lang="da-DK" sz="2400" dirty="0"/>
              <a:t>/</a:t>
            </a:r>
            <a:r>
              <a:rPr lang="da-DK" sz="2400" dirty="0" err="1"/>
              <a:t>ritodrine</a:t>
            </a:r>
            <a:endParaRPr lang="da-DK" sz="2400" dirty="0"/>
          </a:p>
          <a:p>
            <a:r>
              <a:rPr lang="da-DK" sz="2400" dirty="0"/>
              <a:t>14 fik ingen </a:t>
            </a:r>
            <a:r>
              <a:rPr lang="da-DK" sz="2400" dirty="0" err="1"/>
              <a:t>tokolyse</a:t>
            </a:r>
            <a:endParaRPr lang="da-DK" sz="24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909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B3E7BC9-4E8C-46AD-B08F-74730119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Litteratur</a:t>
            </a:r>
            <a:br>
              <a:rPr lang="da-DK" dirty="0"/>
            </a:br>
            <a:r>
              <a:rPr lang="da-DK" dirty="0" err="1"/>
              <a:t>Saller</a:t>
            </a:r>
            <a:r>
              <a:rPr lang="da-DK" dirty="0"/>
              <a:t> et al., 1990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720EF811-D8DB-42A7-AADF-735FA5CA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400" dirty="0"/>
              <a:t>Ingen tilfælde af intrauterin fosterdød i </a:t>
            </a:r>
            <a:r>
              <a:rPr lang="da-DK" sz="2400" dirty="0" err="1"/>
              <a:t>tokolysegruppen</a:t>
            </a:r>
            <a:r>
              <a:rPr lang="da-DK" sz="2400" dirty="0"/>
              <a:t>, 2 neonatale dødsfald (præmaturitet). Syv ud af 15 fødte inden syv dage, otte ud af 15 forlængede graviditeten med mere end to uger. </a:t>
            </a:r>
          </a:p>
          <a:p>
            <a:pPr marL="0" indent="0">
              <a:buNone/>
            </a:pPr>
            <a:r>
              <a:rPr lang="da-DK" sz="2400" b="1" dirty="0"/>
              <a:t>Konklusion: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/>
              <a:t>Tokolyse givet under de rigtige kriterier øger ikke maternel eller føtal morbiditet eller mortalitet. </a:t>
            </a:r>
          </a:p>
        </p:txBody>
      </p:sp>
    </p:spTree>
    <p:extLst>
      <p:ext uri="{BB962C8B-B14F-4D97-AF65-F5344CB8AC3E}">
        <p14:creationId xmlns:p14="http://schemas.microsoft.com/office/powerpoint/2010/main" val="248213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FCF300-7660-40DB-92A3-DC6197F7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Litteratur</a:t>
            </a:r>
            <a:br>
              <a:rPr lang="da-DK" dirty="0"/>
            </a:br>
            <a:r>
              <a:rPr lang="da-DK" dirty="0"/>
              <a:t>Towers et al., 1998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C21314E1-5C0A-40EE-AB30-AD127824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3574"/>
            <a:ext cx="9603275" cy="3532771"/>
          </a:xfrm>
        </p:spPr>
        <p:txBody>
          <a:bodyPr>
            <a:normAutofit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sz="2400" dirty="0"/>
              <a:t>Retrospektivt studie, 236 patienter, GA 23-36, med antepartum blødning</a:t>
            </a:r>
          </a:p>
          <a:p>
            <a:r>
              <a:rPr lang="da-DK" sz="2400" dirty="0"/>
              <a:t>Formål: at belyse komplikationer til behandlingen (ikke evaluerer effekt af </a:t>
            </a:r>
            <a:r>
              <a:rPr lang="da-DK" sz="2400" dirty="0" err="1"/>
              <a:t>tokolyse</a:t>
            </a:r>
            <a:r>
              <a:rPr lang="da-DK" sz="2400" dirty="0"/>
              <a:t>)</a:t>
            </a:r>
          </a:p>
          <a:p>
            <a:r>
              <a:rPr lang="da-DK" sz="2400" dirty="0"/>
              <a:t>105 patienter havde placenta prævia 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007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FCF300-7660-40DB-92A3-DC6197F7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Litteratur</a:t>
            </a:r>
            <a:br>
              <a:rPr lang="da-DK" dirty="0"/>
            </a:br>
            <a:r>
              <a:rPr lang="da-DK" dirty="0"/>
              <a:t>Towers et al., 1998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C21314E1-5C0A-40EE-AB30-AD127824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3574"/>
            <a:ext cx="9603275" cy="3532771"/>
          </a:xfrm>
        </p:spPr>
        <p:txBody>
          <a:bodyPr>
            <a:normAutofit/>
          </a:bodyPr>
          <a:lstStyle/>
          <a:p>
            <a:endParaRPr lang="da-DK" sz="2400" dirty="0"/>
          </a:p>
          <a:p>
            <a:r>
              <a:rPr lang="da-DK" sz="2400" dirty="0"/>
              <a:t>131 patienter, blødning tolket som abruptio placenta</a:t>
            </a:r>
          </a:p>
          <a:p>
            <a:r>
              <a:rPr lang="da-DK" sz="2400" dirty="0"/>
              <a:t>95 patienter (73%) fik tokolytisk behandling (magnesiumsulfat iv., </a:t>
            </a:r>
            <a:r>
              <a:rPr lang="da-DK" sz="2400" dirty="0" err="1"/>
              <a:t>terbutalin</a:t>
            </a:r>
            <a:r>
              <a:rPr lang="da-DK" sz="2400" dirty="0"/>
              <a:t> iv./</a:t>
            </a:r>
            <a:r>
              <a:rPr lang="da-DK" sz="2400" dirty="0" err="1"/>
              <a:t>p.o</a:t>
            </a:r>
            <a:r>
              <a:rPr lang="da-DK" sz="2400" dirty="0"/>
              <a:t>., eller en kombination)</a:t>
            </a:r>
          </a:p>
          <a:p>
            <a:r>
              <a:rPr lang="da-DK" sz="2400" dirty="0"/>
              <a:t>25 (26%) fødte &lt;48 timer. Mean tid fra blødning til forløsning 18,9 dage (SD±20,1, median 7)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620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FCF300-7660-40DB-92A3-DC6197F7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Litteratur</a:t>
            </a:r>
            <a:br>
              <a:rPr lang="da-DK" dirty="0"/>
            </a:br>
            <a:r>
              <a:rPr lang="da-DK" dirty="0"/>
              <a:t>Towers et al., 1998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C21314E1-5C0A-40EE-AB30-AD127824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3574"/>
            <a:ext cx="9603275" cy="353277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a-DK" sz="2400" dirty="0"/>
          </a:p>
          <a:p>
            <a:pPr lvl="1"/>
            <a:r>
              <a:rPr lang="da-DK" sz="2400"/>
              <a:t>I kontrolgruppen fødte 18 (50%) &lt; 48 timer. Mean tid fra blødning til forløsning 15,4 dage (SD ± 21,6, median 2,5)</a:t>
            </a:r>
          </a:p>
          <a:p>
            <a:pPr marL="457200" lvl="1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Ingen forskel i neonatale </a:t>
            </a:r>
            <a:r>
              <a:rPr lang="da-DK" sz="2400" dirty="0" err="1"/>
              <a:t>outcomes</a:t>
            </a:r>
            <a:r>
              <a:rPr lang="da-DK" sz="2400" dirty="0"/>
              <a:t>, neonatal død, svær morbiditet, </a:t>
            </a:r>
          </a:p>
          <a:p>
            <a:pPr marL="0" indent="0">
              <a:buNone/>
            </a:pPr>
            <a:r>
              <a:rPr lang="da-DK" sz="2400" dirty="0"/>
              <a:t>5-min </a:t>
            </a:r>
            <a:r>
              <a:rPr lang="da-DK" sz="2400" dirty="0" err="1"/>
              <a:t>apgar</a:t>
            </a:r>
            <a:r>
              <a:rPr lang="da-DK" sz="2400" dirty="0"/>
              <a:t>-score &lt;7 eller navlesnors-pH &lt;7,20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34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BD31F6D-CC7B-4262-8CBD-FCB15567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Kontraindikationer for tokolyse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D644E4B0-C086-44B7-BA9B-AF45961C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400" dirty="0"/>
              <a:t>Absolutte kontraindikationer ved GA ≥ 28+0 (ved GA &lt; 28+0 er disse </a:t>
            </a:r>
            <a:r>
              <a:rPr lang="da-DK" sz="2400" b="1" dirty="0"/>
              <a:t>relative</a:t>
            </a:r>
            <a:r>
              <a:rPr lang="da-DK" sz="2400" dirty="0"/>
              <a:t>): Mistanke om </a:t>
            </a:r>
            <a:r>
              <a:rPr lang="da-DK" sz="2400" dirty="0" err="1"/>
              <a:t>chorioamnionitis</a:t>
            </a:r>
            <a:r>
              <a:rPr lang="da-DK" sz="2400" dirty="0"/>
              <a:t>, </a:t>
            </a:r>
            <a:r>
              <a:rPr lang="da-DK" sz="2400" b="1" dirty="0"/>
              <a:t>abruptio placenta </a:t>
            </a:r>
            <a:r>
              <a:rPr lang="da-DK" sz="2400" dirty="0"/>
              <a:t>og/eller intrauterin acidose (DSOG; Præterm Fødsel – tokolyse, 2011). </a:t>
            </a:r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37476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BD31F6D-CC7B-4262-8CBD-FCB15567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virkningsmekanisme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D644E4B0-C086-44B7-BA9B-AF45961C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400" dirty="0"/>
              <a:t>Ingen litteratur undersøger de egentlige patofysiologiske forhold. </a:t>
            </a:r>
          </a:p>
          <a:p>
            <a:r>
              <a:rPr lang="da-DK" sz="2400" dirty="0"/>
              <a:t>Giver tokolyse vasodilatation, som medfører øget blødning?</a:t>
            </a:r>
          </a:p>
          <a:p>
            <a:r>
              <a:rPr lang="da-DK" sz="2400" dirty="0">
                <a:latin typeface="+mj-lt"/>
                <a:cs typeface="Times New Roman" panose="02020603050405020304" pitchFamily="18" charset="0"/>
              </a:rPr>
              <a:t>Giver </a:t>
            </a:r>
            <a:r>
              <a:rPr lang="el-GR" sz="2400" dirty="0">
                <a:latin typeface="+mj-lt"/>
                <a:cs typeface="Times New Roman" panose="02020603050405020304" pitchFamily="18" charset="0"/>
              </a:rPr>
              <a:t>β</a:t>
            </a:r>
            <a:r>
              <a:rPr lang="da-DK" sz="2400" dirty="0">
                <a:latin typeface="+mj-lt"/>
              </a:rPr>
              <a:t>-</a:t>
            </a:r>
            <a:r>
              <a:rPr lang="da-DK" sz="2400" dirty="0"/>
              <a:t>sympathomimetika takykardi som potentielt kan maskere kliniske tegn på massivt blodtab?</a:t>
            </a:r>
          </a:p>
          <a:p>
            <a:r>
              <a:rPr lang="da-DK" sz="2400" dirty="0"/>
              <a:t>Afslapper det glatmuskulaturen i uterus, som så mindsker kompressionen på en eventuel pågående blødning, medførende større blødningsvolumen?</a:t>
            </a:r>
          </a:p>
        </p:txBody>
      </p:sp>
    </p:spTree>
    <p:extLst>
      <p:ext uri="{BB962C8B-B14F-4D97-AF65-F5344CB8AC3E}">
        <p14:creationId xmlns:p14="http://schemas.microsoft.com/office/powerpoint/2010/main" val="5801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2A677C-148A-475B-A696-FE9F612F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6365351-0398-458E-BDD0-FC7D65F8E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Klinisk en hyppig problemstilling </a:t>
            </a:r>
          </a:p>
          <a:p>
            <a:pPr marL="0" indent="0">
              <a:buNone/>
            </a:pPr>
            <a:r>
              <a:rPr lang="da-DK" sz="2400" dirty="0"/>
              <a:t>Flowchart - patogenese, diagnostik, behandling</a:t>
            </a:r>
          </a:p>
        </p:txBody>
      </p:sp>
    </p:spTree>
    <p:extLst>
      <p:ext uri="{BB962C8B-B14F-4D97-AF65-F5344CB8AC3E}">
        <p14:creationId xmlns:p14="http://schemas.microsoft.com/office/powerpoint/2010/main" val="386215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76E0AA-C847-4FD5-A503-A13B1686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49" y="527050"/>
            <a:ext cx="9801225" cy="2178050"/>
          </a:xfrm>
        </p:spPr>
        <p:txBody>
          <a:bodyPr>
            <a:normAutofit/>
          </a:bodyPr>
          <a:lstStyle/>
          <a:p>
            <a:r>
              <a:rPr lang="da-DK" dirty="0"/>
              <a:t>RCOG Green-top guideline No. 63</a:t>
            </a:r>
            <a:br>
              <a:rPr lang="da-DK" dirty="0"/>
            </a:br>
            <a:r>
              <a:rPr lang="da-DK" dirty="0" err="1"/>
              <a:t>Antepartum</a:t>
            </a:r>
            <a:r>
              <a:rPr lang="da-DK" dirty="0"/>
              <a:t> </a:t>
            </a:r>
            <a:r>
              <a:rPr lang="da-DK" dirty="0" err="1"/>
              <a:t>Haemorrhage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2011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33434E90-5943-4E2E-832F-BE993C723A47}"/>
              </a:ext>
            </a:extLst>
          </p:cNvPr>
          <p:cNvSpPr/>
          <p:nvPr/>
        </p:nvSpPr>
        <p:spPr>
          <a:xfrm>
            <a:off x="1557336" y="3246856"/>
            <a:ext cx="946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Tocolysis should not be used to delay delivery in a woman presenting with a major APH, or who is </a:t>
            </a:r>
            <a:r>
              <a:rPr lang="en-US" sz="2400" dirty="0" err="1">
                <a:latin typeface="+mj-lt"/>
              </a:rPr>
              <a:t>haemodynamically</a:t>
            </a:r>
            <a:r>
              <a:rPr lang="en-US" sz="2400" dirty="0">
                <a:latin typeface="+mj-lt"/>
              </a:rPr>
              <a:t> unstable, or if there is evidence of fetal compromise.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 senior obstetrician should make any decision regarding the initiation of tocolysis in the event of an antepartum </a:t>
            </a:r>
            <a:r>
              <a:rPr lang="en-US" sz="2400" dirty="0" err="1">
                <a:latin typeface="+mj-lt"/>
              </a:rPr>
              <a:t>haemorrhage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330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63A8FD53-2260-4D50-82CB-E58694B208E5}"/>
              </a:ext>
            </a:extLst>
          </p:cNvPr>
          <p:cNvSpPr/>
          <p:nvPr/>
        </p:nvSpPr>
        <p:spPr>
          <a:xfrm>
            <a:off x="1409700" y="1574364"/>
            <a:ext cx="96297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Women most likely to benefit from use of a tocolytic drug are those who are very preterm, those needing transfer to a hospital that can provide neonatal intensive care and those who have not yet completed a full course of corticosteroids. 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RCOG Green-top Guideline No. 1b states that tocolytic therapy is contraindicated in placental abruption and is ‘relatively contraindicated’ in ‘mild </a:t>
            </a:r>
            <a:r>
              <a:rPr lang="da-DK" sz="2400" dirty="0" err="1">
                <a:solidFill>
                  <a:srgbClr val="000000"/>
                </a:solidFill>
                <a:latin typeface="+mj-lt"/>
              </a:rPr>
              <a:t>haemorrhage</a:t>
            </a:r>
            <a:r>
              <a:rPr lang="da-DK" sz="2400" dirty="0">
                <a:solidFill>
                  <a:srgbClr val="000000"/>
                </a:solidFill>
                <a:latin typeface="+mj-lt"/>
              </a:rPr>
              <a:t>’ due to placenta </a:t>
            </a:r>
            <a:r>
              <a:rPr lang="da-DK" sz="2400" dirty="0" err="1">
                <a:solidFill>
                  <a:srgbClr val="000000"/>
                </a:solidFill>
                <a:latin typeface="+mj-lt"/>
              </a:rPr>
              <a:t>praevia</a:t>
            </a:r>
            <a:r>
              <a:rPr lang="da-DK" sz="2400" dirty="0">
                <a:solidFill>
                  <a:srgbClr val="000000"/>
                </a:solidFill>
                <a:latin typeface="+mj-lt"/>
              </a:rPr>
              <a:t>.</a:t>
            </a:r>
            <a:endParaRPr lang="da-DK" sz="2400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4383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F0ADD4B-0B35-478B-AB8B-706892AB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af </a:t>
            </a:r>
            <a:r>
              <a:rPr lang="da-DK" dirty="0" err="1"/>
              <a:t>tokolytika</a:t>
            </a:r>
            <a:r>
              <a:rPr lang="da-DK" dirty="0"/>
              <a:t>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12059E09-BB53-435C-A343-DFB7835D930E}"/>
              </a:ext>
            </a:extLst>
          </p:cNvPr>
          <p:cNvSpPr/>
          <p:nvPr/>
        </p:nvSpPr>
        <p:spPr>
          <a:xfrm>
            <a:off x="894988" y="2478465"/>
            <a:ext cx="10639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If tocolysis is employed, then the drug of choice in a woman with a history of APH should have fewest maternal cardiovascular side effects. The calcium antagonist nifedipine has been associated with cases of maternal hypotension and is probably best avoided (RCOG green-top Guideline)</a:t>
            </a:r>
            <a:endParaRPr lang="da-DK" sz="2400" dirty="0">
              <a:latin typeface="+mj-lt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92486E6C-80D0-4286-86F9-A37D5686197F}"/>
              </a:ext>
            </a:extLst>
          </p:cNvPr>
          <p:cNvSpPr txBox="1"/>
          <p:nvPr/>
        </p:nvSpPr>
        <p:spPr>
          <a:xfrm>
            <a:off x="894988" y="4373178"/>
            <a:ext cx="1022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/>
              <a:t>Probably</a:t>
            </a:r>
            <a:r>
              <a:rPr lang="da-DK" sz="2400" dirty="0"/>
              <a:t> MgSO</a:t>
            </a:r>
            <a:r>
              <a:rPr lang="da-DK" sz="2400" baseline="-25000" dirty="0"/>
              <a:t>4</a:t>
            </a:r>
            <a:r>
              <a:rPr lang="da-DK" sz="2400" dirty="0"/>
              <a:t> </a:t>
            </a:r>
            <a:r>
              <a:rPr lang="da-DK" sz="2400" dirty="0" err="1"/>
              <a:t>rather</a:t>
            </a:r>
            <a:r>
              <a:rPr lang="da-DK" sz="2400" dirty="0"/>
              <a:t> </a:t>
            </a:r>
            <a:r>
              <a:rPr lang="da-DK" sz="2400" dirty="0" err="1"/>
              <a:t>than</a:t>
            </a:r>
            <a:r>
              <a:rPr lang="da-DK" sz="2400" dirty="0"/>
              <a:t> </a:t>
            </a:r>
            <a:r>
              <a:rPr lang="da-DK" sz="2400" dirty="0" err="1"/>
              <a:t>terbutaline</a:t>
            </a:r>
            <a:r>
              <a:rPr lang="da-DK" sz="2400" dirty="0"/>
              <a:t> </a:t>
            </a:r>
            <a:r>
              <a:rPr lang="da-DK" sz="2400" dirty="0" err="1"/>
              <a:t>should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the first-line </a:t>
            </a:r>
            <a:r>
              <a:rPr lang="da-DK" sz="2400" dirty="0" err="1"/>
              <a:t>tocolytic</a:t>
            </a:r>
            <a:r>
              <a:rPr lang="da-DK" sz="2400" dirty="0"/>
              <a:t> in case of a stable </a:t>
            </a:r>
            <a:r>
              <a:rPr lang="da-DK" sz="2400" dirty="0" err="1"/>
              <a:t>suspected</a:t>
            </a:r>
            <a:r>
              <a:rPr lang="da-DK" sz="2400" dirty="0"/>
              <a:t> </a:t>
            </a:r>
            <a:r>
              <a:rPr lang="da-DK" sz="2400" dirty="0" err="1"/>
              <a:t>abruption</a:t>
            </a:r>
            <a:r>
              <a:rPr lang="da-DK" sz="2400" dirty="0"/>
              <a:t> (</a:t>
            </a:r>
            <a:r>
              <a:rPr lang="da-DK" sz="2400" dirty="0" err="1"/>
              <a:t>Oyelese</a:t>
            </a:r>
            <a:r>
              <a:rPr lang="da-DK" sz="2400" dirty="0"/>
              <a:t> and Ananth, </a:t>
            </a:r>
            <a:r>
              <a:rPr lang="da-DK" sz="2400" dirty="0" err="1"/>
              <a:t>Obstetrics</a:t>
            </a:r>
            <a:r>
              <a:rPr lang="da-DK" sz="2400" dirty="0"/>
              <a:t> &amp; </a:t>
            </a:r>
            <a:r>
              <a:rPr lang="da-DK" sz="2400" dirty="0" err="1"/>
              <a:t>Gynecology</a:t>
            </a:r>
            <a:r>
              <a:rPr lang="da-DK" sz="2400" dirty="0"/>
              <a:t> 2006) </a:t>
            </a:r>
          </a:p>
        </p:txBody>
      </p:sp>
    </p:spTree>
    <p:extLst>
      <p:ext uri="{BB962C8B-B14F-4D97-AF65-F5344CB8AC3E}">
        <p14:creationId xmlns:p14="http://schemas.microsoft.com/office/powerpoint/2010/main" val="106714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F89B61-4220-411F-B2CB-2A2509F3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Kliniske rekommandationer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xmlns="" id="{B3B422AF-4337-4B4D-99C3-3BE665DFA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166907"/>
              </p:ext>
            </p:extLst>
          </p:nvPr>
        </p:nvGraphicFramePr>
        <p:xfrm>
          <a:off x="1385318" y="2643226"/>
          <a:ext cx="9707756" cy="325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3773">
                  <a:extLst>
                    <a:ext uri="{9D8B030D-6E8A-4147-A177-3AD203B41FA5}">
                      <a16:colId xmlns:a16="http://schemas.microsoft.com/office/drawing/2014/main" xmlns="" val="3946563178"/>
                    </a:ext>
                  </a:extLst>
                </a:gridCol>
                <a:gridCol w="1743983">
                  <a:extLst>
                    <a:ext uri="{9D8B030D-6E8A-4147-A177-3AD203B41FA5}">
                      <a16:colId xmlns:a16="http://schemas.microsoft.com/office/drawing/2014/main" xmlns="" val="3287373368"/>
                    </a:ext>
                  </a:extLst>
                </a:gridCol>
              </a:tblGrid>
              <a:tr h="1679810">
                <a:tc>
                  <a:txBody>
                    <a:bodyPr/>
                    <a:lstStyle/>
                    <a:p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Tokolytisk behandling kan overvejes ved præterme veer ved GA 23+0 til 34+0, på trods af mindre </a:t>
                      </a:r>
                      <a:r>
                        <a:rPr lang="da-DK" sz="20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antepartal</a:t>
                      </a: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blødning, hvis kvinden er hæmodynamisk stabil, og der er indikation for behandling med lungemodning og/eller </a:t>
                      </a:r>
                      <a:r>
                        <a:rPr lang="da-DK" sz="20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neuroprotektion</a:t>
                      </a: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i form af MgSO</a:t>
                      </a:r>
                      <a:r>
                        <a:rPr lang="da-DK" sz="20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eller behov for overflytning. </a:t>
                      </a:r>
                    </a:p>
                    <a:p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Dette skal ske under tæt monitorering af mor og barn.</a:t>
                      </a:r>
                    </a:p>
                    <a:p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Beslutningen skal træffes af bagvagt.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a-DK" sz="2200" b="0" dirty="0">
                          <a:solidFill>
                            <a:schemeClr val="tx1"/>
                          </a:solidFill>
                        </a:rPr>
                        <a:t>God praksis √ </a:t>
                      </a:r>
                    </a:p>
                  </a:txBody>
                  <a:tcPr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675987"/>
                  </a:ext>
                </a:extLst>
              </a:tr>
              <a:tr h="856457">
                <a:tc>
                  <a:txBody>
                    <a:bodyPr/>
                    <a:lstStyle/>
                    <a:p>
                      <a:r>
                        <a:rPr lang="da-DK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</a:t>
                      </a:r>
                      <a:r>
                        <a:rPr lang="da-DK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tokolytisk</a:t>
                      </a:r>
                      <a:r>
                        <a:rPr lang="da-DK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behandling skal patienterne overvåges tæt med kontinuerlig</a:t>
                      </a:r>
                    </a:p>
                    <a:p>
                      <a:r>
                        <a:rPr lang="da-DK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CTG initielt, evt. på fødegangen eller efter lokale forhold.</a:t>
                      </a:r>
                    </a:p>
                    <a:p>
                      <a:r>
                        <a:rPr lang="da-DK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Initiel</a:t>
                      </a:r>
                      <a:r>
                        <a:rPr lang="da-DK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overvågning med BT-måling og klinisk vurdering ca. hvert 10. min. </a:t>
                      </a:r>
                      <a:endParaRPr lang="da-DK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55321" marB="553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0" dirty="0">
                          <a:solidFill>
                            <a:schemeClr val="tx1"/>
                          </a:solidFill>
                        </a:rPr>
                        <a:t>God praksis √ </a:t>
                      </a:r>
                    </a:p>
                    <a:p>
                      <a:pPr algn="ctr"/>
                      <a:endParaRPr lang="da-DK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55321" marB="553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4835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231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261F17-A52D-4C00-BE95-9BA0C8C68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5562"/>
            <a:ext cx="8991600" cy="2767102"/>
          </a:xfrm>
        </p:spPr>
        <p:txBody>
          <a:bodyPr>
            <a:normAutofit/>
          </a:bodyPr>
          <a:lstStyle/>
          <a:p>
            <a:r>
              <a:rPr lang="da-DK" sz="5400" dirty="0"/>
              <a:t>Cervixdysplasi og blødning under graviditeten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FE311B89-F150-4C46-ADB3-7CD927A89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3</a:t>
            </a:r>
          </a:p>
        </p:txBody>
      </p:sp>
    </p:spTree>
    <p:extLst>
      <p:ext uri="{BB962C8B-B14F-4D97-AF65-F5344CB8AC3E}">
        <p14:creationId xmlns:p14="http://schemas.microsoft.com/office/powerpoint/2010/main" val="1189655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301CA0-1E58-B14E-94AE-84E9123E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PICO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269C3623-A2D2-F648-9370-6EFF1DF3F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Skal gravide kvinder uden kendt cervixpatologi have foretaget </a:t>
            </a:r>
            <a:r>
              <a:rPr lang="da-DK" sz="2400" dirty="0" err="1" smtClean="0"/>
              <a:t>cervixcytologi</a:t>
            </a:r>
            <a:r>
              <a:rPr lang="da-DK" sz="2400" dirty="0" smtClean="0"/>
              <a:t>, </a:t>
            </a:r>
            <a:r>
              <a:rPr lang="da-DK" sz="2400" dirty="0" err="1"/>
              <a:t>kolposkopi</a:t>
            </a:r>
            <a:r>
              <a:rPr lang="da-DK" sz="2400" dirty="0"/>
              <a:t>, </a:t>
            </a:r>
            <a:r>
              <a:rPr lang="da-DK" sz="2400" dirty="0" err="1"/>
              <a:t>cervixskrab</a:t>
            </a:r>
            <a:r>
              <a:rPr lang="da-DK" sz="2400" dirty="0"/>
              <a:t>, biopsi og/eller </a:t>
            </a:r>
            <a:r>
              <a:rPr lang="da-DK" sz="2400" dirty="0" err="1"/>
              <a:t>konisatio</a:t>
            </a:r>
            <a:r>
              <a:rPr lang="da-DK" sz="2400" dirty="0"/>
              <a:t> </a:t>
            </a:r>
            <a:r>
              <a:rPr lang="da-DK" sz="2400" dirty="0" smtClean="0"/>
              <a:t>ved </a:t>
            </a:r>
            <a:r>
              <a:rPr lang="da-DK" sz="2400" dirty="0"/>
              <a:t>blødning, når andre årsager til blødning er udelukket? 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9189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301CA0-1E58-B14E-94AE-84E9123E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PICO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269C3623-A2D2-F648-9370-6EFF1DF3F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Population: Gravide med blødning fra </a:t>
            </a:r>
            <a:r>
              <a:rPr lang="da-DK" sz="2400" dirty="0" err="1"/>
              <a:t>gestationsalder</a:t>
            </a:r>
            <a:r>
              <a:rPr lang="da-DK" sz="2400" dirty="0"/>
              <a:t> 20</a:t>
            </a:r>
          </a:p>
          <a:p>
            <a:pPr marL="0" indent="0">
              <a:buNone/>
            </a:pPr>
            <a:r>
              <a:rPr lang="da-DK" sz="2400" dirty="0"/>
              <a:t>Intervention: </a:t>
            </a:r>
            <a:r>
              <a:rPr lang="da-DK" sz="2400" dirty="0" err="1"/>
              <a:t>Smear</a:t>
            </a:r>
            <a:r>
              <a:rPr lang="da-DK" sz="2400" dirty="0"/>
              <a:t>, KBC, </a:t>
            </a:r>
            <a:r>
              <a:rPr lang="da-DK" sz="2400" dirty="0" err="1"/>
              <a:t>konisatio</a:t>
            </a:r>
            <a:endParaRPr lang="da-DK" sz="2400" dirty="0"/>
          </a:p>
          <a:p>
            <a:pPr marL="0" indent="0">
              <a:buNone/>
            </a:pPr>
            <a:r>
              <a:rPr lang="da-DK" sz="2400" dirty="0" err="1"/>
              <a:t>Comparison</a:t>
            </a:r>
            <a:r>
              <a:rPr lang="da-DK" sz="2400" dirty="0"/>
              <a:t>: Ingen diagnostik/behandling</a:t>
            </a:r>
          </a:p>
          <a:p>
            <a:pPr marL="0" indent="0">
              <a:buNone/>
            </a:pPr>
            <a:r>
              <a:rPr lang="da-DK" sz="2400" dirty="0" err="1"/>
              <a:t>Outcome</a:t>
            </a:r>
            <a:r>
              <a:rPr lang="da-DK" sz="2400" dirty="0"/>
              <a:t>: </a:t>
            </a:r>
            <a:r>
              <a:rPr lang="da-DK" sz="2400" dirty="0" err="1"/>
              <a:t>Maternel</a:t>
            </a:r>
            <a:r>
              <a:rPr lang="da-DK" sz="2400" dirty="0"/>
              <a:t> morbiditet eller mortalitet, præterm fødsel og øvrige obstetriske komplikationer</a:t>
            </a:r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75979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77DF1CAA-EE46-E143-864B-F806F57C4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47" y="778364"/>
            <a:ext cx="9941106" cy="57947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PICO 3 har været forelagt den gynækologiske guidelinegruppe, som varetager revision af cervixdysplasi og HPV-guideline ved tovholder Lone Kjeld Petersen, Professor, dr.med., OUH </a:t>
            </a:r>
          </a:p>
          <a:p>
            <a:pPr marL="0" indent="0">
              <a:buNone/>
            </a:pPr>
            <a:r>
              <a:rPr lang="da-DK" sz="2000" dirty="0"/>
              <a:t>Den gynækologiske guideline blev ikke endelig vedtaget på Hindsgavl 2021, men vi har udarbejdet den reviderede anbefaling i samarbejde med:</a:t>
            </a:r>
          </a:p>
          <a:p>
            <a:r>
              <a:rPr lang="da-DK" sz="2000" dirty="0"/>
              <a:t>Gynækologisk guidelinegruppe, repræsenteret ved Lone Kjeld Petersen</a:t>
            </a:r>
          </a:p>
          <a:p>
            <a:r>
              <a:rPr lang="da-DK" sz="2000" dirty="0"/>
              <a:t>Jesper Bonde, medlem af National Styregruppe for Livmoderhalskræftscreening, udpeget af SST</a:t>
            </a:r>
          </a:p>
          <a:p>
            <a:r>
              <a:rPr lang="da-DK" sz="2000" dirty="0"/>
              <a:t>Marianne </a:t>
            </a:r>
            <a:r>
              <a:rPr lang="da-DK" sz="2000" dirty="0" err="1"/>
              <a:t>Waldstrøm</a:t>
            </a:r>
            <a:r>
              <a:rPr lang="da-DK" sz="2000" dirty="0"/>
              <a:t>, ledende overlæge ved Klinisk Patologi, Sygehus Lillebælt, medlem af Dansk Patologiselskab, Formand for Dansk Kvalitetsdatabase for Livmoderhalskræftscreening  Kvalitetsdatabase for Livmoderhalskræftscreening </a:t>
            </a:r>
          </a:p>
          <a:p>
            <a:r>
              <a:rPr lang="da-DK" sz="2000" dirty="0"/>
              <a:t>Reza </a:t>
            </a:r>
            <a:r>
              <a:rPr lang="da-DK" sz="2000" dirty="0" err="1"/>
              <a:t>Serizawa</a:t>
            </a:r>
            <a:r>
              <a:rPr lang="da-DK" sz="2000" dirty="0"/>
              <a:t>, ledende overlæge Patologiafdelingen Hvidovre Hospital, sidder i repræsentantskabet i </a:t>
            </a:r>
            <a:r>
              <a:rPr lang="da-DK" sz="2000" dirty="0" err="1"/>
              <a:t>Patobank</a:t>
            </a:r>
            <a:r>
              <a:rPr lang="da-DK" sz="2000" dirty="0"/>
              <a:t>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Vi forventer derfor </a:t>
            </a:r>
            <a:r>
              <a:rPr lang="da-DK" sz="2000" b="1" dirty="0"/>
              <a:t>ikke</a:t>
            </a:r>
            <a:r>
              <a:rPr lang="da-DK" sz="2000" dirty="0"/>
              <a:t> ændringer efter Hindsgavl 2022. </a:t>
            </a:r>
          </a:p>
        </p:txBody>
      </p:sp>
    </p:spTree>
    <p:extLst>
      <p:ext uri="{BB962C8B-B14F-4D97-AF65-F5344CB8AC3E}">
        <p14:creationId xmlns:p14="http://schemas.microsoft.com/office/powerpoint/2010/main" val="1241938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Ikke</a:t>
            </a:r>
            <a:r>
              <a:rPr lang="en-US" dirty="0" smtClean="0"/>
              <a:t>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Gynækologisk</a:t>
            </a:r>
            <a:r>
              <a:rPr lang="en-US" sz="2400" dirty="0" smtClean="0"/>
              <a:t> </a:t>
            </a:r>
            <a:r>
              <a:rPr lang="en-US" sz="2400" dirty="0" err="1" smtClean="0"/>
              <a:t>anbefaling</a:t>
            </a:r>
            <a:endParaRPr lang="en-US" sz="2400" dirty="0" smtClean="0"/>
          </a:p>
          <a:p>
            <a:r>
              <a:rPr lang="en-US" sz="2400" dirty="0" err="1" smtClean="0"/>
              <a:t>Screeningsprøve</a:t>
            </a:r>
            <a:r>
              <a:rPr lang="en-US" sz="2400" dirty="0" smtClean="0"/>
              <a:t> </a:t>
            </a:r>
            <a:r>
              <a:rPr lang="en-US" sz="2400" dirty="0" err="1" smtClean="0"/>
              <a:t>ved</a:t>
            </a:r>
            <a:r>
              <a:rPr lang="en-US" sz="2400" dirty="0" smtClean="0"/>
              <a:t> 1. </a:t>
            </a:r>
            <a:r>
              <a:rPr lang="en-US" sz="2400" dirty="0" err="1" smtClean="0"/>
              <a:t>lægebesøg</a:t>
            </a:r>
            <a:endParaRPr lang="en-US" sz="2400" dirty="0"/>
          </a:p>
          <a:p>
            <a:r>
              <a:rPr lang="en-US" sz="2400" dirty="0" err="1" smtClean="0"/>
              <a:t>Svangreomsorg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Implementeret</a:t>
            </a:r>
            <a:r>
              <a:rPr lang="en-US" sz="24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026426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5A3C4C-7456-C078-4B31-4F2D0098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21D5CA39-6469-3627-D087-212C83810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dirty="0"/>
              <a:t>Incidens: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/>
              <a:t>CIN </a:t>
            </a:r>
            <a:r>
              <a:rPr lang="da-DK" dirty="0" smtClean="0"/>
              <a:t>   130 </a:t>
            </a:r>
            <a:r>
              <a:rPr lang="da-DK" dirty="0"/>
              <a:t>: 100.000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 err="1"/>
              <a:t>Cervixcancer</a:t>
            </a:r>
            <a:r>
              <a:rPr lang="da-DK" dirty="0"/>
              <a:t> </a:t>
            </a:r>
            <a:r>
              <a:rPr lang="da-DK" dirty="0" smtClean="0"/>
              <a:t>   3,3</a:t>
            </a:r>
            <a:r>
              <a:rPr lang="da-DK" dirty="0"/>
              <a:t>: 100.000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/>
          </a:p>
          <a:p>
            <a:pPr marL="0" indent="0">
              <a:spcBef>
                <a:spcPts val="0"/>
              </a:spcBef>
              <a:buNone/>
            </a:pPr>
            <a:r>
              <a:rPr lang="da-DK" dirty="0" smtClean="0"/>
              <a:t>Prævalens </a:t>
            </a:r>
            <a:r>
              <a:rPr lang="da-DK" dirty="0"/>
              <a:t>af HPV blandt 23-30 årige 25,2%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/>
              <a:t>Heraf infektion med højrisiko type 16 og 18 </a:t>
            </a:r>
            <a:r>
              <a:rPr lang="da-DK" dirty="0" err="1"/>
              <a:t>hhv</a:t>
            </a:r>
            <a:r>
              <a:rPr lang="da-DK" dirty="0"/>
              <a:t> 2% og 0,8%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/>
              <a:t>Prævalensen af HPV hos &gt; </a:t>
            </a:r>
            <a:r>
              <a:rPr lang="da-DK" dirty="0" smtClean="0"/>
              <a:t>30 år</a:t>
            </a:r>
            <a:r>
              <a:rPr lang="da-DK" dirty="0"/>
              <a:t>, lavere. 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/>
          </a:p>
          <a:p>
            <a:pPr marL="0" indent="0">
              <a:spcBef>
                <a:spcPts val="0"/>
              </a:spcBef>
              <a:buNone/>
            </a:pPr>
            <a:r>
              <a:rPr lang="da-DK" dirty="0"/>
              <a:t>I DK udføres færre end 1000 </a:t>
            </a:r>
            <a:r>
              <a:rPr lang="da-DK" dirty="0" err="1"/>
              <a:t>kolposkopier</a:t>
            </a:r>
            <a:r>
              <a:rPr lang="da-DK" dirty="0"/>
              <a:t> på gravide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/>
          </a:p>
          <a:p>
            <a:pPr marL="0" indent="0">
              <a:spcBef>
                <a:spcPts val="0"/>
              </a:spcBef>
              <a:buNone/>
            </a:pPr>
            <a:r>
              <a:rPr lang="da-DK" dirty="0"/>
              <a:t>Overvejende kan CIN2/3 behandles </a:t>
            </a:r>
            <a:r>
              <a:rPr lang="da-DK" dirty="0" err="1"/>
              <a:t>postpartum</a:t>
            </a:r>
            <a:r>
              <a:rPr lang="da-DK" dirty="0"/>
              <a:t>, vigtigst er at udelukke invasiv sygdom 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530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4C083521-F47A-1911-A653-383DF3A8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38" y="0"/>
            <a:ext cx="7876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48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616794-DE58-0852-7E4C-5999B3E8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Litteratur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6CED6FED-C5DD-C3BC-D651-A3D3DB4368D7}"/>
              </a:ext>
            </a:extLst>
          </p:cNvPr>
          <p:cNvSpPr txBox="1"/>
          <p:nvPr/>
        </p:nvSpPr>
        <p:spPr>
          <a:xfrm>
            <a:off x="2231136" y="2782957"/>
            <a:ext cx="7729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Maya Frank Wolf et al, 2019</a:t>
            </a:r>
          </a:p>
          <a:p>
            <a:r>
              <a:rPr lang="da-DK" dirty="0"/>
              <a:t>168 kvinder med blødning fra cervix</a:t>
            </a:r>
          </a:p>
          <a:p>
            <a:r>
              <a:rPr lang="da-DK" dirty="0"/>
              <a:t>24 blev blødningskilde påvist ved </a:t>
            </a:r>
            <a:r>
              <a:rPr lang="da-DK" dirty="0" err="1"/>
              <a:t>kolposkopi</a:t>
            </a:r>
            <a:r>
              <a:rPr lang="da-DK" dirty="0"/>
              <a:t>: </a:t>
            </a:r>
          </a:p>
          <a:p>
            <a:r>
              <a:rPr lang="da-DK" dirty="0"/>
              <a:t>	5 (3%) abnormt fund (</a:t>
            </a:r>
            <a:r>
              <a:rPr lang="da-DK" dirty="0" err="1"/>
              <a:t>acetowhite</a:t>
            </a:r>
            <a:r>
              <a:rPr lang="da-DK" dirty="0"/>
              <a:t>)</a:t>
            </a:r>
          </a:p>
          <a:p>
            <a:r>
              <a:rPr lang="da-DK" dirty="0"/>
              <a:t>	14 (8%) </a:t>
            </a:r>
            <a:r>
              <a:rPr lang="da-DK" dirty="0" err="1"/>
              <a:t>ektopi</a:t>
            </a:r>
            <a:endParaRPr lang="da-DK" dirty="0"/>
          </a:p>
          <a:p>
            <a:r>
              <a:rPr lang="da-DK" dirty="0"/>
              <a:t>	4 (2%) polyp</a:t>
            </a:r>
          </a:p>
          <a:p>
            <a:r>
              <a:rPr lang="da-DK" dirty="0"/>
              <a:t>	1 (1%) vaginal </a:t>
            </a:r>
            <a:r>
              <a:rPr lang="da-DK" dirty="0" err="1"/>
              <a:t>varise</a:t>
            </a:r>
            <a:r>
              <a:rPr lang="da-DK" dirty="0"/>
              <a:t>  </a:t>
            </a:r>
          </a:p>
          <a:p>
            <a:endParaRPr lang="da-DK" dirty="0"/>
          </a:p>
          <a:p>
            <a:r>
              <a:rPr lang="da-DK" dirty="0" err="1"/>
              <a:t>Kolposkopi</a:t>
            </a:r>
            <a:r>
              <a:rPr lang="da-DK" dirty="0"/>
              <a:t> kan bidrage til at identificere blødningskilde, men ikke dysplasi. 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0262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xmlns="" id="{8C058E20-C63B-484E-A4C3-42842E502F55}"/>
              </a:ext>
            </a:extLst>
          </p:cNvPr>
          <p:cNvSpPr txBox="1"/>
          <p:nvPr/>
        </p:nvSpPr>
        <p:spPr>
          <a:xfrm>
            <a:off x="1433146" y="1323975"/>
            <a:ext cx="10134600" cy="585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Gennemgang af evidens</a:t>
            </a:r>
          </a:p>
          <a:p>
            <a:endParaRPr lang="da-DK" sz="2400" dirty="0"/>
          </a:p>
          <a:p>
            <a:r>
              <a:rPr lang="da-DK" sz="2400" dirty="0"/>
              <a:t>Incidensen af cervixdysplasi er identisk blandt gravide og ikke-gravide.</a:t>
            </a:r>
          </a:p>
          <a:p>
            <a:endParaRPr lang="da-DK" sz="2400" dirty="0"/>
          </a:p>
          <a:p>
            <a:r>
              <a:rPr lang="da-DK" sz="2400" dirty="0"/>
              <a:t>Progression til invasiv sygdom er sjælden under </a:t>
            </a:r>
            <a:r>
              <a:rPr lang="da-DK" sz="2400" dirty="0" smtClean="0"/>
              <a:t>graviditet</a:t>
            </a:r>
            <a:r>
              <a:rPr lang="da-DK" sz="2400" dirty="0"/>
              <a:t>.</a:t>
            </a:r>
          </a:p>
          <a:p>
            <a:endParaRPr lang="da-DK" sz="2400" dirty="0"/>
          </a:p>
          <a:p>
            <a:r>
              <a:rPr lang="da-DK" sz="2400" dirty="0" err="1"/>
              <a:t>Kolposkopi</a:t>
            </a:r>
            <a:r>
              <a:rPr lang="da-DK" sz="2400" dirty="0"/>
              <a:t> bør udføres af erfaren </a:t>
            </a:r>
            <a:r>
              <a:rPr lang="da-DK" sz="2400" dirty="0" err="1"/>
              <a:t>kolposkopør</a:t>
            </a:r>
            <a:r>
              <a:rPr lang="da-DK" sz="2400" dirty="0"/>
              <a:t>, idet graviditet medfører cervikale forandringer. </a:t>
            </a:r>
          </a:p>
          <a:p>
            <a:endParaRPr lang="da-DK" sz="1400" dirty="0"/>
          </a:p>
          <a:p>
            <a:r>
              <a:rPr lang="da-DK" sz="2400" dirty="0"/>
              <a:t>Cervikal </a:t>
            </a:r>
            <a:r>
              <a:rPr lang="da-DK" sz="2400" dirty="0" err="1"/>
              <a:t>bioptering</a:t>
            </a:r>
            <a:r>
              <a:rPr lang="da-DK" sz="2400" dirty="0"/>
              <a:t> er fundet sikkert under graviditeten, ligeledes er </a:t>
            </a:r>
            <a:r>
              <a:rPr lang="da-DK" sz="2400" dirty="0" err="1"/>
              <a:t>konisatio</a:t>
            </a:r>
            <a:r>
              <a:rPr lang="da-DK" sz="2400" dirty="0"/>
              <a:t> om nødvendigt. </a:t>
            </a:r>
          </a:p>
          <a:p>
            <a:endParaRPr lang="da-DK" sz="1400" dirty="0"/>
          </a:p>
          <a:p>
            <a:r>
              <a:rPr lang="da-DK" sz="2400" dirty="0" err="1"/>
              <a:t>Endocervikal</a:t>
            </a:r>
            <a:r>
              <a:rPr lang="da-DK" sz="2400" dirty="0"/>
              <a:t> </a:t>
            </a:r>
            <a:r>
              <a:rPr lang="da-DK" sz="2400" dirty="0" err="1"/>
              <a:t>abrasio</a:t>
            </a:r>
            <a:r>
              <a:rPr lang="da-DK" sz="2400" dirty="0"/>
              <a:t> er frarådet. </a:t>
            </a:r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1050" dirty="0"/>
          </a:p>
        </p:txBody>
      </p:sp>
    </p:spTree>
    <p:extLst>
      <p:ext uri="{BB962C8B-B14F-4D97-AF65-F5344CB8AC3E}">
        <p14:creationId xmlns:p14="http://schemas.microsoft.com/office/powerpoint/2010/main" val="1982085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1AC084-A258-6119-39B0-1E0021BE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Betydning af screeningshistorik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99E00975-ED0C-CD56-0E45-6BC126DB6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Kan ses i </a:t>
            </a:r>
            <a:r>
              <a:rPr lang="da-DK" sz="2400" dirty="0" err="1"/>
              <a:t>Patobank</a:t>
            </a:r>
            <a:endParaRPr lang="da-DK" sz="2400" dirty="0"/>
          </a:p>
          <a:p>
            <a:r>
              <a:rPr lang="da-DK" sz="2400" dirty="0"/>
              <a:t>Ikke relevant for indikationen for prøvetagning ved blødning </a:t>
            </a:r>
          </a:p>
          <a:p>
            <a:r>
              <a:rPr lang="da-DK" sz="2400" dirty="0"/>
              <a:t>Forskel på cytologisk screening og HPV, dette ændrer sig måske i fremtiden. </a:t>
            </a:r>
          </a:p>
        </p:txBody>
      </p:sp>
    </p:spTree>
    <p:extLst>
      <p:ext uri="{BB962C8B-B14F-4D97-AF65-F5344CB8AC3E}">
        <p14:creationId xmlns:p14="http://schemas.microsoft.com/office/powerpoint/2010/main" val="1616593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13157B-2E59-E48F-39B9-C3C03168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Klinisk håndtering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E5639F67-9107-8FFB-E2FA-562988408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GU.  Ved oplagt årsag (polyp, rift) skal dette håndteres som vanligt. </a:t>
            </a:r>
          </a:p>
          <a:p>
            <a:r>
              <a:rPr lang="da-DK" sz="2400" dirty="0" err="1"/>
              <a:t>Transvaginal</a:t>
            </a:r>
            <a:r>
              <a:rPr lang="da-DK" sz="2400" dirty="0"/>
              <a:t> ultralyd </a:t>
            </a:r>
          </a:p>
          <a:p>
            <a:r>
              <a:rPr lang="da-DK" sz="2400" dirty="0"/>
              <a:t>Overvej </a:t>
            </a:r>
            <a:r>
              <a:rPr lang="da-DK" sz="2400" dirty="0" err="1"/>
              <a:t>chlamydiapodning</a:t>
            </a:r>
            <a:r>
              <a:rPr lang="da-DK" sz="2400" dirty="0"/>
              <a:t> </a:t>
            </a:r>
          </a:p>
          <a:p>
            <a:r>
              <a:rPr lang="da-DK" sz="2400" dirty="0" err="1"/>
              <a:t>Cervixcytologi</a:t>
            </a:r>
            <a:r>
              <a:rPr lang="da-DK" sz="2400" dirty="0"/>
              <a:t> ifølge afdelingens normale </a:t>
            </a:r>
            <a:r>
              <a:rPr lang="da-DK" sz="2400" dirty="0" smtClean="0"/>
              <a:t>retningslinjer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455437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95A0FE-3589-4A94-D758-6C6D6052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Prøvetagning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21790689-74B3-26CC-3FF4-F96439DA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26" y="2308573"/>
            <a:ext cx="4057138" cy="429184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069CC785-10D0-27D1-958D-49697003EE43}"/>
              </a:ext>
            </a:extLst>
          </p:cNvPr>
          <p:cNvSpPr txBox="1"/>
          <p:nvPr/>
        </p:nvSpPr>
        <p:spPr>
          <a:xfrm>
            <a:off x="2231136" y="2437361"/>
            <a:ext cx="34129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Foretages med afdelingens vanlige udstyr</a:t>
            </a:r>
          </a:p>
          <a:p>
            <a:endParaRPr lang="da-DK" dirty="0"/>
          </a:p>
          <a:p>
            <a:r>
              <a:rPr lang="da-DK" dirty="0"/>
              <a:t>Studie af </a:t>
            </a:r>
            <a:r>
              <a:rPr lang="da-DK" dirty="0" err="1"/>
              <a:t>cytobrush</a:t>
            </a:r>
            <a:r>
              <a:rPr lang="da-DK" dirty="0"/>
              <a:t> (n=108) og </a:t>
            </a:r>
            <a:r>
              <a:rPr lang="da-DK" dirty="0" err="1"/>
              <a:t>spatula</a:t>
            </a:r>
            <a:endParaRPr lang="da-DK" dirty="0"/>
          </a:p>
          <a:p>
            <a:r>
              <a:rPr lang="da-DK" dirty="0"/>
              <a:t>7 (6,5%) pletblødning &lt;  7 dage</a:t>
            </a:r>
          </a:p>
          <a:p>
            <a:r>
              <a:rPr lang="da-DK" dirty="0"/>
              <a:t>Ingen pletblødning &gt; 7 dage, ingen aborter</a:t>
            </a:r>
          </a:p>
          <a:p>
            <a:endParaRPr lang="da-DK" dirty="0"/>
          </a:p>
          <a:p>
            <a:r>
              <a:rPr lang="da-DK" dirty="0"/>
              <a:t>Ingen studier for </a:t>
            </a:r>
            <a:r>
              <a:rPr lang="da-DK" dirty="0" err="1"/>
              <a:t>Combi</a:t>
            </a:r>
            <a:r>
              <a:rPr lang="da-DK" dirty="0"/>
              <a:t>-børste. Spidsen kan afklippes. </a:t>
            </a:r>
          </a:p>
          <a:p>
            <a:r>
              <a:rPr lang="da-DK" dirty="0"/>
              <a:t>Producent anbefaler </a:t>
            </a:r>
            <a:r>
              <a:rPr lang="da-DK" dirty="0" err="1"/>
              <a:t>Cervex-Brush</a:t>
            </a:r>
            <a:r>
              <a:rPr lang="da-DK" dirty="0"/>
              <a:t> </a:t>
            </a:r>
            <a:r>
              <a:rPr lang="da-DK" dirty="0" err="1"/>
              <a:t>Broom</a:t>
            </a:r>
            <a:r>
              <a:rPr lang="da-D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0478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63851C-4E4B-F3A4-2892-4AFCBD92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Håndtering af prøve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92ACB892-D864-076A-0453-0CED19DA1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Skal sendes pga. symptomer, altså som kræftpakke. </a:t>
            </a:r>
          </a:p>
          <a:p>
            <a:r>
              <a:rPr lang="da-DK" dirty="0"/>
              <a:t>Noteres at kvinden er gravid. </a:t>
            </a:r>
          </a:p>
          <a:p>
            <a:r>
              <a:rPr lang="da-DK" dirty="0"/>
              <a:t>Vil blive </a:t>
            </a:r>
            <a:r>
              <a:rPr lang="da-DK" dirty="0" smtClean="0"/>
              <a:t>undersøgt </a:t>
            </a:r>
            <a:r>
              <a:rPr lang="da-DK" dirty="0"/>
              <a:t>for HPV. Høj negativ prædiktiv værdi, høj sensitivitet 98%</a:t>
            </a:r>
          </a:p>
          <a:p>
            <a:r>
              <a:rPr lang="da-DK" dirty="0"/>
              <a:t>Ved positiv HPV foretages cytologisk </a:t>
            </a:r>
            <a:r>
              <a:rPr lang="da-DK" dirty="0" smtClean="0"/>
              <a:t>vurdering </a:t>
            </a:r>
            <a:r>
              <a:rPr lang="da-DK" dirty="0"/>
              <a:t>mhp. triagering. </a:t>
            </a:r>
          </a:p>
          <a:p>
            <a:r>
              <a:rPr lang="da-DK" dirty="0"/>
              <a:t>Skal henvises til gynækolog</a:t>
            </a:r>
          </a:p>
          <a:p>
            <a:r>
              <a:rPr lang="da-DK" dirty="0"/>
              <a:t>Fremadrettet arbejder vi på at oprette et separat ”spor” til disse prøver, relevant at evaluere prævalens, incidens efter indføring af vaccination, evt. screening af ikke-</a:t>
            </a:r>
            <a:r>
              <a:rPr lang="da-DK" dirty="0" smtClean="0"/>
              <a:t>screenet </a:t>
            </a:r>
            <a:r>
              <a:rPr lang="da-DK" dirty="0"/>
              <a:t>og </a:t>
            </a:r>
            <a:r>
              <a:rPr lang="da-DK" dirty="0" smtClean="0"/>
              <a:t>under-screenet </a:t>
            </a:r>
            <a:r>
              <a:rPr lang="da-DK" dirty="0"/>
              <a:t>i 1. trimester</a:t>
            </a:r>
          </a:p>
        </p:txBody>
      </p:sp>
    </p:spTree>
    <p:extLst>
      <p:ext uri="{BB962C8B-B14F-4D97-AF65-F5344CB8AC3E}">
        <p14:creationId xmlns:p14="http://schemas.microsoft.com/office/powerpoint/2010/main" val="17443457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537A0A-FFF0-2B9A-507C-D20DF16A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Kliniske rekommandationer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xmlns="" id="{3EEF6C39-53C0-948E-F2F1-8EB9BFA11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218742"/>
              </p:ext>
            </p:extLst>
          </p:nvPr>
        </p:nvGraphicFramePr>
        <p:xfrm>
          <a:off x="2231136" y="2332383"/>
          <a:ext cx="7729728" cy="37106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32366">
                  <a:extLst>
                    <a:ext uri="{9D8B030D-6E8A-4147-A177-3AD203B41FA5}">
                      <a16:colId xmlns:a16="http://schemas.microsoft.com/office/drawing/2014/main" xmlns="" val="1542830489"/>
                    </a:ext>
                  </a:extLst>
                </a:gridCol>
                <a:gridCol w="1097362">
                  <a:extLst>
                    <a:ext uri="{9D8B030D-6E8A-4147-A177-3AD203B41FA5}">
                      <a16:colId xmlns:a16="http://schemas.microsoft.com/office/drawing/2014/main" xmlns="" val="568782335"/>
                    </a:ext>
                  </a:extLst>
                </a:gridCol>
              </a:tblGrid>
              <a:tr h="570863"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Det er god praksis at udføre gynækologisk undersøgelse. Ved synlig tumor skal henvises direkte til </a:t>
                      </a:r>
                      <a:r>
                        <a:rPr lang="da-DK" sz="1600" dirty="0" err="1">
                          <a:effectLst/>
                        </a:rPr>
                        <a:t>kolposkopi</a:t>
                      </a:r>
                      <a:r>
                        <a:rPr lang="da-DK" sz="1600" dirty="0">
                          <a:effectLst/>
                        </a:rPr>
                        <a:t> og biopsi.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God praksis √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58413195"/>
                  </a:ext>
                </a:extLst>
              </a:tr>
              <a:tr h="1141726"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Det er god praksis at foretage </a:t>
                      </a:r>
                      <a:r>
                        <a:rPr lang="da-DK" sz="1600" dirty="0" err="1">
                          <a:effectLst/>
                        </a:rPr>
                        <a:t>cervixcytologi</a:t>
                      </a:r>
                      <a:r>
                        <a:rPr lang="da-DK" sz="1600" dirty="0">
                          <a:effectLst/>
                        </a:rPr>
                        <a:t> (inklusiv HPV-test) hos gravide kvinder (GA&gt;20) som præsenterer sig med vaginalblødning, og hvor obstetriske årsager er udelukket. Dette er uafhængigt af screeningshistorik og vaccinationsstatus.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God praksis √ </a:t>
                      </a:r>
                    </a:p>
                    <a:p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28102524"/>
                  </a:ext>
                </a:extLst>
              </a:tr>
              <a:tr h="856294"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Såfremt der er positiv HPV-test (uanset cytologisvar) eller der påvises abnorm cytologi, er det god praksis at henvise til </a:t>
                      </a:r>
                      <a:r>
                        <a:rPr lang="da-DK" sz="1600" dirty="0" err="1">
                          <a:effectLst/>
                        </a:rPr>
                        <a:t>kolposkopi</a:t>
                      </a:r>
                      <a:r>
                        <a:rPr lang="da-DK" sz="1600" dirty="0">
                          <a:effectLst/>
                        </a:rPr>
                        <a:t> og evt. biopsier ved erfaren gynækologisk speciallæge snarest.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God praksis √ </a:t>
                      </a:r>
                    </a:p>
                    <a:p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63608352"/>
                  </a:ext>
                </a:extLst>
              </a:tr>
              <a:tr h="570863">
                <a:tc>
                  <a:txBody>
                    <a:bodyPr/>
                    <a:lstStyle/>
                    <a:p>
                      <a:r>
                        <a:rPr lang="da-DK" sz="1600" dirty="0" err="1">
                          <a:effectLst/>
                        </a:rPr>
                        <a:t>Konisatio</a:t>
                      </a:r>
                      <a:r>
                        <a:rPr lang="da-DK" sz="1600" dirty="0">
                          <a:effectLst/>
                        </a:rPr>
                        <a:t> kan udføres under graviditeten, hvis der er mistanke om invasiv sygdom.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God praksis √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98909960"/>
                  </a:ext>
                </a:extLst>
              </a:tr>
              <a:tr h="570863"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Ved gentagne blødninger skal man overveje henvisning til </a:t>
                      </a:r>
                      <a:r>
                        <a:rPr lang="da-DK" sz="1600" dirty="0" err="1">
                          <a:effectLst/>
                        </a:rPr>
                        <a:t>kolposkopi</a:t>
                      </a:r>
                      <a:r>
                        <a:rPr lang="da-DK" sz="1600" dirty="0">
                          <a:effectLst/>
                        </a:rPr>
                        <a:t>, på trods af negativ HPV og normal </a:t>
                      </a:r>
                      <a:r>
                        <a:rPr lang="da-DK" sz="1600" dirty="0" err="1">
                          <a:effectLst/>
                        </a:rPr>
                        <a:t>cervixcytologi</a:t>
                      </a:r>
                      <a:r>
                        <a:rPr lang="da-DK" sz="1600" dirty="0">
                          <a:effectLst/>
                        </a:rPr>
                        <a:t>.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God praksis √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5008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372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Spørgsmål</a:t>
            </a:r>
            <a:r>
              <a:rPr lang="en-US" sz="2400" dirty="0" smtClean="0"/>
              <a:t> </a:t>
            </a:r>
            <a:r>
              <a:rPr lang="en-US" sz="2400" dirty="0" err="1" smtClean="0"/>
              <a:t>til</a:t>
            </a:r>
            <a:r>
              <a:rPr lang="en-US" sz="2400" dirty="0" smtClean="0"/>
              <a:t> </a:t>
            </a:r>
            <a:r>
              <a:rPr lang="en-US" sz="2400" dirty="0" err="1" smtClean="0"/>
              <a:t>aflastning</a:t>
            </a:r>
            <a:r>
              <a:rPr lang="en-US" sz="2400" dirty="0" smtClean="0"/>
              <a:t> </a:t>
            </a:r>
            <a:r>
              <a:rPr lang="en-US" sz="2400" dirty="0" err="1" smtClean="0"/>
              <a:t>eller</a:t>
            </a:r>
            <a:r>
              <a:rPr lang="en-US" sz="2400" dirty="0" smtClean="0"/>
              <a:t> </a:t>
            </a:r>
            <a:r>
              <a:rPr lang="en-US" sz="2400" dirty="0" err="1" smtClean="0"/>
              <a:t>tranexamsyre</a:t>
            </a:r>
            <a:r>
              <a:rPr lang="en-US" sz="2400" dirty="0" smtClean="0"/>
              <a:t>? </a:t>
            </a:r>
          </a:p>
          <a:p>
            <a:endParaRPr lang="en-US" sz="2400" dirty="0"/>
          </a:p>
          <a:p>
            <a:r>
              <a:rPr lang="en-US" sz="2400" dirty="0" err="1" smtClean="0"/>
              <a:t>Tokolyse</a:t>
            </a:r>
            <a:r>
              <a:rPr lang="en-US" sz="2400" dirty="0" smtClean="0"/>
              <a:t>,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formuleringen</a:t>
            </a:r>
            <a:r>
              <a:rPr lang="en-US" sz="2400" dirty="0" smtClean="0"/>
              <a:t> </a:t>
            </a:r>
            <a:r>
              <a:rPr lang="en-US" sz="2400" dirty="0" err="1" smtClean="0"/>
              <a:t>godkendes</a:t>
            </a:r>
            <a:r>
              <a:rPr lang="en-US" sz="2400" dirty="0" smtClean="0"/>
              <a:t>? </a:t>
            </a:r>
          </a:p>
          <a:p>
            <a:endParaRPr lang="en-US" sz="2400" dirty="0"/>
          </a:p>
          <a:p>
            <a:r>
              <a:rPr lang="en-US" sz="2400" dirty="0" err="1" smtClean="0"/>
              <a:t>Dysplasi</a:t>
            </a:r>
            <a:endParaRPr lang="en-US" sz="2400" dirty="0" smtClean="0"/>
          </a:p>
          <a:p>
            <a:pPr lvl="1"/>
            <a:r>
              <a:rPr lang="en-US" sz="2000" dirty="0" err="1" smtClean="0"/>
              <a:t>skal</a:t>
            </a:r>
            <a:r>
              <a:rPr lang="en-US" sz="2000" dirty="0" smtClean="0"/>
              <a:t> </a:t>
            </a:r>
            <a:r>
              <a:rPr lang="en-US" sz="2000" dirty="0" err="1" smtClean="0"/>
              <a:t>spidsen</a:t>
            </a:r>
            <a:r>
              <a:rPr lang="en-US" sz="2000" dirty="0" smtClean="0"/>
              <a:t> </a:t>
            </a:r>
            <a:r>
              <a:rPr lang="en-US" sz="2000" dirty="0" err="1" smtClean="0"/>
              <a:t>klippes</a:t>
            </a:r>
            <a:r>
              <a:rPr lang="en-US" sz="2000" dirty="0" smtClean="0"/>
              <a:t> </a:t>
            </a:r>
            <a:r>
              <a:rPr lang="en-US" sz="2000" dirty="0" err="1" smtClean="0"/>
              <a:t>af</a:t>
            </a:r>
            <a:r>
              <a:rPr lang="en-US" sz="20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431169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2CF0778-6330-5240-89B1-A5CD53D2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67013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da-DK" dirty="0" err="1" smtClean="0"/>
              <a:t>Pico</a:t>
            </a:r>
            <a:r>
              <a:rPr lang="da-DK" dirty="0" smtClean="0"/>
              <a:t> 4 aflastning</a:t>
            </a:r>
            <a:endParaRPr lang="da-DK" dirty="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xmlns="" id="{C5C89485-AE61-BA4A-95DA-90BBA387496A}"/>
              </a:ext>
            </a:extLst>
          </p:cNvPr>
          <p:cNvGraphicFramePr>
            <a:graphicFrameLocks noGrp="1"/>
          </p:cNvGraphicFramePr>
          <p:nvPr/>
        </p:nvGraphicFramePr>
        <p:xfrm>
          <a:off x="1272371" y="2892697"/>
          <a:ext cx="9964198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1098">
                  <a:extLst>
                    <a:ext uri="{9D8B030D-6E8A-4147-A177-3AD203B41FA5}">
                      <a16:colId xmlns:a16="http://schemas.microsoft.com/office/drawing/2014/main" xmlns="" val="177916677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1495104776"/>
                    </a:ext>
                  </a:extLst>
                </a:gridCol>
              </a:tblGrid>
              <a:tr h="2628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b="0" dirty="0">
                          <a:solidFill>
                            <a:schemeClr val="tx1"/>
                          </a:solidFill>
                          <a:effectLst/>
                        </a:rPr>
                        <a:t>Der findes ingen evidens for at risikoen for præterm fødsel ved blødning bliver reduceret af aflastning, men der findes derimod evidens for bivirkninger i form af knogledegeneration og øget risiko for postpartum depression.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400" b="0" dirty="0">
                          <a:solidFill>
                            <a:schemeClr val="tx1"/>
                          </a:solidFill>
                          <a:effectLst/>
                        </a:rPr>
                        <a:t>Det anbefales, at man kun indlægger gravide med blødning i 2. og 3. trimester til aflastning efter nøje overvejelser og i korte perioder.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b="0" dirty="0">
                          <a:solidFill>
                            <a:schemeClr val="tx1"/>
                          </a:solidFill>
                          <a:effectLst/>
                        </a:rPr>
                        <a:t>Svag/betinget anbefaling mod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943975"/>
                  </a:ext>
                </a:extLst>
              </a:tr>
            </a:tbl>
          </a:graphicData>
        </a:graphic>
      </p:graphicFrame>
      <p:sp>
        <p:nvSpPr>
          <p:cNvPr id="14" name="Tekstfelt 13">
            <a:extLst>
              <a:ext uri="{FF2B5EF4-FFF2-40B4-BE49-F238E27FC236}">
                <a16:creationId xmlns:a16="http://schemas.microsoft.com/office/drawing/2014/main" xmlns="" id="{72FE68CB-6433-8241-B382-225AB87A5920}"/>
              </a:ext>
            </a:extLst>
          </p:cNvPr>
          <p:cNvSpPr txBox="1"/>
          <p:nvPr/>
        </p:nvSpPr>
        <p:spPr>
          <a:xfrm>
            <a:off x="1272371" y="2248625"/>
            <a:ext cx="3359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i="1" dirty="0"/>
              <a:t>Kliniske</a:t>
            </a:r>
            <a:r>
              <a:rPr lang="da-DK" i="1" dirty="0"/>
              <a:t> </a:t>
            </a:r>
            <a:r>
              <a:rPr lang="da-DK" sz="2400" i="1" dirty="0"/>
              <a:t>rekommandationer</a:t>
            </a:r>
            <a:r>
              <a:rPr lang="da-DK" i="1" dirty="0"/>
              <a:t> </a:t>
            </a:r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xmlns="" id="{CA7C672A-EA23-6B40-A3A8-EA16685E6DF6}"/>
              </a:ext>
            </a:extLst>
          </p:cNvPr>
          <p:cNvSpPr txBox="1"/>
          <p:nvPr/>
        </p:nvSpPr>
        <p:spPr>
          <a:xfrm>
            <a:off x="9208335" y="2248625"/>
            <a:ext cx="159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/>
              <a:t>Styrke</a:t>
            </a:r>
          </a:p>
        </p:txBody>
      </p:sp>
    </p:spTree>
    <p:extLst>
      <p:ext uri="{BB962C8B-B14F-4D97-AF65-F5344CB8AC3E}">
        <p14:creationId xmlns:p14="http://schemas.microsoft.com/office/powerpoint/2010/main" val="948914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PICO </a:t>
            </a:r>
            <a:r>
              <a:rPr lang="da-DK" dirty="0" smtClean="0"/>
              <a:t>1 </a:t>
            </a:r>
            <a:r>
              <a:rPr lang="da-DK" dirty="0" err="1" smtClean="0"/>
              <a:t>tranexamsyre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/>
              <a:t>Anbefaling</a:t>
            </a:r>
            <a:r>
              <a:rPr lang="da-DK" dirty="0"/>
              <a:t>:</a:t>
            </a:r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327036"/>
              </p:ext>
            </p:extLst>
          </p:nvPr>
        </p:nvGraphicFramePr>
        <p:xfrm>
          <a:off x="2586012" y="3232775"/>
          <a:ext cx="7019975" cy="11887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84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5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8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Det er god praksis ikke at anvende </a:t>
                      </a:r>
                      <a:r>
                        <a:rPr lang="da-DK" sz="2000" dirty="0" err="1">
                          <a:effectLst/>
                        </a:rPr>
                        <a:t>tranexamsyre</a:t>
                      </a:r>
                      <a:r>
                        <a:rPr lang="da-DK" sz="2000" dirty="0">
                          <a:effectLst/>
                        </a:rPr>
                        <a:t> rutinemæssigt ved mindre </a:t>
                      </a:r>
                      <a:r>
                        <a:rPr lang="da-DK" sz="2000" dirty="0" err="1">
                          <a:effectLst/>
                        </a:rPr>
                        <a:t>antepartal</a:t>
                      </a:r>
                      <a:r>
                        <a:rPr lang="da-DK" sz="2000" dirty="0">
                          <a:effectLst/>
                        </a:rPr>
                        <a:t> blødning. 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Svag/betinget anbefaling for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↑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29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2A677C-148A-475B-A696-FE9F612F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6365351-0398-458E-BDD0-FC7D65F8E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Klinisk en hyppig problemstilling </a:t>
            </a:r>
          </a:p>
          <a:p>
            <a:pPr marL="0" indent="0">
              <a:buNone/>
            </a:pPr>
            <a:r>
              <a:rPr lang="da-DK" sz="2400" dirty="0"/>
              <a:t>Flowchart - patogenese, diagnostik, behandling</a:t>
            </a:r>
          </a:p>
          <a:p>
            <a:pPr marL="0" indent="0">
              <a:buNone/>
            </a:pPr>
            <a:r>
              <a:rPr lang="da-DK" sz="2400" dirty="0"/>
              <a:t>Bredt emne. Overlap med gynækologien og meget varierende alvorlighedsgrad</a:t>
            </a:r>
          </a:p>
          <a:p>
            <a:pPr marL="0" indent="0">
              <a:buNone/>
            </a:pPr>
            <a:r>
              <a:rPr lang="da-DK" sz="2400" dirty="0"/>
              <a:t>Største udfordring: manglende evidens</a:t>
            </a:r>
          </a:p>
          <a:p>
            <a:pPr marL="0" indent="0">
              <a:buNone/>
            </a:pPr>
            <a:r>
              <a:rPr lang="da-DK" sz="2400" dirty="0"/>
              <a:t>Ændring af daglig praksis</a:t>
            </a:r>
          </a:p>
        </p:txBody>
      </p:sp>
    </p:spTree>
    <p:extLst>
      <p:ext uri="{BB962C8B-B14F-4D97-AF65-F5344CB8AC3E}">
        <p14:creationId xmlns:p14="http://schemas.microsoft.com/office/powerpoint/2010/main" val="347530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F89B61-4220-411F-B2CB-2A2509F3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Pico</a:t>
            </a:r>
            <a:r>
              <a:rPr lang="da-DK" dirty="0" smtClean="0"/>
              <a:t> 2 </a:t>
            </a:r>
            <a:r>
              <a:rPr lang="da-DK" dirty="0" err="1" smtClean="0"/>
              <a:t>tokolyse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Kliniske </a:t>
            </a:r>
            <a:r>
              <a:rPr lang="da-DK" dirty="0"/>
              <a:t>rekommandationer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xmlns="" id="{B3B422AF-4337-4B4D-99C3-3BE665DFA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860021"/>
              </p:ext>
            </p:extLst>
          </p:nvPr>
        </p:nvGraphicFramePr>
        <p:xfrm>
          <a:off x="1385318" y="2643226"/>
          <a:ext cx="9707756" cy="325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3773">
                  <a:extLst>
                    <a:ext uri="{9D8B030D-6E8A-4147-A177-3AD203B41FA5}">
                      <a16:colId xmlns:a16="http://schemas.microsoft.com/office/drawing/2014/main" xmlns="" val="3946563178"/>
                    </a:ext>
                  </a:extLst>
                </a:gridCol>
                <a:gridCol w="1743983">
                  <a:extLst>
                    <a:ext uri="{9D8B030D-6E8A-4147-A177-3AD203B41FA5}">
                      <a16:colId xmlns:a16="http://schemas.microsoft.com/office/drawing/2014/main" xmlns="" val="3287373368"/>
                    </a:ext>
                  </a:extLst>
                </a:gridCol>
              </a:tblGrid>
              <a:tr h="1679810">
                <a:tc>
                  <a:txBody>
                    <a:bodyPr/>
                    <a:lstStyle/>
                    <a:p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Tokolytisk behandling kan overvejes ved præterme veer ved GA 23+0 til 34+0, på trods af mindre </a:t>
                      </a:r>
                      <a:r>
                        <a:rPr lang="da-DK" sz="20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antepartal</a:t>
                      </a: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blødning, hvis kvinden er hæmodynamisk stabil, og der er indikation for behandling med lungemodning og/eller </a:t>
                      </a:r>
                      <a:r>
                        <a:rPr lang="da-DK" sz="20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neuroprotektion</a:t>
                      </a: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i form af MgSO</a:t>
                      </a:r>
                      <a:r>
                        <a:rPr lang="da-DK" sz="20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eller behov for overflytning. </a:t>
                      </a:r>
                    </a:p>
                    <a:p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Dette skal ske under tæt monitorering af mor og barn.</a:t>
                      </a:r>
                    </a:p>
                    <a:p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Beslutningen skal træffes af bagvagt.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a-DK" sz="2200" b="0" dirty="0">
                          <a:solidFill>
                            <a:schemeClr val="tx1"/>
                          </a:solidFill>
                        </a:rPr>
                        <a:t>God praksis √ </a:t>
                      </a:r>
                    </a:p>
                  </a:txBody>
                  <a:tcPr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675987"/>
                  </a:ext>
                </a:extLst>
              </a:tr>
              <a:tr h="856457">
                <a:tc>
                  <a:txBody>
                    <a:bodyPr/>
                    <a:lstStyle/>
                    <a:p>
                      <a:r>
                        <a:rPr lang="da-DK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</a:t>
                      </a:r>
                      <a:r>
                        <a:rPr lang="da-DK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tokolytisk</a:t>
                      </a:r>
                      <a:r>
                        <a:rPr lang="da-DK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behandling skal patienterne overvåges tæt med kontinuerlig</a:t>
                      </a:r>
                    </a:p>
                    <a:p>
                      <a:r>
                        <a:rPr lang="da-DK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CTG initielt, evt. på fødegangen eller efter lokale forhold.</a:t>
                      </a:r>
                    </a:p>
                    <a:p>
                      <a:r>
                        <a:rPr lang="da-DK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Initiel</a:t>
                      </a:r>
                      <a:r>
                        <a:rPr lang="da-DK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overvågning med BT-måling og klinisk vurdering ca. hvert 10. min. </a:t>
                      </a:r>
                      <a:endParaRPr lang="da-DK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55321" marB="553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0" dirty="0">
                          <a:solidFill>
                            <a:schemeClr val="tx1"/>
                          </a:solidFill>
                        </a:rPr>
                        <a:t>God praksis √ </a:t>
                      </a:r>
                    </a:p>
                    <a:p>
                      <a:pPr algn="ctr"/>
                      <a:endParaRPr lang="da-DK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55321" marB="553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4835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7240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537A0A-FFF0-2B9A-507C-D20DF16A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Pico</a:t>
            </a:r>
            <a:r>
              <a:rPr lang="da-DK" dirty="0" smtClean="0"/>
              <a:t> 3 </a:t>
            </a:r>
            <a:r>
              <a:rPr lang="da-DK" smtClean="0"/>
              <a:t>dysplasi</a:t>
            </a:r>
            <a:br>
              <a:rPr lang="da-DK" smtClean="0"/>
            </a:br>
            <a:r>
              <a:rPr lang="da-DK" smtClean="0"/>
              <a:t>Kliniske </a:t>
            </a:r>
            <a:r>
              <a:rPr lang="da-DK" dirty="0"/>
              <a:t>rekommandationer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xmlns="" id="{3EEF6C39-53C0-948E-F2F1-8EB9BFA11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017467"/>
              </p:ext>
            </p:extLst>
          </p:nvPr>
        </p:nvGraphicFramePr>
        <p:xfrm>
          <a:off x="2231136" y="2332383"/>
          <a:ext cx="7729728" cy="37106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32366">
                  <a:extLst>
                    <a:ext uri="{9D8B030D-6E8A-4147-A177-3AD203B41FA5}">
                      <a16:colId xmlns:a16="http://schemas.microsoft.com/office/drawing/2014/main" xmlns="" val="1542830489"/>
                    </a:ext>
                  </a:extLst>
                </a:gridCol>
                <a:gridCol w="1097362">
                  <a:extLst>
                    <a:ext uri="{9D8B030D-6E8A-4147-A177-3AD203B41FA5}">
                      <a16:colId xmlns:a16="http://schemas.microsoft.com/office/drawing/2014/main" xmlns="" val="568782335"/>
                    </a:ext>
                  </a:extLst>
                </a:gridCol>
              </a:tblGrid>
              <a:tr h="570863"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Det er god praksis at udføre gynækologisk undersøgelse. Ved synlig tumor skal henvises direkte til </a:t>
                      </a:r>
                      <a:r>
                        <a:rPr lang="da-DK" sz="1600" dirty="0" err="1">
                          <a:effectLst/>
                        </a:rPr>
                        <a:t>kolposkopi</a:t>
                      </a:r>
                      <a:r>
                        <a:rPr lang="da-DK" sz="1600" dirty="0">
                          <a:effectLst/>
                        </a:rPr>
                        <a:t> og biopsi.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God praksis √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58413195"/>
                  </a:ext>
                </a:extLst>
              </a:tr>
              <a:tr h="1141726"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Det er god praksis at foretage </a:t>
                      </a:r>
                      <a:r>
                        <a:rPr lang="da-DK" sz="1600" dirty="0" err="1">
                          <a:effectLst/>
                        </a:rPr>
                        <a:t>cervixcytologi</a:t>
                      </a:r>
                      <a:r>
                        <a:rPr lang="da-DK" sz="1600" dirty="0">
                          <a:effectLst/>
                        </a:rPr>
                        <a:t> (inklusiv HPV-test) hos gravide kvinder (GA&gt;20) som præsenterer sig med vaginalblødning, og hvor obstetriske årsager er udelukket. Dette er uafhængigt af screeningshistorik og vaccinationsstatus.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God praksis √ </a:t>
                      </a:r>
                    </a:p>
                    <a:p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28102524"/>
                  </a:ext>
                </a:extLst>
              </a:tr>
              <a:tr h="856294"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Såfremt der er positiv HPV-test (uanset cytologisvar) eller der påvises abnorm cytologi, er det god praksis at henvise til </a:t>
                      </a:r>
                      <a:r>
                        <a:rPr lang="da-DK" sz="1600" dirty="0" err="1">
                          <a:effectLst/>
                        </a:rPr>
                        <a:t>kolposkopi</a:t>
                      </a:r>
                      <a:r>
                        <a:rPr lang="da-DK" sz="1600" dirty="0">
                          <a:effectLst/>
                        </a:rPr>
                        <a:t> og evt. biopsier ved erfaren gynækologisk speciallæge snarest.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God praksis √ </a:t>
                      </a:r>
                    </a:p>
                    <a:p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63608352"/>
                  </a:ext>
                </a:extLst>
              </a:tr>
              <a:tr h="570863">
                <a:tc>
                  <a:txBody>
                    <a:bodyPr/>
                    <a:lstStyle/>
                    <a:p>
                      <a:r>
                        <a:rPr lang="da-DK" sz="1600" dirty="0" err="1">
                          <a:effectLst/>
                        </a:rPr>
                        <a:t>Konisatio</a:t>
                      </a:r>
                      <a:r>
                        <a:rPr lang="da-DK" sz="1600" dirty="0">
                          <a:effectLst/>
                        </a:rPr>
                        <a:t> kan udføres under graviditeten, hvis der er mistanke om invasiv sygdom.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God praksis √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98909960"/>
                  </a:ext>
                </a:extLst>
              </a:tr>
              <a:tr h="570863"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Ved gentagne blødninger skal man overveje henvisning til </a:t>
                      </a:r>
                      <a:r>
                        <a:rPr lang="da-DK" sz="1600" dirty="0" err="1">
                          <a:effectLst/>
                        </a:rPr>
                        <a:t>kolposkopi</a:t>
                      </a:r>
                      <a:r>
                        <a:rPr lang="da-DK" sz="1600" dirty="0">
                          <a:effectLst/>
                        </a:rPr>
                        <a:t>, på trods af negativ HPV og normal </a:t>
                      </a:r>
                      <a:r>
                        <a:rPr lang="da-DK" sz="1600" dirty="0" err="1">
                          <a:effectLst/>
                        </a:rPr>
                        <a:t>cervixcytologi</a:t>
                      </a:r>
                      <a:r>
                        <a:rPr lang="da-DK" sz="1600" dirty="0">
                          <a:effectLst/>
                        </a:rPr>
                        <a:t>.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</a:rPr>
                        <a:t>God praksis √ 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5008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B825BB-2D8E-4D17-A619-32C7DAD0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Anvendt 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5420EF72-CC30-4720-9F46-9327AD22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/>
              <a:t>GRADE inkl. PICO spørgsmål</a:t>
            </a:r>
          </a:p>
          <a:p>
            <a:pPr marL="0" indent="0">
              <a:buNone/>
            </a:pPr>
            <a:r>
              <a:rPr lang="da-DK" sz="2400" dirty="0"/>
              <a:t>Databaser der er søgt i omfatter systematisk litteratursøgning i MEDLINE via PubMed, The Cochrane Library og Embase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256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2500DA-DD25-488D-8CCA-55526066F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963" y="802298"/>
            <a:ext cx="9867890" cy="2541431"/>
          </a:xfrm>
        </p:spPr>
        <p:txBody>
          <a:bodyPr>
            <a:normAutofit/>
          </a:bodyPr>
          <a:lstStyle/>
          <a:p>
            <a:r>
              <a:rPr lang="da-DK" sz="4000" dirty="0"/>
              <a:t>Skal gravide (GA 23-34) med antepartum blødning tilrådes aflastning?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13C8026D-1A8A-4F78-914B-D6A58C40F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962" y="3531204"/>
            <a:ext cx="9867890" cy="977621"/>
          </a:xfrm>
        </p:spPr>
        <p:txBody>
          <a:bodyPr>
            <a:normAutofit/>
          </a:bodyPr>
          <a:lstStyle/>
          <a:p>
            <a:r>
              <a:rPr lang="da-DK" sz="3600" dirty="0"/>
              <a:t>PICO 4</a:t>
            </a:r>
          </a:p>
        </p:txBody>
      </p:sp>
    </p:spTree>
    <p:extLst>
      <p:ext uri="{BB962C8B-B14F-4D97-AF65-F5344CB8AC3E}">
        <p14:creationId xmlns:p14="http://schemas.microsoft.com/office/powerpoint/2010/main" val="377909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857D1E-A96D-7246-89AE-BA2DF9EE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 dirty="0"/>
              <a:t>Pico 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003AD563-BB7F-454C-A2BF-FB41ED515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Population: Gravide med blødning i GA 23-34</a:t>
            </a:r>
          </a:p>
          <a:p>
            <a:r>
              <a:rPr lang="da-DK" sz="2400" dirty="0"/>
              <a:t>Intervention: Sengeliggende aflastning i hospitalsafdeling/hjemme</a:t>
            </a:r>
          </a:p>
          <a:p>
            <a:r>
              <a:rPr lang="da-DK" sz="2400" dirty="0" err="1"/>
              <a:t>Comparison</a:t>
            </a:r>
            <a:r>
              <a:rPr lang="da-DK" sz="2400" dirty="0"/>
              <a:t>: Ingen aflastning</a:t>
            </a:r>
          </a:p>
          <a:p>
            <a:r>
              <a:rPr lang="da-DK" sz="2400" dirty="0"/>
              <a:t>Outcome: præterm fødsel, dyb venetrombose, knogledegeneration, maternel depression og angst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4572926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kk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{A8F4E893-AED9-E44C-9825-8ECE07177ECC}tf10001120</Template>
  <TotalTime>9587</TotalTime>
  <Words>2932</Words>
  <Application>Microsoft Macintosh PowerPoint</Application>
  <PresentationFormat>Custom</PresentationFormat>
  <Paragraphs>336</Paragraphs>
  <Slides>61</Slides>
  <Notes>0</Notes>
  <HiddenSlides>18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Pakke</vt:lpstr>
      <vt:lpstr>Antepartal blødning</vt:lpstr>
      <vt:lpstr>arbejdsgruppen Antepartal blødning</vt:lpstr>
      <vt:lpstr>En stor tak for specialist assistance</vt:lpstr>
      <vt:lpstr>indledning</vt:lpstr>
      <vt:lpstr>PowerPoint Presentation</vt:lpstr>
      <vt:lpstr>indledning</vt:lpstr>
      <vt:lpstr>Anvendt metode</vt:lpstr>
      <vt:lpstr>Skal gravide (GA 23-34) med antepartum blødning tilrådes aflastning?</vt:lpstr>
      <vt:lpstr>Pico 4</vt:lpstr>
      <vt:lpstr>Evidens</vt:lpstr>
      <vt:lpstr> Anbefalinger</vt:lpstr>
      <vt:lpstr> Anbefalinger</vt:lpstr>
      <vt:lpstr>Tranexamsyre ved antepartum blødning</vt:lpstr>
      <vt:lpstr>Reducerer behandling med tranexamsyre, ved antepartum blødning i 2. og 3. trimester, risikoen for gentagne blødninger, i forhold til ingen behandling, uden at øge risikoen for tromboemboliske komplikationer? </vt:lpstr>
      <vt:lpstr>PICO 1</vt:lpstr>
      <vt:lpstr>Litteraturen</vt:lpstr>
      <vt:lpstr>Lindoff et al. 1993</vt:lpstr>
      <vt:lpstr>Lindoff et al. 1993</vt:lpstr>
      <vt:lpstr>Svagheder i litteraturen</vt:lpstr>
      <vt:lpstr>Effektstudie</vt:lpstr>
      <vt:lpstr>Behandlingsvarighed</vt:lpstr>
      <vt:lpstr>PICO 1</vt:lpstr>
      <vt:lpstr>PICO 1</vt:lpstr>
      <vt:lpstr>tokolytisk behandling ved antepartum blødning         </vt:lpstr>
      <vt:lpstr>Pico 2</vt:lpstr>
      <vt:lpstr>Pico 2</vt:lpstr>
      <vt:lpstr>Litteratur</vt:lpstr>
      <vt:lpstr>Indikation for behandling </vt:lpstr>
      <vt:lpstr>Litteratur John Sholl, 1987 </vt:lpstr>
      <vt:lpstr>Litteratur John Sholl, 1987 </vt:lpstr>
      <vt:lpstr>Litteratur Bond et al., 1989</vt:lpstr>
      <vt:lpstr>Litteratur Bond et al., 1989</vt:lpstr>
      <vt:lpstr>Litteratur Saller et al., 1990</vt:lpstr>
      <vt:lpstr>Litteratur Saller et al., 1990</vt:lpstr>
      <vt:lpstr>Litteratur Towers et al., 1998</vt:lpstr>
      <vt:lpstr>Litteratur Towers et al., 1998</vt:lpstr>
      <vt:lpstr>Litteratur Towers et al., 1998</vt:lpstr>
      <vt:lpstr>Kontraindikationer for tokolyse</vt:lpstr>
      <vt:lpstr>virkningsmekanisme</vt:lpstr>
      <vt:lpstr>RCOG Green-top guideline No. 63 Antepartum Haemorrhage 2011</vt:lpstr>
      <vt:lpstr>PowerPoint Presentation</vt:lpstr>
      <vt:lpstr>Valg af tokolytika </vt:lpstr>
      <vt:lpstr>Kliniske rekommandationer</vt:lpstr>
      <vt:lpstr>Cervixdysplasi og blødning under graviditeten</vt:lpstr>
      <vt:lpstr>PICO 3</vt:lpstr>
      <vt:lpstr>PICO 3</vt:lpstr>
      <vt:lpstr>PowerPoint Presentation</vt:lpstr>
      <vt:lpstr>Ikke screening</vt:lpstr>
      <vt:lpstr>Baggrund</vt:lpstr>
      <vt:lpstr>Litteratur</vt:lpstr>
      <vt:lpstr>PowerPoint Presentation</vt:lpstr>
      <vt:lpstr>Betydning af screeningshistorik</vt:lpstr>
      <vt:lpstr>Klinisk håndtering</vt:lpstr>
      <vt:lpstr>Prøvetagning</vt:lpstr>
      <vt:lpstr>Håndtering af prøve</vt:lpstr>
      <vt:lpstr>Kliniske rekommandationer</vt:lpstr>
      <vt:lpstr>diskussion</vt:lpstr>
      <vt:lpstr>Pico 4 aflastning</vt:lpstr>
      <vt:lpstr>PICO 1 tranexamsyre</vt:lpstr>
      <vt:lpstr>Pico 2 tokolyse Kliniske rekommandationer</vt:lpstr>
      <vt:lpstr>Pico 3 dysplasi Kliniske rekommandationer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Antepartal blødning</dc:title>
  <dc:creator>Åse Kathrine Klemmensen</dc:creator>
  <cp:lastModifiedBy>Camilla Mandrup</cp:lastModifiedBy>
  <cp:revision>122</cp:revision>
  <dcterms:created xsi:type="dcterms:W3CDTF">2021-05-10T21:24:45Z</dcterms:created>
  <dcterms:modified xsi:type="dcterms:W3CDTF">2022-05-25T08:11:30Z</dcterms:modified>
</cp:coreProperties>
</file>