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sldIdLst>
    <p:sldId id="257" r:id="rId3"/>
    <p:sldId id="267" r:id="rId4"/>
    <p:sldId id="268" r:id="rId5"/>
    <p:sldId id="264" r:id="rId6"/>
    <p:sldId id="311" r:id="rId7"/>
    <p:sldId id="343" r:id="rId8"/>
    <p:sldId id="344" r:id="rId9"/>
    <p:sldId id="345" r:id="rId10"/>
    <p:sldId id="346" r:id="rId11"/>
    <p:sldId id="347" r:id="rId12"/>
    <p:sldId id="348" r:id="rId13"/>
    <p:sldId id="349" r:id="rId14"/>
    <p:sldId id="310" r:id="rId15"/>
    <p:sldId id="317" r:id="rId16"/>
    <p:sldId id="271" r:id="rId17"/>
    <p:sldId id="272" r:id="rId18"/>
    <p:sldId id="273" r:id="rId19"/>
    <p:sldId id="275" r:id="rId20"/>
    <p:sldId id="276" r:id="rId21"/>
    <p:sldId id="277" r:id="rId22"/>
    <p:sldId id="278" r:id="rId23"/>
    <p:sldId id="280" r:id="rId24"/>
    <p:sldId id="279" r:id="rId25"/>
    <p:sldId id="281" r:id="rId26"/>
    <p:sldId id="284" r:id="rId27"/>
    <p:sldId id="286" r:id="rId28"/>
    <p:sldId id="289" r:id="rId29"/>
    <p:sldId id="305" r:id="rId30"/>
    <p:sldId id="290" r:id="rId31"/>
    <p:sldId id="292" r:id="rId32"/>
    <p:sldId id="293" r:id="rId33"/>
    <p:sldId id="295" r:id="rId34"/>
    <p:sldId id="296" r:id="rId35"/>
    <p:sldId id="298" r:id="rId36"/>
    <p:sldId id="299" r:id="rId37"/>
    <p:sldId id="308" r:id="rId38"/>
    <p:sldId id="309" r:id="rId39"/>
    <p:sldId id="318" r:id="rId40"/>
    <p:sldId id="319" r:id="rId41"/>
    <p:sldId id="320" r:id="rId42"/>
    <p:sldId id="321" r:id="rId43"/>
    <p:sldId id="322" r:id="rId44"/>
    <p:sldId id="323"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1" r:id="rId61"/>
    <p:sldId id="307" r:id="rId62"/>
    <p:sldId id="306" r:id="rId63"/>
    <p:sldId id="350" r:id="rId64"/>
    <p:sldId id="30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D7CC77-04FA-4562-891F-96B5AF194076}" v="26" dt="2022-04-07T05:24:43.945"/>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7" d="100"/>
          <a:sy n="57" d="100"/>
        </p:scale>
        <p:origin x="3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Glavind" userId="S::au105576@uni.au.dk::3da385b5-7810-44d4-acd6-dbb3e43330b7" providerId="AD" clId="Web-{D8D7CC77-04FA-4562-891F-96B5AF194076}"/>
    <pc:docChg chg="addSld delSld modSld addMainMaster">
      <pc:chgData name="Julie Glavind" userId="S::au105576@uni.au.dk::3da385b5-7810-44d4-acd6-dbb3e43330b7" providerId="AD" clId="Web-{D8D7CC77-04FA-4562-891F-96B5AF194076}" dt="2022-04-07T05:24:43.945" v="25"/>
      <pc:docMkLst>
        <pc:docMk/>
      </pc:docMkLst>
      <pc:sldChg chg="del">
        <pc:chgData name="Julie Glavind" userId="S::au105576@uni.au.dk::3da385b5-7810-44d4-acd6-dbb3e43330b7" providerId="AD" clId="Web-{D8D7CC77-04FA-4562-891F-96B5AF194076}" dt="2022-04-07T05:20:35.564" v="1"/>
        <pc:sldMkLst>
          <pc:docMk/>
          <pc:sldMk cId="3424942676" sldId="256"/>
        </pc:sldMkLst>
      </pc:sldChg>
      <pc:sldChg chg="add">
        <pc:chgData name="Julie Glavind" userId="S::au105576@uni.au.dk::3da385b5-7810-44d4-acd6-dbb3e43330b7" providerId="AD" clId="Web-{D8D7CC77-04FA-4562-891F-96B5AF194076}" dt="2022-04-07T05:20:32.095" v="0"/>
        <pc:sldMkLst>
          <pc:docMk/>
          <pc:sldMk cId="3639241750" sldId="257"/>
        </pc:sldMkLst>
      </pc:sldChg>
      <pc:sldChg chg="add">
        <pc:chgData name="Julie Glavind" userId="S::au105576@uni.au.dk::3da385b5-7810-44d4-acd6-dbb3e43330b7" providerId="AD" clId="Web-{D8D7CC77-04FA-4562-891F-96B5AF194076}" dt="2022-04-07T05:20:51.752" v="2"/>
        <pc:sldMkLst>
          <pc:docMk/>
          <pc:sldMk cId="1077222437" sldId="258"/>
        </pc:sldMkLst>
      </pc:sldChg>
      <pc:sldChg chg="add">
        <pc:chgData name="Julie Glavind" userId="S::au105576@uni.au.dk::3da385b5-7810-44d4-acd6-dbb3e43330b7" providerId="AD" clId="Web-{D8D7CC77-04FA-4562-891F-96B5AF194076}" dt="2022-04-07T05:20:51.846" v="3"/>
        <pc:sldMkLst>
          <pc:docMk/>
          <pc:sldMk cId="962906812" sldId="259"/>
        </pc:sldMkLst>
      </pc:sldChg>
      <pc:sldChg chg="add">
        <pc:chgData name="Julie Glavind" userId="S::au105576@uni.au.dk::3da385b5-7810-44d4-acd6-dbb3e43330b7" providerId="AD" clId="Web-{D8D7CC77-04FA-4562-891F-96B5AF194076}" dt="2022-04-07T05:20:51.939" v="4"/>
        <pc:sldMkLst>
          <pc:docMk/>
          <pc:sldMk cId="3813988806" sldId="260"/>
        </pc:sldMkLst>
      </pc:sldChg>
      <pc:sldChg chg="addSp delSp modSp new">
        <pc:chgData name="Julie Glavind" userId="S::au105576@uni.au.dk::3da385b5-7810-44d4-acd6-dbb3e43330b7" providerId="AD" clId="Web-{D8D7CC77-04FA-4562-891F-96B5AF194076}" dt="2022-04-07T05:24:43.945" v="25"/>
        <pc:sldMkLst>
          <pc:docMk/>
          <pc:sldMk cId="3596151507" sldId="261"/>
        </pc:sldMkLst>
        <pc:spChg chg="del">
          <ac:chgData name="Julie Glavind" userId="S::au105576@uni.au.dk::3da385b5-7810-44d4-acd6-dbb3e43330b7" providerId="AD" clId="Web-{D8D7CC77-04FA-4562-891F-96B5AF194076}" dt="2022-04-07T05:22:46.739" v="6"/>
          <ac:spMkLst>
            <pc:docMk/>
            <pc:sldMk cId="3596151507" sldId="261"/>
            <ac:spMk id="3" creationId="{8EF7BC38-4970-93D0-6A25-DA569C649DFF}"/>
          </ac:spMkLst>
        </pc:spChg>
        <pc:spChg chg="add del mod">
          <ac:chgData name="Julie Glavind" userId="S::au105576@uni.au.dk::3da385b5-7810-44d4-acd6-dbb3e43330b7" providerId="AD" clId="Web-{D8D7CC77-04FA-4562-891F-96B5AF194076}" dt="2022-04-07T05:24:43.945" v="25"/>
          <ac:spMkLst>
            <pc:docMk/>
            <pc:sldMk cId="3596151507" sldId="261"/>
            <ac:spMk id="6" creationId="{35F93446-1D4A-E508-F2D7-5270CE04D1F1}"/>
          </ac:spMkLst>
        </pc:spChg>
        <pc:picChg chg="add del mod ord modCrop">
          <ac:chgData name="Julie Glavind" userId="S::au105576@uni.au.dk::3da385b5-7810-44d4-acd6-dbb3e43330b7" providerId="AD" clId="Web-{D8D7CC77-04FA-4562-891F-96B5AF194076}" dt="2022-04-07T05:24:43.945" v="25"/>
          <ac:picMkLst>
            <pc:docMk/>
            <pc:sldMk cId="3596151507" sldId="261"/>
            <ac:picMk id="4" creationId="{E7B2CDA8-5864-BFDE-F5DC-CF92261E9D25}"/>
          </ac:picMkLst>
        </pc:picChg>
        <pc:picChg chg="add del mod ord">
          <ac:chgData name="Julie Glavind" userId="S::au105576@uni.au.dk::3da385b5-7810-44d4-acd6-dbb3e43330b7" providerId="AD" clId="Web-{D8D7CC77-04FA-4562-891F-96B5AF194076}" dt="2022-04-07T05:24:39.367" v="24"/>
          <ac:picMkLst>
            <pc:docMk/>
            <pc:sldMk cId="3596151507" sldId="261"/>
            <ac:picMk id="7" creationId="{3D19F004-927D-977D-55C9-1A07EFB5D676}"/>
          </ac:picMkLst>
        </pc:picChg>
      </pc:sldChg>
      <pc:sldMasterChg chg="add addSldLayout">
        <pc:chgData name="Julie Glavind" userId="S::au105576@uni.au.dk::3da385b5-7810-44d4-acd6-dbb3e43330b7" providerId="AD" clId="Web-{D8D7CC77-04FA-4562-891F-96B5AF194076}" dt="2022-04-07T05:20:32.095" v="0"/>
        <pc:sldMasterMkLst>
          <pc:docMk/>
          <pc:sldMasterMk cId="0" sldId="2147483696"/>
        </pc:sldMasterMkLst>
        <pc:sldLayoutChg chg="add">
          <pc:chgData name="Julie Glavind" userId="S::au105576@uni.au.dk::3da385b5-7810-44d4-acd6-dbb3e43330b7" providerId="AD" clId="Web-{D8D7CC77-04FA-4562-891F-96B5AF194076}" dt="2022-04-07T05:20:32.095" v="0"/>
          <pc:sldLayoutMkLst>
            <pc:docMk/>
            <pc:sldMasterMk cId="0" sldId="2147483696"/>
            <pc:sldLayoutMk cId="0" sldId="2147483697"/>
          </pc:sldLayoutMkLst>
        </pc:sldLayoutChg>
        <pc:sldLayoutChg chg="add">
          <pc:chgData name="Julie Glavind" userId="S::au105576@uni.au.dk::3da385b5-7810-44d4-acd6-dbb3e43330b7" providerId="AD" clId="Web-{D8D7CC77-04FA-4562-891F-96B5AF194076}" dt="2022-04-07T05:20:32.095" v="0"/>
          <pc:sldLayoutMkLst>
            <pc:docMk/>
            <pc:sldMasterMk cId="0" sldId="2147483696"/>
            <pc:sldLayoutMk cId="0" sldId="2147483698"/>
          </pc:sldLayoutMkLst>
        </pc:sldLayoutChg>
        <pc:sldLayoutChg chg="add">
          <pc:chgData name="Julie Glavind" userId="S::au105576@uni.au.dk::3da385b5-7810-44d4-acd6-dbb3e43330b7" providerId="AD" clId="Web-{D8D7CC77-04FA-4562-891F-96B5AF194076}" dt="2022-04-07T05:20:32.095" v="0"/>
          <pc:sldLayoutMkLst>
            <pc:docMk/>
            <pc:sldMasterMk cId="0" sldId="2147483696"/>
            <pc:sldLayoutMk cId="0" sldId="2147483699"/>
          </pc:sldLayoutMkLst>
        </pc:sldLayoutChg>
        <pc:sldLayoutChg chg="add">
          <pc:chgData name="Julie Glavind" userId="S::au105576@uni.au.dk::3da385b5-7810-44d4-acd6-dbb3e43330b7" providerId="AD" clId="Web-{D8D7CC77-04FA-4562-891F-96B5AF194076}" dt="2022-04-07T05:20:32.095" v="0"/>
          <pc:sldLayoutMkLst>
            <pc:docMk/>
            <pc:sldMasterMk cId="0" sldId="2147483696"/>
            <pc:sldLayoutMk cId="0" sldId="2147483700"/>
          </pc:sldLayoutMkLst>
        </pc:sldLayoutChg>
        <pc:sldLayoutChg chg="add">
          <pc:chgData name="Julie Glavind" userId="S::au105576@uni.au.dk::3da385b5-7810-44d4-acd6-dbb3e43330b7" providerId="AD" clId="Web-{D8D7CC77-04FA-4562-891F-96B5AF194076}" dt="2022-04-07T05:20:32.095" v="0"/>
          <pc:sldLayoutMkLst>
            <pc:docMk/>
            <pc:sldMasterMk cId="0" sldId="2147483696"/>
            <pc:sldLayoutMk cId="0" sldId="2147483701"/>
          </pc:sldLayoutMkLst>
        </pc:sldLayoutChg>
        <pc:sldLayoutChg chg="add">
          <pc:chgData name="Julie Glavind" userId="S::au105576@uni.au.dk::3da385b5-7810-44d4-acd6-dbb3e43330b7" providerId="AD" clId="Web-{D8D7CC77-04FA-4562-891F-96B5AF194076}" dt="2022-04-07T05:20:32.095" v="0"/>
          <pc:sldLayoutMkLst>
            <pc:docMk/>
            <pc:sldMasterMk cId="0" sldId="2147483696"/>
            <pc:sldLayoutMk cId="0" sldId="2147483702"/>
          </pc:sldLayoutMkLst>
        </pc:sldLayoutChg>
        <pc:sldLayoutChg chg="add">
          <pc:chgData name="Julie Glavind" userId="S::au105576@uni.au.dk::3da385b5-7810-44d4-acd6-dbb3e43330b7" providerId="AD" clId="Web-{D8D7CC77-04FA-4562-891F-96B5AF194076}" dt="2022-04-07T05:20:32.095" v="0"/>
          <pc:sldLayoutMkLst>
            <pc:docMk/>
            <pc:sldMasterMk cId="0" sldId="2147483696"/>
            <pc:sldLayoutMk cId="0" sldId="2147483703"/>
          </pc:sldLayoutMkLst>
        </pc:sldLayoutChg>
        <pc:sldLayoutChg chg="add">
          <pc:chgData name="Julie Glavind" userId="S::au105576@uni.au.dk::3da385b5-7810-44d4-acd6-dbb3e43330b7" providerId="AD" clId="Web-{D8D7CC77-04FA-4562-891F-96B5AF194076}" dt="2022-04-07T05:20:32.095" v="0"/>
          <pc:sldLayoutMkLst>
            <pc:docMk/>
            <pc:sldMasterMk cId="0" sldId="2147483696"/>
            <pc:sldLayoutMk cId="0" sldId="2147483704"/>
          </pc:sldLayoutMkLst>
        </pc:sldLayoutChg>
        <pc:sldLayoutChg chg="add">
          <pc:chgData name="Julie Glavind" userId="S::au105576@uni.au.dk::3da385b5-7810-44d4-acd6-dbb3e43330b7" providerId="AD" clId="Web-{D8D7CC77-04FA-4562-891F-96B5AF194076}" dt="2022-04-07T05:20:32.095" v="0"/>
          <pc:sldLayoutMkLst>
            <pc:docMk/>
            <pc:sldMasterMk cId="0" sldId="2147483696"/>
            <pc:sldLayoutMk cId="0" sldId="2147483705"/>
          </pc:sldLayoutMkLst>
        </pc:sldLayoutChg>
        <pc:sldLayoutChg chg="add">
          <pc:chgData name="Julie Glavind" userId="S::au105576@uni.au.dk::3da385b5-7810-44d4-acd6-dbb3e43330b7" providerId="AD" clId="Web-{D8D7CC77-04FA-4562-891F-96B5AF194076}" dt="2022-04-07T05:20:32.095" v="0"/>
          <pc:sldLayoutMkLst>
            <pc:docMk/>
            <pc:sldMasterMk cId="0" sldId="2147483696"/>
            <pc:sldLayoutMk cId="0" sldId="2147483706"/>
          </pc:sldLayoutMkLst>
        </pc:sldLayoutChg>
        <pc:sldLayoutChg chg="add">
          <pc:chgData name="Julie Glavind" userId="S::au105576@uni.au.dk::3da385b5-7810-44d4-acd6-dbb3e43330b7" providerId="AD" clId="Web-{D8D7CC77-04FA-4562-891F-96B5AF194076}" dt="2022-04-07T05:20:32.095" v="0"/>
          <pc:sldLayoutMkLst>
            <pc:docMk/>
            <pc:sldMasterMk cId="0" sldId="2147483696"/>
            <pc:sldLayoutMk cId="0" sldId="2147483707"/>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3T19:14:31.580"/>
    </inkml:context>
    <inkml:brush xml:id="br0">
      <inkml:brushProperty name="width" value="0.2" units="cm"/>
      <inkml:brushProperty name="height" value="0.2" units="cm"/>
    </inkml:brush>
  </inkml:definitions>
  <inkml:trace contextRef="#ctx0" brushRef="#br0">0 105 24575,'70'0'0,"16"0"0,8 0-1639,-27 0 1,3 0 1282,12 0 1,8 0 0,-5 0 355,5 0 0,-1 0 0,-16 0 0,3 0 0,1 0 0,2 0 0,1 0 0,0 0 0,-5 0 0,0 0 0,0 0 0,0 0 0,0 0 0,-2 0 0,26 0 0,-1 0 0,0 0 0,-1 0 0,-4 0 0,-3 0 0,-9 0 0,-1 0 26,5 0 1,-4 0-27,-29 0 0,-2 0 0,19 0 0,-2 0 377,14 0-377,-21 0 0,0 0 0,25 0 0,14 0 0,-24 0 0,7 0-175,-8 0 175,0 0 0,-1 0 0,1 0 0,0 0 0,-1 0 0,-6 0 0,-3 0 0,-7 0 0,-6 0 0,-2 0 2075,-7 0-2075,-6 0 0,5 0 0,-5 0 1086,7 0-1086,5 0 0,-4 0 0,12 0 711,-12 0-711,11 0 216,-11 0-216,11 5 0,-11-4 0,5 4 0,19-5 0,-13 0 0,21 0 0,-26 0 0,6 0 0,-6 0 0,1 0 0,4 0 0,-11 0 0,11 0 0,-11 0 0,5 0 0,0 0 0,-5 0 0,11 0 0,-11 0 0,5-5 0,-7 4 0,-5-8 0,3 8 0,-9-8 0,10 3 0,-11 1 0,11-5 0,-11 5 0,5-1 0,13-3 0,-8 8 0,15-9 0,-19 9 0,5-4 0,-11 5 0,11 0 0,-4 0 0,5 0 0,0 0 0,0 0 0,-5 0 0,3 0 0,-9 0 0,4 0 0,-6 0 0,0 0 0,-5 0 0,4 0 0,-9 0 0,3 0 0,-4 0 0,0 0 0,-1 0 0,1 0 0,0 0 0,7 0 0,-5 0 0,5 0 0,-12 0 0,4 0 0,-8 0 0,3 0 0,-4 0 0,0 0 0,0 0 0,-1 0 0,-3 4 0,3-4 0,22-14 0,-19 9 0,19-12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3T19:14:34.989"/>
    </inkml:context>
    <inkml:brush xml:id="br0">
      <inkml:brushProperty name="width" value="0.2" units="cm"/>
      <inkml:brushProperty name="height" value="0.2" units="cm"/>
    </inkml:brush>
  </inkml:definitions>
  <inkml:trace contextRef="#ctx0" brushRef="#br0">0 0 24575,'42'0'0,"9"0"0,8 0 0,-7 0 0,3 0-876,31 0 0,4 0 876,-11 0 0,0 0 0,1 0 0,0 0 0,6 0 0,-3 0 0,-22 0 0,-2 0 0,9 0 0,2 0 0,1 0 0,-1 0 0,-20 0 0,1 0 0,39 0 0,-1 0 0,0 0 0,-33 2 0,0 1 0,40 4 300,-34 4-300,27 2 0,-5 0 0,0 0 0,-2-1 0,-9 1 0,1-1 353,-8 0-353,-1-1 0,-8 1 0,0-1 886,-6 0-886,4 0 213,3 1-213,1-1 0,12 1 0,-12 0 0,13 0 0,-5 0 0,-1-5 0,6 3 0,-6-8 0,0 8 0,6-8 0,-13 8 0,13-4 0,-13 1 0,5 3 0,-13-8 0,4 8 0,-11-9 0,5 4 0,0 0 0,-5-4 0,37 4 0,-25-5 0,27 0 0,-33 0 0,6 0 0,-6 0 0,7 0 0,-6 0 0,4 0 0,-11 0 0,5 0 0,0 0 0,1 0 0,1 0 0,4 0 0,-4 0 0,-1 0 0,6 0 0,-12 0 0,5 0 0,-7 0 0,0 0 0,0 0 0,-6 0 0,18-4 0,-14-2 0,15 0 0,-13-4 0,0 4 0,1 0 0,-1-3 0,0 8 0,-6-4 0,5 0 0,-10 4 0,-2-4 0,-1 5 0,-9 0 0,4 0 0,-1 0 0,-3 0 0,9 0 0,-4 0 0,5 0 0,0 0 0,6 0 0,-4 0 0,9 0 0,22 0 0,-7 0 0,28 0 0,-24 0 0,6-5 0,-8 4 0,7-4 0,-5 5 0,13-6 0,-13 5 0,5-4 0,-13 5 0,-2-5 0,-13 4 0,5-4 0,-16 1 0,4 3 0,-11-7 0,-1 7 0,1-7 0,0 3 0,-1 0 0,1-3 0,0 7 0,-5-6 0,-1 6 0,-4-7 0,0 8 0,-3-7 0,-2 3 0,-3-11 0,14-5 0,-10 6 0,10-1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3T19:14:38.338"/>
    </inkml:context>
    <inkml:brush xml:id="br0">
      <inkml:brushProperty name="width" value="0.2" units="cm"/>
      <inkml:brushProperty name="height" value="0.2" units="cm"/>
    </inkml:brush>
  </inkml:definitions>
  <inkml:trace contextRef="#ctx0" brushRef="#br0">2623 0 24575,'-5'42'0,"-6"2"0,-11 13 0,0 1 0,2-4 0,-6 3 0,1-3 0,11-15 0,-9 6 0,12-3 0,7-18 0,-1 3 0,4-8 0,-3 4 0,0 0 0,-6 1 0,-1 5 0,-4 6 0,-5 3 0,1 11 0,-14 3 0,4 5 0,-1 0 0,-3 0 0,4 0 0,-5 0 0,4 0 0,-3 0 0,4 0 0,-15 18 0,7-18 0,11-12 0,-1 2 0,-18 19 0,18-23 0,0 2 0,-1-2 0,1 1 0,0 1 0,0 0 0,-5 4 0,1 0 0,-17 31 0,19-38 0,0 1 0,-17 34 0,-7 4 0,0-1 0,8-5 0,-3-12 0,11 2 0,-4-7 0,6-1 0,1 0 0,0-5 0,0 3 0,0-8 0,-10 22 0,9-25 0,-3 17 0,8-28 0,7 8 0,-2-9 0,5 3 0,-6 1 0,5-5 0,-6 11 0,2-10 0,3 3 0,-3-5 0,11-6 0,-4-1 0,8-5 0,1-5 0,2-1 0,2-4 0,1 0 0,0 0 0,4 0 0,-4-4 0,3 4 0,-6-4 0,-8 15 0,-1 6 0,-15 8 0,3 10 0,-5 1 0,-2 3 0,1 4 0,-1-5 0,7-2 0,2-6 0,5-3 0,3-11 0,3-1 0,6-10 0,2-1 0,6-4 0,-3 0 0,4 0 0,0-1 0,0 1 0,0 0 0,0-1 0,0 1 0,-8-4 0,6 3 0,-6-2 0,5 3 0,-6 4 0,-5 1 0,-3 5 0,2 5 0,3-9 0,-1 8 0,4-13 0,0 3 0,2-4 0,6 0 0,-3 0 0,4 0 0,0 0 0,0-1 0,0 1 0,-3-4 0,2 3 0,-3-3 0,1 0 0,2 3 0,-6-3 0,3 4 0,-8 4 0,2 1 0,-6 1 0,2 2 0,0-2 0,2-1 0,3 0 0,1-5 0,3 0 0,-2 0 0,6-4 0,-2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en-US"/>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5/26/2022</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16166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5/26/2022</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78399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endParaRPr lang="en-US"/>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5/26/2022</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33512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1160EA64-D806-43AC-9DF2-F8C432F32B4C}" type="datetimeFigureOut">
              <a:rPr lang="en-US" dirty="0"/>
              <a:t>5/26/2022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5/26/2022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583436" y="3143250"/>
            <a:ext cx="4270248" cy="259677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7" name="Date Placeholder 6"/>
          <p:cNvSpPr>
            <a:spLocks noGrp="1"/>
          </p:cNvSpPr>
          <p:nvPr>
            <p:ph type="dt" sz="half" idx="10"/>
          </p:nvPr>
        </p:nvSpPr>
        <p:spPr/>
        <p:txBody>
          <a:bodyPr/>
          <a:lstStyle/>
          <a:p>
            <a:fld id="{4F7D4976-E339-4826-83B7-FBD03F55ECF8}" type="datetimeFigureOut">
              <a:rPr lang="en-US" dirty="0"/>
              <a:t>5/26/2022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da-DK"/>
              <a:t>Klik for at redigere titeltypografien i masteren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da-DK"/>
              <a:t>Klik for at redigere titeltypografien i masteren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9" name="Date Placeholder 8"/>
          <p:cNvSpPr>
            <a:spLocks noGrp="1"/>
          </p:cNvSpPr>
          <p:nvPr>
            <p:ph type="dt" sz="half" idx="10"/>
          </p:nvPr>
        </p:nvSpPr>
        <p:spPr/>
        <p:txBody>
          <a:bodyPr/>
          <a:lstStyle/>
          <a:p>
            <a:fld id="{D1BE4249-C0D0-4B06-8692-E8BB871AF643}" type="datetimeFigureOut">
              <a:rPr lang="en-US" dirty="0"/>
              <a:t>5/26/2022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5/26/2022</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657976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5/26/2022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endParaRPr lang="en-US"/>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B7AE9C44-9DAE-47EA-BF7B-527501938C3F}" type="datetimeFigureOut">
              <a:rPr lang="en-US" smtClean="0"/>
              <a:t>5/26/2022</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01371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p:cNvSpPr>
            <a:spLocks noGrp="1"/>
          </p:cNvSpPr>
          <p:nvPr>
            <p:ph type="dt" sz="half" idx="10"/>
          </p:nvPr>
        </p:nvSpPr>
        <p:spPr/>
        <p:txBody>
          <a:bodyPr/>
          <a:lstStyle/>
          <a:p>
            <a:fld id="{B7AE9C44-9DAE-47EA-BF7B-527501938C3F}" type="datetimeFigureOut">
              <a:rPr lang="en-US" smtClean="0"/>
              <a:t>5/26/2022</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77196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endParaRPr lang="en-US"/>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ato 6"/>
          <p:cNvSpPr>
            <a:spLocks noGrp="1"/>
          </p:cNvSpPr>
          <p:nvPr>
            <p:ph type="dt" sz="half" idx="10"/>
          </p:nvPr>
        </p:nvSpPr>
        <p:spPr/>
        <p:txBody>
          <a:bodyPr/>
          <a:lstStyle/>
          <a:p>
            <a:fld id="{B7AE9C44-9DAE-47EA-BF7B-527501938C3F}" type="datetimeFigureOut">
              <a:rPr lang="en-US" smtClean="0"/>
              <a:t>5/26/2022</a:t>
            </a:fld>
            <a:endParaRPr lang="en-US"/>
          </a:p>
        </p:txBody>
      </p:sp>
      <p:sp>
        <p:nvSpPr>
          <p:cNvPr id="8" name="Pladsholder til sidefod 7"/>
          <p:cNvSpPr>
            <a:spLocks noGrp="1"/>
          </p:cNvSpPr>
          <p:nvPr>
            <p:ph type="ftr" sz="quarter" idx="11"/>
          </p:nvPr>
        </p:nvSpPr>
        <p:spPr/>
        <p:txBody>
          <a:bodyPr/>
          <a:lstStyle/>
          <a:p>
            <a:endParaRPr lang="en-US"/>
          </a:p>
        </p:txBody>
      </p:sp>
      <p:sp>
        <p:nvSpPr>
          <p:cNvPr id="9" name="Pladsholder til slidenummer 8"/>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78614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ato 2"/>
          <p:cNvSpPr>
            <a:spLocks noGrp="1"/>
          </p:cNvSpPr>
          <p:nvPr>
            <p:ph type="dt" sz="half" idx="10"/>
          </p:nvPr>
        </p:nvSpPr>
        <p:spPr/>
        <p:txBody>
          <a:bodyPr/>
          <a:lstStyle/>
          <a:p>
            <a:fld id="{B7AE9C44-9DAE-47EA-BF7B-527501938C3F}" type="datetimeFigureOut">
              <a:rPr lang="en-US" smtClean="0"/>
              <a:t>5/26/2022</a:t>
            </a:fld>
            <a:endParaRPr lang="en-US"/>
          </a:p>
        </p:txBody>
      </p:sp>
      <p:sp>
        <p:nvSpPr>
          <p:cNvPr id="4" name="Pladsholder til sidefod 3"/>
          <p:cNvSpPr>
            <a:spLocks noGrp="1"/>
          </p:cNvSpPr>
          <p:nvPr>
            <p:ph type="ftr" sz="quarter" idx="11"/>
          </p:nvPr>
        </p:nvSpPr>
        <p:spPr/>
        <p:txBody>
          <a:bodyPr/>
          <a:lstStyle/>
          <a:p>
            <a:endParaRPr lang="en-US"/>
          </a:p>
        </p:txBody>
      </p:sp>
      <p:sp>
        <p:nvSpPr>
          <p:cNvPr id="5" name="Pladsholder til slidenummer 4"/>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73774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7AE9C44-9DAE-47EA-BF7B-527501938C3F}" type="datetimeFigureOut">
              <a:rPr lang="en-US" smtClean="0"/>
              <a:t>5/26/2022</a:t>
            </a:fld>
            <a:endParaRPr lang="en-US"/>
          </a:p>
        </p:txBody>
      </p:sp>
      <p:sp>
        <p:nvSpPr>
          <p:cNvPr id="3" name="Pladsholder til sidefod 2"/>
          <p:cNvSpPr>
            <a:spLocks noGrp="1"/>
          </p:cNvSpPr>
          <p:nvPr>
            <p:ph type="ftr" sz="quarter" idx="11"/>
          </p:nvPr>
        </p:nvSpPr>
        <p:spPr/>
        <p:txBody>
          <a:bodyPr/>
          <a:lstStyle/>
          <a:p>
            <a:endParaRPr lang="en-US"/>
          </a:p>
        </p:txBody>
      </p:sp>
      <p:sp>
        <p:nvSpPr>
          <p:cNvPr id="4" name="Pladsholder til slidenummer 3"/>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52501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5/26/2022</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90453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5/26/2022</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93460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E9C44-9DAE-47EA-BF7B-527501938C3F}" type="datetimeFigureOut">
              <a:rPr lang="en-US" smtClean="0"/>
              <a:t>5/26/2022</a:t>
            </a:fld>
            <a:endParaRPr lang="en-US"/>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FC2E3-A69C-4D5E-9D0D-9F10D106B08F}" type="slidenum">
              <a:rPr lang="en-US" smtClean="0"/>
              <a:t>‹nr.›</a:t>
            </a:fld>
            <a:endParaRPr lang="en-US"/>
          </a:p>
        </p:txBody>
      </p:sp>
    </p:spTree>
    <p:extLst>
      <p:ext uri="{BB962C8B-B14F-4D97-AF65-F5344CB8AC3E}">
        <p14:creationId xmlns:p14="http://schemas.microsoft.com/office/powerpoint/2010/main" val="45056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5/26/2022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13.xml"/><Relationship Id="rId6" Type="http://schemas.openxmlformats.org/officeDocument/2006/relationships/customXml" Target="../ink/ink3.xml"/><Relationship Id="rId5" Type="http://schemas.openxmlformats.org/officeDocument/2006/relationships/image" Target="../media/image5.png"/><Relationship Id="rId4" Type="http://schemas.openxmlformats.org/officeDocument/2006/relationships/customXml" Target="../ink/ink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1FD8CF0-EEF2-2C4F-8742-C78A25B4FA59}"/>
              </a:ext>
            </a:extLst>
          </p:cNvPr>
          <p:cNvSpPr>
            <a:spLocks noGrp="1"/>
          </p:cNvSpPr>
          <p:nvPr>
            <p:ph type="ctrTitle"/>
          </p:nvPr>
        </p:nvSpPr>
        <p:spPr/>
        <p:txBody>
          <a:bodyPr/>
          <a:lstStyle/>
          <a:p>
            <a:r>
              <a:rPr lang="da-DK" dirty="0"/>
              <a:t>Kirurgi under graviditet</a:t>
            </a:r>
          </a:p>
        </p:txBody>
      </p:sp>
      <p:sp>
        <p:nvSpPr>
          <p:cNvPr id="4" name="Undertitel 3"/>
          <p:cNvSpPr>
            <a:spLocks noGrp="1"/>
          </p:cNvSpPr>
          <p:nvPr>
            <p:ph type="subTitle" idx="1"/>
          </p:nvPr>
        </p:nvSpPr>
        <p:spPr/>
        <p:txBody>
          <a:bodyPr>
            <a:normAutofit/>
          </a:bodyPr>
          <a:lstStyle/>
          <a:p>
            <a:r>
              <a:rPr lang="da-DK" sz="2400" dirty="0"/>
              <a:t>Obstetrisk guidelinemøde </a:t>
            </a:r>
          </a:p>
          <a:p>
            <a:r>
              <a:rPr lang="da-DK" sz="2400" dirty="0"/>
              <a:t>Vejlefjord 24/5-22</a:t>
            </a:r>
          </a:p>
        </p:txBody>
      </p:sp>
    </p:spTree>
    <p:extLst>
      <p:ext uri="{BB962C8B-B14F-4D97-AF65-F5344CB8AC3E}">
        <p14:creationId xmlns:p14="http://schemas.microsoft.com/office/powerpoint/2010/main" val="3639241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206936C-966F-7243-BF4E-66F9DEB99FB7}"/>
              </a:ext>
            </a:extLst>
          </p:cNvPr>
          <p:cNvSpPr>
            <a:spLocks noGrp="1"/>
          </p:cNvSpPr>
          <p:nvPr>
            <p:ph type="title"/>
          </p:nvPr>
        </p:nvSpPr>
        <p:spPr/>
        <p:txBody>
          <a:bodyPr/>
          <a:lstStyle/>
          <a:p>
            <a:r>
              <a:rPr lang="da-DK" dirty="0"/>
              <a:t>Obstetrisk håndtering - overvågning</a:t>
            </a:r>
          </a:p>
        </p:txBody>
      </p:sp>
      <p:sp>
        <p:nvSpPr>
          <p:cNvPr id="3" name="Pladsholder til indhold 2">
            <a:extLst>
              <a:ext uri="{FF2B5EF4-FFF2-40B4-BE49-F238E27FC236}">
                <a16:creationId xmlns:a16="http://schemas.microsoft.com/office/drawing/2014/main" xmlns="" id="{58254A41-6F00-DF45-A249-60278FBD7227}"/>
              </a:ext>
            </a:extLst>
          </p:cNvPr>
          <p:cNvSpPr>
            <a:spLocks noGrp="1"/>
          </p:cNvSpPr>
          <p:nvPr>
            <p:ph idx="1"/>
          </p:nvPr>
        </p:nvSpPr>
        <p:spPr/>
        <p:txBody>
          <a:bodyPr/>
          <a:lstStyle/>
          <a:p>
            <a:r>
              <a:rPr lang="da-DK" dirty="0"/>
              <a:t>34 kvinder blev opereret GA 23 eller derefter (def. levedygtigt foster)</a:t>
            </a:r>
          </a:p>
          <a:p>
            <a:pPr lvl="1"/>
            <a:r>
              <a:rPr lang="da-DK" dirty="0"/>
              <a:t>38% fik kørt CTG </a:t>
            </a:r>
            <a:r>
              <a:rPr lang="da-DK" dirty="0" err="1"/>
              <a:t>preoperativt</a:t>
            </a:r>
            <a:endParaRPr lang="da-DK" dirty="0"/>
          </a:p>
          <a:p>
            <a:pPr lvl="1"/>
            <a:r>
              <a:rPr lang="da-DK" dirty="0"/>
              <a:t>Ingen fik kørt CTG </a:t>
            </a:r>
            <a:r>
              <a:rPr lang="da-DK" dirty="0" err="1"/>
              <a:t>intraoperativt</a:t>
            </a:r>
            <a:endParaRPr lang="da-DK" dirty="0"/>
          </a:p>
          <a:p>
            <a:pPr lvl="1"/>
            <a:r>
              <a:rPr lang="da-DK" dirty="0"/>
              <a:t>38% fik kørt CTG postoperativt</a:t>
            </a:r>
          </a:p>
          <a:p>
            <a:pPr lvl="1"/>
            <a:endParaRPr lang="da-DK" dirty="0"/>
          </a:p>
        </p:txBody>
      </p:sp>
    </p:spTree>
    <p:extLst>
      <p:ext uri="{BB962C8B-B14F-4D97-AF65-F5344CB8AC3E}">
        <p14:creationId xmlns:p14="http://schemas.microsoft.com/office/powerpoint/2010/main" val="27467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2DE1AB7-91D6-EB4F-B266-620B35690395}"/>
              </a:ext>
            </a:extLst>
          </p:cNvPr>
          <p:cNvSpPr>
            <a:spLocks noGrp="1"/>
          </p:cNvSpPr>
          <p:nvPr>
            <p:ph type="title"/>
          </p:nvPr>
        </p:nvSpPr>
        <p:spPr/>
        <p:txBody>
          <a:bodyPr/>
          <a:lstStyle/>
          <a:p>
            <a:r>
              <a:rPr lang="da-DK" dirty="0"/>
              <a:t>Obstetrisk håndtering – </a:t>
            </a:r>
            <a:r>
              <a:rPr lang="da-DK" dirty="0" err="1"/>
              <a:t>tractocile</a:t>
            </a:r>
            <a:r>
              <a:rPr lang="da-DK" dirty="0"/>
              <a:t> &amp; </a:t>
            </a:r>
            <a:r>
              <a:rPr lang="da-DK" dirty="0" err="1"/>
              <a:t>Betapred</a:t>
            </a:r>
            <a:endParaRPr lang="da-DK" dirty="0"/>
          </a:p>
        </p:txBody>
      </p:sp>
      <p:sp>
        <p:nvSpPr>
          <p:cNvPr id="3" name="Pladsholder til indhold 2">
            <a:extLst>
              <a:ext uri="{FF2B5EF4-FFF2-40B4-BE49-F238E27FC236}">
                <a16:creationId xmlns:a16="http://schemas.microsoft.com/office/drawing/2014/main" xmlns="" id="{A20F2879-F51C-E640-8463-EB29F64E0FD9}"/>
              </a:ext>
            </a:extLst>
          </p:cNvPr>
          <p:cNvSpPr>
            <a:spLocks noGrp="1"/>
          </p:cNvSpPr>
          <p:nvPr>
            <p:ph idx="1"/>
          </p:nvPr>
        </p:nvSpPr>
        <p:spPr/>
        <p:txBody>
          <a:bodyPr/>
          <a:lstStyle/>
          <a:p>
            <a:r>
              <a:rPr lang="da-DK" dirty="0"/>
              <a:t>4/34 kvinder (12%) fik </a:t>
            </a:r>
            <a:r>
              <a:rPr lang="da-DK" dirty="0" err="1"/>
              <a:t>Tractocile</a:t>
            </a:r>
            <a:r>
              <a:rPr lang="da-DK" dirty="0"/>
              <a:t> </a:t>
            </a:r>
            <a:r>
              <a:rPr lang="da-DK" dirty="0" err="1"/>
              <a:t>pre</a:t>
            </a:r>
            <a:r>
              <a:rPr lang="da-DK" dirty="0"/>
              <a:t>/</a:t>
            </a:r>
            <a:r>
              <a:rPr lang="da-DK" dirty="0" err="1"/>
              <a:t>intra</a:t>
            </a:r>
            <a:r>
              <a:rPr lang="da-DK" dirty="0"/>
              <a:t>/postoperativt</a:t>
            </a:r>
          </a:p>
          <a:p>
            <a:r>
              <a:rPr lang="da-DK" dirty="0"/>
              <a:t>3 kvinder fik </a:t>
            </a:r>
            <a:r>
              <a:rPr lang="da-DK" dirty="0" err="1"/>
              <a:t>Tractocile</a:t>
            </a:r>
            <a:r>
              <a:rPr lang="da-DK" dirty="0"/>
              <a:t> kun postoperativt</a:t>
            </a:r>
          </a:p>
          <a:p>
            <a:r>
              <a:rPr lang="da-DK" dirty="0"/>
              <a:t>Median </a:t>
            </a:r>
            <a:r>
              <a:rPr lang="da-DK" dirty="0" err="1"/>
              <a:t>Tractocile</a:t>
            </a:r>
            <a:r>
              <a:rPr lang="da-DK" dirty="0"/>
              <a:t> infusionstid 24 timer (IQR 24-48)</a:t>
            </a:r>
          </a:p>
          <a:p>
            <a:endParaRPr lang="da-DK" dirty="0"/>
          </a:p>
          <a:p>
            <a:r>
              <a:rPr lang="da-DK" dirty="0"/>
              <a:t>3 kvinder fik </a:t>
            </a:r>
            <a:r>
              <a:rPr lang="da-DK" dirty="0" err="1"/>
              <a:t>Betapred</a:t>
            </a:r>
            <a:endParaRPr lang="da-DK" dirty="0"/>
          </a:p>
        </p:txBody>
      </p:sp>
    </p:spTree>
    <p:extLst>
      <p:ext uri="{BB962C8B-B14F-4D97-AF65-F5344CB8AC3E}">
        <p14:creationId xmlns:p14="http://schemas.microsoft.com/office/powerpoint/2010/main" val="214857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87F9816-1FE7-454D-BA35-AAAFBE32E13F}"/>
              </a:ext>
            </a:extLst>
          </p:cNvPr>
          <p:cNvSpPr>
            <a:spLocks noGrp="1"/>
          </p:cNvSpPr>
          <p:nvPr>
            <p:ph type="title"/>
          </p:nvPr>
        </p:nvSpPr>
        <p:spPr/>
        <p:txBody>
          <a:bodyPr/>
          <a:lstStyle/>
          <a:p>
            <a:r>
              <a:rPr lang="da-DK" dirty="0"/>
              <a:t>Obstetriske </a:t>
            </a:r>
            <a:r>
              <a:rPr lang="da-DK" dirty="0" err="1"/>
              <a:t>outcomes</a:t>
            </a:r>
            <a:endParaRPr lang="da-DK" dirty="0"/>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xmlns="" id="{AAEA7577-6E2F-644F-B1F4-F6FE5A262424}"/>
                  </a:ext>
                </a:extLst>
              </p:cNvPr>
              <p:cNvSpPr>
                <a:spLocks noGrp="1"/>
              </p:cNvSpPr>
              <p:nvPr>
                <p:ph idx="1"/>
              </p:nvPr>
            </p:nvSpPr>
            <p:spPr>
              <a:xfrm>
                <a:off x="2231135" y="2638044"/>
                <a:ext cx="7932367" cy="4298784"/>
              </a:xfrm>
            </p:spPr>
            <p:txBody>
              <a:bodyPr>
                <a:normAutofit fontScale="40000" lnSpcReduction="20000"/>
              </a:bodyPr>
              <a:lstStyle/>
              <a:p>
                <a:r>
                  <a:rPr lang="da-DK" sz="3700" dirty="0">
                    <a:latin typeface="+mj-lt"/>
                  </a:rPr>
                  <a:t>15 kvinder fødte mellem GA 22+0 og 36+6 (11,6%)</a:t>
                </a:r>
              </a:p>
              <a:p>
                <a:r>
                  <a:rPr lang="da-DK" sz="3700" dirty="0">
                    <a:latin typeface="+mj-lt"/>
                  </a:rPr>
                  <a:t>Median graviditetslængde hos kvinder som fødte</a:t>
                </a:r>
                <a14:m>
                  <m:oMath xmlns:m="http://schemas.openxmlformats.org/officeDocument/2006/math">
                    <m:r>
                      <a:rPr lang="da-DK" sz="3700" b="0" i="0" dirty="0" smtClean="0">
                        <a:latin typeface="Cambria Math" panose="02040503050406030204" pitchFamily="18" charset="0"/>
                        <a:ea typeface="Cambria Math" panose="02040503050406030204" pitchFamily="18" charset="0"/>
                      </a:rPr>
                      <m:t> </m:t>
                    </m:r>
                    <m:r>
                      <a:rPr lang="da-DK" sz="3700" i="1" dirty="0" smtClean="0">
                        <a:latin typeface="Cambria Math" panose="02040503050406030204" pitchFamily="18" charset="0"/>
                        <a:ea typeface="Cambria Math" panose="02040503050406030204" pitchFamily="18" charset="0"/>
                      </a:rPr>
                      <m:t>≥</m:t>
                    </m:r>
                  </m:oMath>
                </a14:m>
                <a:r>
                  <a:rPr lang="da-DK" sz="3700" dirty="0">
                    <a:latin typeface="+mj-lt"/>
                  </a:rPr>
                  <a:t>37+0: 279 dage (40 uger)</a:t>
                </a:r>
              </a:p>
              <a:p>
                <a:r>
                  <a:rPr lang="da-DK" sz="3700" dirty="0">
                    <a:latin typeface="+mj-lt"/>
                  </a:rPr>
                  <a:t>Median graviditetslængde hos kvinder som fødte &gt;22+0 og &lt;37+0 </a:t>
                </a:r>
                <a:r>
                  <a:rPr lang="en-US" sz="3700" dirty="0">
                    <a:latin typeface="+mj-lt"/>
                  </a:rPr>
                  <a:t>236 </a:t>
                </a:r>
                <a:r>
                  <a:rPr lang="en-US" sz="3700" dirty="0" err="1">
                    <a:latin typeface="+mj-lt"/>
                  </a:rPr>
                  <a:t>dage</a:t>
                </a:r>
                <a:r>
                  <a:rPr lang="en-US" sz="3700" dirty="0">
                    <a:latin typeface="+mj-lt"/>
                  </a:rPr>
                  <a:t> (34 </a:t>
                </a:r>
                <a:r>
                  <a:rPr lang="en-US" sz="3700" dirty="0" err="1">
                    <a:latin typeface="+mj-lt"/>
                  </a:rPr>
                  <a:t>uger</a:t>
                </a:r>
                <a:r>
                  <a:rPr lang="en-US" sz="3700" dirty="0">
                    <a:latin typeface="+mj-lt"/>
                  </a:rPr>
                  <a:t>)</a:t>
                </a:r>
              </a:p>
              <a:p>
                <a:pPr marL="0" indent="0">
                  <a:buNone/>
                </a:pPr>
                <a:endParaRPr lang="en-US" sz="3700" dirty="0">
                  <a:latin typeface="+mj-lt"/>
                </a:endParaRPr>
              </a:p>
              <a:p>
                <a:r>
                  <a:rPr lang="en-US" sz="3700" dirty="0">
                    <a:latin typeface="+mj-lt"/>
                  </a:rPr>
                  <a:t>Hos de 15 </a:t>
                </a:r>
                <a:r>
                  <a:rPr lang="en-US" sz="3700" dirty="0" err="1">
                    <a:latin typeface="+mj-lt"/>
                  </a:rPr>
                  <a:t>kvinder</a:t>
                </a:r>
                <a:r>
                  <a:rPr lang="en-US" sz="3700" dirty="0">
                    <a:latin typeface="+mj-lt"/>
                  </a:rPr>
                  <a:t> der </a:t>
                </a:r>
                <a:r>
                  <a:rPr lang="en-US" sz="3700" dirty="0" err="1">
                    <a:latin typeface="+mj-lt"/>
                  </a:rPr>
                  <a:t>fødte</a:t>
                </a:r>
                <a:r>
                  <a:rPr lang="en-US" sz="3700" dirty="0">
                    <a:latin typeface="+mj-lt"/>
                  </a:rPr>
                  <a:t> </a:t>
                </a:r>
                <a:r>
                  <a:rPr lang="en-US" sz="3700" dirty="0" err="1">
                    <a:latin typeface="+mj-lt"/>
                  </a:rPr>
                  <a:t>prætermt</a:t>
                </a:r>
                <a:endParaRPr lang="en-US" sz="3700" dirty="0">
                  <a:latin typeface="+mj-lt"/>
                </a:endParaRPr>
              </a:p>
              <a:p>
                <a:pPr lvl="1"/>
                <a:r>
                  <a:rPr lang="en-US" sz="3700" dirty="0">
                    <a:latin typeface="+mj-lt"/>
                  </a:rPr>
                  <a:t>8 </a:t>
                </a:r>
                <a:r>
                  <a:rPr lang="en-US" sz="3700" dirty="0" err="1">
                    <a:latin typeface="+mj-lt"/>
                  </a:rPr>
                  <a:t>diagn</a:t>
                </a:r>
                <a:r>
                  <a:rPr lang="en-US" sz="3700" dirty="0">
                    <a:latin typeface="+mj-lt"/>
                  </a:rPr>
                  <a:t>. lap</a:t>
                </a:r>
              </a:p>
              <a:p>
                <a:pPr lvl="1"/>
                <a:r>
                  <a:rPr lang="en-US" sz="3700" dirty="0">
                    <a:latin typeface="+mj-lt"/>
                  </a:rPr>
                  <a:t>5. lap. </a:t>
                </a:r>
                <a:r>
                  <a:rPr lang="en-US" sz="3700" dirty="0" err="1">
                    <a:latin typeface="+mj-lt"/>
                  </a:rPr>
                  <a:t>appendektomi</a:t>
                </a:r>
                <a:endParaRPr lang="en-US" sz="3700" dirty="0">
                  <a:latin typeface="+mj-lt"/>
                </a:endParaRPr>
              </a:p>
              <a:p>
                <a:pPr lvl="1"/>
                <a:r>
                  <a:rPr lang="en-US" sz="3700" dirty="0">
                    <a:latin typeface="+mj-lt"/>
                  </a:rPr>
                  <a:t>1 lap. </a:t>
                </a:r>
                <a:r>
                  <a:rPr lang="en-US" sz="3700" dirty="0" err="1">
                    <a:latin typeface="+mj-lt"/>
                  </a:rPr>
                  <a:t>Kolektomi</a:t>
                </a:r>
                <a:endParaRPr lang="en-US" sz="3700" dirty="0">
                  <a:latin typeface="+mj-lt"/>
                </a:endParaRPr>
              </a:p>
              <a:p>
                <a:pPr lvl="1"/>
                <a:r>
                  <a:rPr lang="en-US" sz="3700" dirty="0">
                    <a:latin typeface="+mj-lt"/>
                  </a:rPr>
                  <a:t>1 lap. </a:t>
                </a:r>
                <a:r>
                  <a:rPr lang="en-US" sz="3700" dirty="0" err="1">
                    <a:latin typeface="+mj-lt"/>
                  </a:rPr>
                  <a:t>cystefjernelse</a:t>
                </a:r>
                <a:endParaRPr lang="en-US" sz="3700" dirty="0">
                  <a:latin typeface="+mj-lt"/>
                </a:endParaRPr>
              </a:p>
              <a:p>
                <a:endParaRPr lang="en-US" sz="3700" dirty="0">
                  <a:latin typeface="+mj-lt"/>
                </a:endParaRPr>
              </a:p>
              <a:p>
                <a:r>
                  <a:rPr lang="en-US" sz="3700" dirty="0" err="1">
                    <a:latin typeface="+mj-lt"/>
                  </a:rPr>
                  <a:t>Gennemsnitstid</a:t>
                </a:r>
                <a:r>
                  <a:rPr lang="en-US" sz="3700" dirty="0">
                    <a:latin typeface="+mj-lt"/>
                  </a:rPr>
                  <a:t> </a:t>
                </a:r>
                <a:r>
                  <a:rPr lang="en-US" sz="3700" dirty="0" err="1">
                    <a:latin typeface="+mj-lt"/>
                  </a:rPr>
                  <a:t>fra</a:t>
                </a:r>
                <a:r>
                  <a:rPr lang="en-US" sz="3700" dirty="0">
                    <a:latin typeface="+mj-lt"/>
                  </a:rPr>
                  <a:t> operation </a:t>
                </a:r>
                <a:r>
                  <a:rPr lang="en-US" sz="3700" dirty="0" err="1">
                    <a:latin typeface="+mj-lt"/>
                  </a:rPr>
                  <a:t>til</a:t>
                </a:r>
                <a:r>
                  <a:rPr lang="en-US" sz="3700" dirty="0">
                    <a:latin typeface="+mj-lt"/>
                  </a:rPr>
                  <a:t> </a:t>
                </a:r>
                <a:r>
                  <a:rPr lang="en-US" sz="3700" dirty="0" err="1">
                    <a:latin typeface="+mj-lt"/>
                  </a:rPr>
                  <a:t>fødsel</a:t>
                </a:r>
                <a:r>
                  <a:rPr lang="en-US" sz="3700" dirty="0">
                    <a:latin typeface="+mj-lt"/>
                  </a:rPr>
                  <a:t> 119 </a:t>
                </a:r>
                <a:r>
                  <a:rPr lang="en-US" sz="3700" dirty="0" err="1">
                    <a:latin typeface="+mj-lt"/>
                  </a:rPr>
                  <a:t>dage</a:t>
                </a:r>
                <a:r>
                  <a:rPr lang="en-US" sz="3700" dirty="0">
                    <a:latin typeface="+mj-lt"/>
                  </a:rPr>
                  <a:t> (42-161 </a:t>
                </a:r>
                <a:r>
                  <a:rPr lang="en-US" sz="3700" dirty="0" err="1">
                    <a:latin typeface="+mj-lt"/>
                  </a:rPr>
                  <a:t>dage</a:t>
                </a:r>
                <a:r>
                  <a:rPr lang="en-US" sz="3700" dirty="0">
                    <a:latin typeface="+mj-lt"/>
                  </a:rPr>
                  <a:t>)</a:t>
                </a:r>
              </a:p>
              <a:p>
                <a:pPr marL="0" indent="0">
                  <a:buNone/>
                </a:pPr>
                <a:endParaRPr lang="en-US" dirty="0"/>
              </a:p>
              <a:p>
                <a:pPr marL="0" indent="0">
                  <a:buNone/>
                </a:pPr>
                <a:r>
                  <a:rPr lang="en-US" dirty="0"/>
                  <a:t>	</a:t>
                </a:r>
              </a:p>
            </p:txBody>
          </p:sp>
        </mc:Choice>
        <mc:Fallback xmlns="">
          <p:sp>
            <p:nvSpPr>
              <p:cNvPr id="3" name="Pladsholder til indhold 2">
                <a:extLst>
                  <a:ext uri="{FF2B5EF4-FFF2-40B4-BE49-F238E27FC236}">
                    <a16:creationId xmlns:a16="http://schemas.microsoft.com/office/drawing/2014/main" id="{AAEA7577-6E2F-644F-B1F4-F6FE5A262424}"/>
                  </a:ext>
                </a:extLst>
              </p:cNvPr>
              <p:cNvSpPr>
                <a:spLocks noGrp="1" noRot="1" noChangeAspect="1" noMove="1" noResize="1" noEditPoints="1" noAdjustHandles="1" noChangeArrowheads="1" noChangeShapeType="1" noTextEdit="1"/>
              </p:cNvSpPr>
              <p:nvPr>
                <p:ph idx="1"/>
              </p:nvPr>
            </p:nvSpPr>
            <p:spPr>
              <a:xfrm>
                <a:off x="2231135" y="2638044"/>
                <a:ext cx="7932367" cy="4298784"/>
              </a:xfrm>
              <a:blipFill>
                <a:blip r:embed="rId2"/>
                <a:stretch>
                  <a:fillRect l="-160" t="-1180"/>
                </a:stretch>
              </a:blipFill>
            </p:spPr>
            <p:txBody>
              <a:bodyPr/>
              <a:lstStyle/>
              <a:p>
                <a:r>
                  <a:rPr lang="da-DK">
                    <a:noFill/>
                  </a:rPr>
                  <a:t> </a:t>
                </a:r>
              </a:p>
            </p:txBody>
          </p:sp>
        </mc:Fallback>
      </mc:AlternateContent>
    </p:spTree>
    <p:extLst>
      <p:ext uri="{BB962C8B-B14F-4D97-AF65-F5344CB8AC3E}">
        <p14:creationId xmlns:p14="http://schemas.microsoft.com/office/powerpoint/2010/main" val="371241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26C37B7-A6D6-EF4C-B24C-AB1D62BD7696}"/>
              </a:ext>
            </a:extLst>
          </p:cNvPr>
          <p:cNvSpPr>
            <a:spLocks noGrp="1"/>
          </p:cNvSpPr>
          <p:nvPr>
            <p:ph type="ctrTitle"/>
          </p:nvPr>
        </p:nvSpPr>
        <p:spPr>
          <a:xfrm>
            <a:off x="2209800" y="1122363"/>
            <a:ext cx="7772400" cy="1498174"/>
          </a:xfrm>
        </p:spPr>
        <p:txBody>
          <a:bodyPr>
            <a:normAutofit/>
          </a:bodyPr>
          <a:lstStyle/>
          <a:p>
            <a:r>
              <a:rPr lang="en-GB" sz="3600" dirty="0" err="1"/>
              <a:t>Baggrund</a:t>
            </a:r>
            <a:r>
              <a:rPr lang="en-GB" sz="3600" dirty="0"/>
              <a:t> </a:t>
            </a:r>
          </a:p>
        </p:txBody>
      </p:sp>
      <p:sp>
        <p:nvSpPr>
          <p:cNvPr id="3" name="Undertitel 2">
            <a:extLst>
              <a:ext uri="{FF2B5EF4-FFF2-40B4-BE49-F238E27FC236}">
                <a16:creationId xmlns:a16="http://schemas.microsoft.com/office/drawing/2014/main" xmlns="" id="{BC467BB6-6C53-D549-B88E-127760850F8C}"/>
              </a:ext>
            </a:extLst>
          </p:cNvPr>
          <p:cNvSpPr>
            <a:spLocks noGrp="1"/>
          </p:cNvSpPr>
          <p:nvPr>
            <p:ph type="subTitle" idx="1"/>
          </p:nvPr>
        </p:nvSpPr>
        <p:spPr>
          <a:xfrm>
            <a:off x="2667000" y="3356711"/>
            <a:ext cx="6858000" cy="1655762"/>
          </a:xfrm>
        </p:spPr>
        <p:txBody>
          <a:bodyPr>
            <a:normAutofit/>
          </a:bodyPr>
          <a:lstStyle/>
          <a:p>
            <a:endParaRPr lang="en-GB" dirty="0"/>
          </a:p>
        </p:txBody>
      </p:sp>
    </p:spTree>
    <p:extLst>
      <p:ext uri="{BB962C8B-B14F-4D97-AF65-F5344CB8AC3E}">
        <p14:creationId xmlns:p14="http://schemas.microsoft.com/office/powerpoint/2010/main" val="2421877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a:xfrm>
            <a:off x="1426237" y="2638043"/>
            <a:ext cx="4626864" cy="3101983"/>
          </a:xfrm>
        </p:spPr>
        <p:txBody>
          <a:bodyPr>
            <a:normAutofit/>
          </a:bodyPr>
          <a:lstStyle/>
          <a:p>
            <a:r>
              <a:rPr lang="da-DK" dirty="0"/>
              <a:t>6,5 </a:t>
            </a:r>
            <a:r>
              <a:rPr lang="da-DK" dirty="0" err="1"/>
              <a:t>mio</a:t>
            </a:r>
            <a:r>
              <a:rPr lang="da-DK" dirty="0"/>
              <a:t> engelske gravide kvinder hvoraf 47.600 blev opereret i graviditeten (0.7%)</a:t>
            </a:r>
          </a:p>
          <a:p>
            <a:r>
              <a:rPr lang="da-DK" dirty="0"/>
              <a:t>2002-2012</a:t>
            </a:r>
          </a:p>
          <a:p>
            <a:endParaRPr lang="da-DK" dirty="0"/>
          </a:p>
        </p:txBody>
      </p:sp>
      <p:pic>
        <p:nvPicPr>
          <p:cNvPr id="5" name="Billede 4"/>
          <p:cNvPicPr>
            <a:picLocks noChangeAspect="1"/>
          </p:cNvPicPr>
          <p:nvPr/>
        </p:nvPicPr>
        <p:blipFill>
          <a:blip r:embed="rId2"/>
          <a:stretch>
            <a:fillRect/>
          </a:stretch>
        </p:blipFill>
        <p:spPr>
          <a:xfrm>
            <a:off x="1426237" y="557128"/>
            <a:ext cx="9339526" cy="1838600"/>
          </a:xfrm>
          <a:prstGeom prst="rect">
            <a:avLst/>
          </a:prstGeom>
        </p:spPr>
      </p:pic>
      <p:sp>
        <p:nvSpPr>
          <p:cNvPr id="6" name="Pladsholder til indhold 2"/>
          <p:cNvSpPr txBox="1">
            <a:spLocks/>
          </p:cNvSpPr>
          <p:nvPr/>
        </p:nvSpPr>
        <p:spPr>
          <a:xfrm>
            <a:off x="5849112" y="3847304"/>
            <a:ext cx="4821936" cy="25352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da-DK" dirty="0" err="1"/>
              <a:t>Foetus</a:t>
            </a:r>
            <a:r>
              <a:rPr lang="da-DK" dirty="0"/>
              <a:t> </a:t>
            </a:r>
            <a:r>
              <a:rPr lang="da-DK" dirty="0" err="1"/>
              <a:t>mortuus</a:t>
            </a:r>
            <a:r>
              <a:rPr lang="da-DK" dirty="0"/>
              <a:t> 0.9% </a:t>
            </a:r>
            <a:r>
              <a:rPr lang="da-DK" dirty="0" err="1"/>
              <a:t>vs</a:t>
            </a:r>
            <a:r>
              <a:rPr lang="da-DK" dirty="0"/>
              <a:t> 0.6% (RR 1.64)</a:t>
            </a:r>
          </a:p>
          <a:p>
            <a:r>
              <a:rPr lang="da-DK" dirty="0"/>
              <a:t>Præterm fødsel 11.1% </a:t>
            </a:r>
            <a:r>
              <a:rPr lang="da-DK" dirty="0" err="1"/>
              <a:t>vs</a:t>
            </a:r>
            <a:r>
              <a:rPr lang="da-DK" dirty="0"/>
              <a:t> 7.5% (RR 1.43)</a:t>
            </a:r>
          </a:p>
          <a:p>
            <a:r>
              <a:rPr lang="da-DK" dirty="0"/>
              <a:t>Lav fødselsvægt 8.6% </a:t>
            </a:r>
            <a:r>
              <a:rPr lang="da-DK" dirty="0" err="1"/>
              <a:t>vs</a:t>
            </a:r>
            <a:r>
              <a:rPr lang="da-DK" dirty="0"/>
              <a:t> 5.6% (RR 1.49)</a:t>
            </a:r>
          </a:p>
          <a:p>
            <a:r>
              <a:rPr lang="da-DK" dirty="0" err="1"/>
              <a:t>Sectio</a:t>
            </a:r>
            <a:r>
              <a:rPr lang="da-DK" dirty="0"/>
              <a:t> 28.8% </a:t>
            </a:r>
            <a:r>
              <a:rPr lang="da-DK" dirty="0" err="1"/>
              <a:t>vs</a:t>
            </a:r>
            <a:r>
              <a:rPr lang="da-DK" dirty="0"/>
              <a:t> 23.9% (RR 1.21)</a:t>
            </a:r>
          </a:p>
          <a:p>
            <a:endParaRPr lang="da-DK" dirty="0"/>
          </a:p>
        </p:txBody>
      </p:sp>
      <p:pic>
        <p:nvPicPr>
          <p:cNvPr id="7" name="Billede 6"/>
          <p:cNvPicPr>
            <a:picLocks noChangeAspect="1"/>
          </p:cNvPicPr>
          <p:nvPr/>
        </p:nvPicPr>
        <p:blipFill>
          <a:blip r:embed="rId3"/>
          <a:stretch>
            <a:fillRect/>
          </a:stretch>
        </p:blipFill>
        <p:spPr>
          <a:xfrm>
            <a:off x="1260462" y="3847304"/>
            <a:ext cx="4588650" cy="2656400"/>
          </a:xfrm>
          <a:prstGeom prst="rect">
            <a:avLst/>
          </a:prstGeom>
        </p:spPr>
      </p:pic>
    </p:spTree>
    <p:extLst>
      <p:ext uri="{BB962C8B-B14F-4D97-AF65-F5344CB8AC3E}">
        <p14:creationId xmlns:p14="http://schemas.microsoft.com/office/powerpoint/2010/main" val="2015814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xmlns="" id="{4D97F1E8-87DB-7149-BF21-8AEEE992E34B}"/>
              </a:ext>
            </a:extLst>
          </p:cNvPr>
          <p:cNvSpPr>
            <a:spLocks noGrp="1"/>
          </p:cNvSpPr>
          <p:nvPr>
            <p:ph type="title"/>
          </p:nvPr>
        </p:nvSpPr>
        <p:spPr>
          <a:xfrm>
            <a:off x="643467" y="321734"/>
            <a:ext cx="10905066" cy="1135737"/>
          </a:xfrm>
        </p:spPr>
        <p:txBody>
          <a:bodyPr>
            <a:normAutofit/>
          </a:bodyPr>
          <a:lstStyle/>
          <a:p>
            <a:r>
              <a:rPr lang="da-DK" sz="3600" dirty="0"/>
              <a:t>Appendicitis</a:t>
            </a:r>
          </a:p>
        </p:txBody>
      </p:sp>
      <p:sp>
        <p:nvSpPr>
          <p:cNvPr id="3" name="Pladsholder til indhold 2">
            <a:extLst>
              <a:ext uri="{FF2B5EF4-FFF2-40B4-BE49-F238E27FC236}">
                <a16:creationId xmlns:a16="http://schemas.microsoft.com/office/drawing/2014/main" xmlns="" id="{1A7A5934-B0B9-2F47-944B-A8F8F483C150}"/>
              </a:ext>
            </a:extLst>
          </p:cNvPr>
          <p:cNvSpPr>
            <a:spLocks noGrp="1"/>
          </p:cNvSpPr>
          <p:nvPr>
            <p:ph idx="1"/>
          </p:nvPr>
        </p:nvSpPr>
        <p:spPr>
          <a:xfrm>
            <a:off x="670705" y="1670241"/>
            <a:ext cx="4008387" cy="4805363"/>
          </a:xfrm>
        </p:spPr>
        <p:txBody>
          <a:bodyPr>
            <a:normAutofit/>
          </a:bodyPr>
          <a:lstStyle/>
          <a:p>
            <a:r>
              <a:rPr lang="da-DK" sz="1400" dirty="0"/>
              <a:t>Få store studier, finder en øget risiko for small for </a:t>
            </a:r>
            <a:r>
              <a:rPr lang="da-DK" sz="1400" dirty="0" err="1"/>
              <a:t>gestational</a:t>
            </a:r>
            <a:r>
              <a:rPr lang="da-DK" sz="1400" dirty="0"/>
              <a:t> age (SGA) (OR 1.3- 1.4), præterm fødsel (OR 1.6-1.8), fosterdød og neonatal død (OR 1.4-1.9) ved </a:t>
            </a:r>
            <a:r>
              <a:rPr lang="da-DK" sz="1400" dirty="0" err="1"/>
              <a:t>appendektomi</a:t>
            </a:r>
            <a:r>
              <a:rPr lang="da-DK" sz="1400" dirty="0"/>
              <a:t> under graviditet. </a:t>
            </a:r>
          </a:p>
          <a:p>
            <a:r>
              <a:rPr lang="da-DK" sz="1400" dirty="0"/>
              <a:t>Flere studier tyder på, at </a:t>
            </a:r>
            <a:r>
              <a:rPr lang="da-DK" sz="1400" dirty="0" err="1"/>
              <a:t>laparoskopisk</a:t>
            </a:r>
            <a:r>
              <a:rPr lang="da-DK" sz="1400" dirty="0"/>
              <a:t> </a:t>
            </a:r>
            <a:r>
              <a:rPr lang="da-DK" sz="1400" dirty="0" err="1"/>
              <a:t>appendektomi</a:t>
            </a:r>
            <a:r>
              <a:rPr lang="da-DK" sz="1400" dirty="0"/>
              <a:t> foretaget i tredje trimester er uden øget forekomst af præterm fødsel eller fosterdød. </a:t>
            </a:r>
          </a:p>
          <a:p>
            <a:r>
              <a:rPr lang="da-DK" sz="1400" dirty="0"/>
              <a:t>Risikoen for præterm fødsel består ikke udover den første uge postoperativt i ukomplicerede tilfælde.</a:t>
            </a:r>
          </a:p>
          <a:p>
            <a:r>
              <a:rPr lang="da-DK" sz="1400" dirty="0"/>
              <a:t>Risiko for fosterdød på 14-25% efter perforeret appendicit vs. ca. 2% ved ukompliceret appendicit</a:t>
            </a:r>
          </a:p>
          <a:p>
            <a:r>
              <a:rPr lang="da-DK" sz="1400" dirty="0"/>
              <a:t>Konservativ behandling anbefales ikke da det medfører højere forekomst af </a:t>
            </a:r>
            <a:r>
              <a:rPr lang="da-DK" sz="1400" dirty="0" err="1"/>
              <a:t>peritonitis</a:t>
            </a:r>
            <a:r>
              <a:rPr lang="da-DK" sz="1400" dirty="0"/>
              <a:t>, intrauterin fosterdød og </a:t>
            </a:r>
            <a:r>
              <a:rPr lang="da-DK" sz="1400" dirty="0" err="1"/>
              <a:t>tromboemboliske</a:t>
            </a:r>
            <a:r>
              <a:rPr lang="da-DK" sz="1400" dirty="0"/>
              <a:t> komplikationer</a:t>
            </a:r>
            <a:endParaRPr lang="en-US" sz="1400" dirty="0"/>
          </a:p>
        </p:txBody>
      </p:sp>
      <p:grpSp>
        <p:nvGrpSpPr>
          <p:cNvPr id="15" name="Group 14">
            <a:extLst>
              <a:ext uri="{FF2B5EF4-FFF2-40B4-BE49-F238E27FC236}">
                <a16:creationId xmlns:a16="http://schemas.microsoft.com/office/drawing/2014/main" xmlns=""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4601497"/>
            <a:ext cx="1014060" cy="2017580"/>
            <a:chOff x="0" y="4601497"/>
            <a:chExt cx="1014060" cy="2017580"/>
          </a:xfrm>
        </p:grpSpPr>
        <p:sp>
          <p:nvSpPr>
            <p:cNvPr id="16" name="Isosceles Triangle 15">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xmlns=""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219290" y="1"/>
            <a:ext cx="972709" cy="1935307"/>
            <a:chOff x="10918968" y="713127"/>
            <a:chExt cx="1273032" cy="2532832"/>
          </a:xfrm>
        </p:grpSpPr>
        <p:sp>
          <p:nvSpPr>
            <p:cNvPr id="20" name="Rectangle 19">
              <a:extLst>
                <a:ext uri="{FF2B5EF4-FFF2-40B4-BE49-F238E27FC236}">
                  <a16:creationId xmlns:a16="http://schemas.microsoft.com/office/drawing/2014/main" xmlns=""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xmlns=""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8" name="Tabel 8">
            <a:extLst>
              <a:ext uri="{FF2B5EF4-FFF2-40B4-BE49-F238E27FC236}">
                <a16:creationId xmlns:a16="http://schemas.microsoft.com/office/drawing/2014/main" xmlns="" id="{2EFBF05D-A805-B841-9646-4C1606B44521}"/>
              </a:ext>
            </a:extLst>
          </p:cNvPr>
          <p:cNvGraphicFramePr>
            <a:graphicFrameLocks noGrp="1"/>
          </p:cNvGraphicFramePr>
          <p:nvPr/>
        </p:nvGraphicFramePr>
        <p:xfrm>
          <a:off x="5295320" y="1935309"/>
          <a:ext cx="6253213" cy="3769778"/>
        </p:xfrm>
        <a:graphic>
          <a:graphicData uri="http://schemas.openxmlformats.org/drawingml/2006/table">
            <a:tbl>
              <a:tblPr firstRow="1" bandRow="1">
                <a:tableStyleId>{5C22544A-7EE6-4342-B048-85BDC9FD1C3A}</a:tableStyleId>
              </a:tblPr>
              <a:tblGrid>
                <a:gridCol w="4027028">
                  <a:extLst>
                    <a:ext uri="{9D8B030D-6E8A-4147-A177-3AD203B41FA5}">
                      <a16:colId xmlns:a16="http://schemas.microsoft.com/office/drawing/2014/main" xmlns="" val="3879305555"/>
                    </a:ext>
                  </a:extLst>
                </a:gridCol>
                <a:gridCol w="2226185">
                  <a:extLst>
                    <a:ext uri="{9D8B030D-6E8A-4147-A177-3AD203B41FA5}">
                      <a16:colId xmlns:a16="http://schemas.microsoft.com/office/drawing/2014/main" xmlns="" val="3287071742"/>
                    </a:ext>
                  </a:extLst>
                </a:gridCol>
              </a:tblGrid>
              <a:tr h="588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400" dirty="0"/>
                        <a:t>Resume af evidens:</a:t>
                      </a:r>
                    </a:p>
                  </a:txBody>
                  <a:tcPr marL="123486" marR="123486" marT="61743" marB="61743"/>
                </a:tc>
                <a:tc>
                  <a:txBody>
                    <a:bodyPr/>
                    <a:lstStyle/>
                    <a:p>
                      <a:r>
                        <a:rPr lang="da-DK" sz="2400"/>
                        <a:t>Evidens grad</a:t>
                      </a:r>
                    </a:p>
                  </a:txBody>
                  <a:tcPr marL="123486" marR="123486" marT="61743" marB="61743"/>
                </a:tc>
                <a:extLst>
                  <a:ext uri="{0D108BD9-81ED-4DB2-BD59-A6C34878D82A}">
                    <a16:rowId xmlns:a16="http://schemas.microsoft.com/office/drawing/2014/main" xmlns="" val="3959597943"/>
                  </a:ext>
                </a:extLst>
              </a:tr>
              <a:tr h="1390273">
                <a:tc>
                  <a:txBody>
                    <a:bodyPr/>
                    <a:lstStyle/>
                    <a:p>
                      <a:r>
                        <a:rPr lang="da-DK" sz="2400" dirty="0"/>
                        <a:t>Appendicit er den hyppigste årsag til non-obstetrisk kirurgi </a:t>
                      </a:r>
                    </a:p>
                  </a:txBody>
                  <a:tcPr marL="123486" marR="123486" marT="61743" marB="61743"/>
                </a:tc>
                <a:tc>
                  <a:txBody>
                    <a:bodyPr/>
                    <a:lstStyle/>
                    <a:p>
                      <a:r>
                        <a:rPr lang="da-DK" sz="2400"/>
                        <a:t>2b</a:t>
                      </a:r>
                    </a:p>
                  </a:txBody>
                  <a:tcPr marL="123486" marR="123486" marT="61743" marB="61743"/>
                </a:tc>
                <a:extLst>
                  <a:ext uri="{0D108BD9-81ED-4DB2-BD59-A6C34878D82A}">
                    <a16:rowId xmlns:a16="http://schemas.microsoft.com/office/drawing/2014/main" xmlns="" val="2681185092"/>
                  </a:ext>
                </a:extLst>
              </a:tr>
              <a:tr h="1791313">
                <a:tc>
                  <a:txBody>
                    <a:bodyPr/>
                    <a:lstStyle/>
                    <a:p>
                      <a:r>
                        <a:rPr lang="da-DK" sz="2400" dirty="0" err="1"/>
                        <a:t>Appendektomi</a:t>
                      </a:r>
                      <a:r>
                        <a:rPr lang="da-DK" sz="2400" dirty="0"/>
                        <a:t> i graviditeten er associeret med SGA, præterm fødsel og </a:t>
                      </a:r>
                      <a:r>
                        <a:rPr lang="da-DK" sz="2400" dirty="0" err="1"/>
                        <a:t>perinatal</a:t>
                      </a:r>
                      <a:r>
                        <a:rPr lang="da-DK" sz="2400" dirty="0"/>
                        <a:t> død </a:t>
                      </a:r>
                    </a:p>
                  </a:txBody>
                  <a:tcPr marL="123486" marR="123486" marT="61743" marB="61743"/>
                </a:tc>
                <a:tc>
                  <a:txBody>
                    <a:bodyPr/>
                    <a:lstStyle/>
                    <a:p>
                      <a:r>
                        <a:rPr lang="da-DK" sz="2400" dirty="0"/>
                        <a:t>2b</a:t>
                      </a:r>
                    </a:p>
                  </a:txBody>
                  <a:tcPr marL="123486" marR="123486" marT="61743" marB="61743"/>
                </a:tc>
                <a:extLst>
                  <a:ext uri="{0D108BD9-81ED-4DB2-BD59-A6C34878D82A}">
                    <a16:rowId xmlns:a16="http://schemas.microsoft.com/office/drawing/2014/main" xmlns="" val="1043424341"/>
                  </a:ext>
                </a:extLst>
              </a:tr>
            </a:tbl>
          </a:graphicData>
        </a:graphic>
      </p:graphicFrame>
    </p:spTree>
    <p:extLst>
      <p:ext uri="{BB962C8B-B14F-4D97-AF65-F5344CB8AC3E}">
        <p14:creationId xmlns:p14="http://schemas.microsoft.com/office/powerpoint/2010/main" val="3089447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xmlns="" id="{5129BC0B-3095-744D-A8D5-7D646C84F2E0}"/>
              </a:ext>
            </a:extLst>
          </p:cNvPr>
          <p:cNvSpPr>
            <a:spLocks noGrp="1"/>
          </p:cNvSpPr>
          <p:nvPr>
            <p:ph type="title"/>
          </p:nvPr>
        </p:nvSpPr>
        <p:spPr>
          <a:xfrm>
            <a:off x="643467" y="321734"/>
            <a:ext cx="10905066" cy="1135737"/>
          </a:xfrm>
        </p:spPr>
        <p:txBody>
          <a:bodyPr>
            <a:normAutofit/>
          </a:bodyPr>
          <a:lstStyle/>
          <a:p>
            <a:r>
              <a:rPr lang="da-DK" sz="3600" dirty="0"/>
              <a:t>Appendicitis</a:t>
            </a:r>
          </a:p>
        </p:txBody>
      </p:sp>
      <p:sp>
        <p:nvSpPr>
          <p:cNvPr id="12" name="Rectangle 11">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el 4">
            <a:extLst>
              <a:ext uri="{FF2B5EF4-FFF2-40B4-BE49-F238E27FC236}">
                <a16:creationId xmlns:a16="http://schemas.microsoft.com/office/drawing/2014/main" xmlns="" id="{C0CD23F9-FF54-6343-910A-8D42647711EA}"/>
              </a:ext>
            </a:extLst>
          </p:cNvPr>
          <p:cNvGraphicFramePr>
            <a:graphicFrameLocks noGrp="1"/>
          </p:cNvGraphicFramePr>
          <p:nvPr>
            <p:ph idx="1"/>
            <p:extLst>
              <p:ext uri="{D42A27DB-BD31-4B8C-83A1-F6EECF244321}">
                <p14:modId xmlns:p14="http://schemas.microsoft.com/office/powerpoint/2010/main" val="2757051045"/>
              </p:ext>
            </p:extLst>
          </p:nvPr>
        </p:nvGraphicFramePr>
        <p:xfrm>
          <a:off x="670705" y="1779205"/>
          <a:ext cx="10877828" cy="3743771"/>
        </p:xfrm>
        <a:graphic>
          <a:graphicData uri="http://schemas.openxmlformats.org/drawingml/2006/table">
            <a:tbl>
              <a:tblPr firstRow="1" bandRow="1">
                <a:tableStyleId>{5C22544A-7EE6-4342-B048-85BDC9FD1C3A}</a:tableStyleId>
              </a:tblPr>
              <a:tblGrid>
                <a:gridCol w="8601311">
                  <a:extLst>
                    <a:ext uri="{9D8B030D-6E8A-4147-A177-3AD203B41FA5}">
                      <a16:colId xmlns:a16="http://schemas.microsoft.com/office/drawing/2014/main" xmlns="" val="218774334"/>
                    </a:ext>
                  </a:extLst>
                </a:gridCol>
                <a:gridCol w="2276517">
                  <a:extLst>
                    <a:ext uri="{9D8B030D-6E8A-4147-A177-3AD203B41FA5}">
                      <a16:colId xmlns:a16="http://schemas.microsoft.com/office/drawing/2014/main" xmlns="" val="1308214845"/>
                    </a:ext>
                  </a:extLst>
                </a:gridCol>
              </a:tblGrid>
              <a:tr h="537303">
                <a:tc>
                  <a:txBody>
                    <a:bodyPr/>
                    <a:lstStyle/>
                    <a:p>
                      <a:r>
                        <a:rPr lang="da-DK" sz="2400" dirty="0"/>
                        <a:t>Kliniske rekommandationer </a:t>
                      </a:r>
                    </a:p>
                  </a:txBody>
                  <a:tcPr marL="139466" marR="139466" marT="69733" marB="69733"/>
                </a:tc>
                <a:tc>
                  <a:txBody>
                    <a:bodyPr/>
                    <a:lstStyle/>
                    <a:p>
                      <a:r>
                        <a:rPr lang="da-DK" sz="2400"/>
                        <a:t>Styrke</a:t>
                      </a:r>
                    </a:p>
                  </a:txBody>
                  <a:tcPr marL="139466" marR="139466" marT="69733" marB="69733"/>
                </a:tc>
                <a:extLst>
                  <a:ext uri="{0D108BD9-81ED-4DB2-BD59-A6C34878D82A}">
                    <a16:rowId xmlns:a16="http://schemas.microsoft.com/office/drawing/2014/main" xmlns="" val="1620698252"/>
                  </a:ext>
                </a:extLst>
              </a:tr>
              <a:tr h="1603234">
                <a:tc>
                  <a:txBody>
                    <a:bodyPr/>
                    <a:lstStyle/>
                    <a:p>
                      <a:r>
                        <a:rPr lang="da-DK" sz="2400" dirty="0" err="1"/>
                        <a:t>Laparoskopisk</a:t>
                      </a:r>
                      <a:r>
                        <a:rPr lang="da-DK" sz="2400" dirty="0"/>
                        <a:t> </a:t>
                      </a:r>
                      <a:r>
                        <a:rPr lang="da-DK" sz="2400" dirty="0" err="1"/>
                        <a:t>appendektomi</a:t>
                      </a:r>
                      <a:r>
                        <a:rPr lang="da-DK" sz="2400" dirty="0"/>
                        <a:t> er førstevalgsbehandling for appendicit under graviditet uanset </a:t>
                      </a:r>
                      <a:r>
                        <a:rPr lang="da-DK" sz="2400" dirty="0" err="1"/>
                        <a:t>gestationsalder</a:t>
                      </a:r>
                      <a:r>
                        <a:rPr lang="da-DK" sz="2400" dirty="0"/>
                        <a:t> </a:t>
                      </a:r>
                    </a:p>
                  </a:txBody>
                  <a:tcPr marL="139466" marR="139466" marT="69733" marB="69733"/>
                </a:tc>
                <a:tc>
                  <a:txBody>
                    <a:bodyPr/>
                    <a:lstStyle/>
                    <a:p>
                      <a:r>
                        <a:rPr lang="da-DK" sz="2400"/>
                        <a:t>C</a:t>
                      </a:r>
                    </a:p>
                  </a:txBody>
                  <a:tcPr marL="139466" marR="139466" marT="69733" marB="69733"/>
                </a:tc>
                <a:extLst>
                  <a:ext uri="{0D108BD9-81ED-4DB2-BD59-A6C34878D82A}">
                    <a16:rowId xmlns:a16="http://schemas.microsoft.com/office/drawing/2014/main" xmlns="" val="1354401426"/>
                  </a:ext>
                </a:extLst>
              </a:tr>
              <a:tr h="1603234">
                <a:tc>
                  <a:txBody>
                    <a:bodyPr/>
                    <a:lstStyle/>
                    <a:p>
                      <a:r>
                        <a:rPr lang="da-DK" sz="2400" dirty="0"/>
                        <a:t>Ved tvivl omkring den kliniske diagnose hos gravide bør evt. diagnostisk </a:t>
                      </a:r>
                      <a:r>
                        <a:rPr lang="da-DK" sz="2400" dirty="0" err="1"/>
                        <a:t>laparoskopi</a:t>
                      </a:r>
                      <a:r>
                        <a:rPr lang="da-DK" sz="2400" dirty="0"/>
                        <a:t> </a:t>
                      </a:r>
                      <a:r>
                        <a:rPr lang="da-DK" sz="2400" dirty="0" err="1"/>
                        <a:t>forudgåes</a:t>
                      </a:r>
                      <a:r>
                        <a:rPr lang="da-DK" sz="2400" dirty="0"/>
                        <a:t> af hurtig, relevant billeddiagnostik </a:t>
                      </a:r>
                    </a:p>
                  </a:txBody>
                  <a:tcPr marL="139466" marR="139466" marT="69733" marB="69733"/>
                </a:tc>
                <a:tc>
                  <a:txBody>
                    <a:bodyPr/>
                    <a:lstStyle/>
                    <a:p>
                      <a:r>
                        <a:rPr lang="da-DK" sz="2400" dirty="0"/>
                        <a:t>C</a:t>
                      </a:r>
                    </a:p>
                  </a:txBody>
                  <a:tcPr marL="139466" marR="139466" marT="69733" marB="69733"/>
                </a:tc>
                <a:extLst>
                  <a:ext uri="{0D108BD9-81ED-4DB2-BD59-A6C34878D82A}">
                    <a16:rowId xmlns:a16="http://schemas.microsoft.com/office/drawing/2014/main" xmlns="" val="85136216"/>
                  </a:ext>
                </a:extLst>
              </a:tr>
            </a:tbl>
          </a:graphicData>
        </a:graphic>
      </p:graphicFrame>
    </p:spTree>
    <p:extLst>
      <p:ext uri="{BB962C8B-B14F-4D97-AF65-F5344CB8AC3E}">
        <p14:creationId xmlns:p14="http://schemas.microsoft.com/office/powerpoint/2010/main" val="1369274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xmlns="" id="{CDDF5666-C43D-214B-9B3C-F8C6697FC728}"/>
              </a:ext>
            </a:extLst>
          </p:cNvPr>
          <p:cNvSpPr>
            <a:spLocks noGrp="1"/>
          </p:cNvSpPr>
          <p:nvPr>
            <p:ph type="title"/>
          </p:nvPr>
        </p:nvSpPr>
        <p:spPr>
          <a:xfrm>
            <a:off x="643467" y="321734"/>
            <a:ext cx="10905066" cy="1135737"/>
          </a:xfrm>
        </p:spPr>
        <p:txBody>
          <a:bodyPr>
            <a:normAutofit/>
          </a:bodyPr>
          <a:lstStyle/>
          <a:p>
            <a:r>
              <a:rPr lang="da-DK" sz="3600" dirty="0"/>
              <a:t>Ovariecyster</a:t>
            </a:r>
          </a:p>
        </p:txBody>
      </p:sp>
      <p:sp>
        <p:nvSpPr>
          <p:cNvPr id="3" name="Pladsholder til indhold 2">
            <a:extLst>
              <a:ext uri="{FF2B5EF4-FFF2-40B4-BE49-F238E27FC236}">
                <a16:creationId xmlns:a16="http://schemas.microsoft.com/office/drawing/2014/main" xmlns="" id="{647B7618-1640-E84C-B514-FB12D580FB38}"/>
              </a:ext>
            </a:extLst>
          </p:cNvPr>
          <p:cNvSpPr>
            <a:spLocks noGrp="1"/>
          </p:cNvSpPr>
          <p:nvPr>
            <p:ph idx="1"/>
          </p:nvPr>
        </p:nvSpPr>
        <p:spPr>
          <a:xfrm>
            <a:off x="643467" y="1782981"/>
            <a:ext cx="10905066" cy="4393982"/>
          </a:xfrm>
        </p:spPr>
        <p:txBody>
          <a:bodyPr>
            <a:normAutofit/>
          </a:bodyPr>
          <a:lstStyle/>
          <a:p>
            <a:r>
              <a:rPr lang="da-DK" dirty="0"/>
              <a:t>Hos ca. 1-6% af alle gravide findes ovariecyster </a:t>
            </a:r>
          </a:p>
          <a:p>
            <a:r>
              <a:rPr lang="da-DK" dirty="0"/>
              <a:t>Størstedelen af disse cyster er funktionelle cyster, som spontant forsvinder inden 16. graviditetsuge. </a:t>
            </a:r>
          </a:p>
          <a:p>
            <a:r>
              <a:rPr lang="da-DK" dirty="0"/>
              <a:t>Cyster som persisterer efter 16. graviditetsuge er sjældent funktionelle, blandt disse er </a:t>
            </a:r>
            <a:r>
              <a:rPr lang="da-DK" dirty="0" err="1"/>
              <a:t>dermoidcyster</a:t>
            </a:r>
            <a:r>
              <a:rPr lang="da-DK" dirty="0"/>
              <a:t> og </a:t>
            </a:r>
            <a:r>
              <a:rPr lang="da-DK" dirty="0" err="1"/>
              <a:t>borderline</a:t>
            </a:r>
            <a:r>
              <a:rPr lang="da-DK" dirty="0"/>
              <a:t> tumorer de hyppigste</a:t>
            </a:r>
          </a:p>
          <a:p>
            <a:r>
              <a:rPr lang="da-DK" dirty="0"/>
              <a:t>Nogle cyster persisterer, og 1-13 % af disse repræsenterer maligne tumorer.</a:t>
            </a:r>
          </a:p>
          <a:p>
            <a:r>
              <a:rPr lang="da-DK" dirty="0"/>
              <a:t>Hyppigste komplikation til cyster er torsion som næsten altid opstår i 1. trimester</a:t>
            </a:r>
          </a:p>
          <a:p>
            <a:r>
              <a:rPr lang="da-DK" dirty="0"/>
              <a:t>I de tilfælde hvor der ikke er et suspekt ultralydsfund, er kontrol et rimeligt alternativ til </a:t>
            </a:r>
            <a:r>
              <a:rPr lang="da-DK" dirty="0" err="1"/>
              <a:t>antepartum</a:t>
            </a:r>
            <a:r>
              <a:rPr lang="da-DK" dirty="0"/>
              <a:t> cystefjernelse</a:t>
            </a:r>
          </a:p>
          <a:p>
            <a:endParaRPr lang="da-DK" dirty="0"/>
          </a:p>
          <a:p>
            <a:endParaRPr lang="da-DK" sz="2000" dirty="0"/>
          </a:p>
        </p:txBody>
      </p:sp>
      <p:sp>
        <p:nvSpPr>
          <p:cNvPr id="10" name="Rectangle 9">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43920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xmlns="" id="{E8CB16AF-707F-9049-AC55-750BB7A1037E}"/>
              </a:ext>
            </a:extLst>
          </p:cNvPr>
          <p:cNvSpPr>
            <a:spLocks noGrp="1"/>
          </p:cNvSpPr>
          <p:nvPr>
            <p:ph type="title"/>
          </p:nvPr>
        </p:nvSpPr>
        <p:spPr>
          <a:xfrm>
            <a:off x="643467" y="321735"/>
            <a:ext cx="10905066" cy="918100"/>
          </a:xfrm>
        </p:spPr>
        <p:txBody>
          <a:bodyPr>
            <a:normAutofit/>
          </a:bodyPr>
          <a:lstStyle/>
          <a:p>
            <a:r>
              <a:rPr lang="da-DK" sz="3600" dirty="0"/>
              <a:t>Ovariecyster</a:t>
            </a:r>
          </a:p>
        </p:txBody>
      </p:sp>
      <p:sp>
        <p:nvSpPr>
          <p:cNvPr id="3" name="Pladsholder til indhold 2">
            <a:extLst>
              <a:ext uri="{FF2B5EF4-FFF2-40B4-BE49-F238E27FC236}">
                <a16:creationId xmlns:a16="http://schemas.microsoft.com/office/drawing/2014/main" xmlns="" id="{39C73514-504E-E24D-AEB7-908DBC7900D1}"/>
              </a:ext>
            </a:extLst>
          </p:cNvPr>
          <p:cNvSpPr>
            <a:spLocks noGrp="1"/>
          </p:cNvSpPr>
          <p:nvPr>
            <p:ph idx="1"/>
          </p:nvPr>
        </p:nvSpPr>
        <p:spPr>
          <a:xfrm>
            <a:off x="643467" y="1321553"/>
            <a:ext cx="4008384" cy="4823320"/>
          </a:xfrm>
        </p:spPr>
        <p:txBody>
          <a:bodyPr>
            <a:normAutofit/>
          </a:bodyPr>
          <a:lstStyle/>
          <a:p>
            <a:endParaRPr lang="en-US" sz="1800" dirty="0"/>
          </a:p>
          <a:p>
            <a:endParaRPr lang="da-DK" sz="1800" dirty="0"/>
          </a:p>
        </p:txBody>
      </p:sp>
      <p:grpSp>
        <p:nvGrpSpPr>
          <p:cNvPr id="11" name="Group 10">
            <a:extLst>
              <a:ext uri="{FF2B5EF4-FFF2-40B4-BE49-F238E27FC236}">
                <a16:creationId xmlns:a16="http://schemas.microsoft.com/office/drawing/2014/main" xmlns="" id="{828A5161-06F1-46CF-8AD7-844680A59E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xmlns="" id="{5995D10D-E9C9-47DB-AE7E-801FEF38F5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xmlns="" id="{CC1A72C6-3DE4-4EC3-9AD5-9E0D40D8CE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xmlns="" id="{0B0DA1F1-C391-4EDF-9FE0-23E86E1377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 name="Tabel 4">
            <a:extLst>
              <a:ext uri="{FF2B5EF4-FFF2-40B4-BE49-F238E27FC236}">
                <a16:creationId xmlns:a16="http://schemas.microsoft.com/office/drawing/2014/main" xmlns="" id="{64DBF3BD-B553-B143-A38B-B5FBC823BE53}"/>
              </a:ext>
            </a:extLst>
          </p:cNvPr>
          <p:cNvGraphicFramePr>
            <a:graphicFrameLocks noGrp="1"/>
          </p:cNvGraphicFramePr>
          <p:nvPr>
            <p:extLst>
              <p:ext uri="{D42A27DB-BD31-4B8C-83A1-F6EECF244321}">
                <p14:modId xmlns:p14="http://schemas.microsoft.com/office/powerpoint/2010/main" val="43203540"/>
              </p:ext>
            </p:extLst>
          </p:nvPr>
        </p:nvGraphicFramePr>
        <p:xfrm>
          <a:off x="731521" y="1523243"/>
          <a:ext cx="10678808" cy="3304790"/>
        </p:xfrm>
        <a:graphic>
          <a:graphicData uri="http://schemas.openxmlformats.org/drawingml/2006/table">
            <a:tbl>
              <a:tblPr firstRow="1" bandRow="1">
                <a:tableStyleId>{69012ECD-51FC-41F1-AA8D-1B2483CD663E}</a:tableStyleId>
              </a:tblPr>
              <a:tblGrid>
                <a:gridCol w="8074151">
                  <a:extLst>
                    <a:ext uri="{9D8B030D-6E8A-4147-A177-3AD203B41FA5}">
                      <a16:colId xmlns:a16="http://schemas.microsoft.com/office/drawing/2014/main" xmlns="" val="1698611426"/>
                    </a:ext>
                  </a:extLst>
                </a:gridCol>
                <a:gridCol w="2604657">
                  <a:extLst>
                    <a:ext uri="{9D8B030D-6E8A-4147-A177-3AD203B41FA5}">
                      <a16:colId xmlns:a16="http://schemas.microsoft.com/office/drawing/2014/main" xmlns="" val="1983551455"/>
                    </a:ext>
                  </a:extLst>
                </a:gridCol>
              </a:tblGrid>
              <a:tr h="434166">
                <a:tc>
                  <a:txBody>
                    <a:bodyPr/>
                    <a:lstStyle/>
                    <a:p>
                      <a:r>
                        <a:rPr lang="da-DK" sz="2100" dirty="0"/>
                        <a:t>Resume af evidens</a:t>
                      </a:r>
                    </a:p>
                  </a:txBody>
                  <a:tcPr marL="108505" marR="108505" marT="54252" marB="54252"/>
                </a:tc>
                <a:tc>
                  <a:txBody>
                    <a:bodyPr/>
                    <a:lstStyle/>
                    <a:p>
                      <a:r>
                        <a:rPr lang="da-DK" sz="2100"/>
                        <a:t>Evidensgrad</a:t>
                      </a:r>
                    </a:p>
                  </a:txBody>
                  <a:tcPr marL="108505" marR="108505" marT="54252" marB="54252"/>
                </a:tc>
                <a:extLst>
                  <a:ext uri="{0D108BD9-81ED-4DB2-BD59-A6C34878D82A}">
                    <a16:rowId xmlns:a16="http://schemas.microsoft.com/office/drawing/2014/main" xmlns="" val="3314411369"/>
                  </a:ext>
                </a:extLst>
              </a:tr>
              <a:tr h="1548392">
                <a:tc>
                  <a:txBody>
                    <a:bodyPr/>
                    <a:lstStyle/>
                    <a:p>
                      <a:r>
                        <a:rPr lang="da-DK" sz="2100" dirty="0" err="1"/>
                        <a:t>Laparoskopi</a:t>
                      </a:r>
                      <a:r>
                        <a:rPr lang="da-DK" sz="2100" dirty="0"/>
                        <a:t> for </a:t>
                      </a:r>
                      <a:r>
                        <a:rPr lang="da-DK" sz="2100" dirty="0" err="1"/>
                        <a:t>adnexsygdomme</a:t>
                      </a:r>
                      <a:r>
                        <a:rPr lang="da-DK" sz="2100" dirty="0"/>
                        <a:t> nedsætter generelt indlæggelsestid, mindsker blodtab, medfører færre postoperative smerter og komplikationer i forhold til </a:t>
                      </a:r>
                      <a:r>
                        <a:rPr lang="da-DK" sz="2100" dirty="0" err="1"/>
                        <a:t>laparotomi</a:t>
                      </a:r>
                      <a:endParaRPr lang="da-DK" sz="2100" dirty="0"/>
                    </a:p>
                  </a:txBody>
                  <a:tcPr marL="108505" marR="108505" marT="54252" marB="54252"/>
                </a:tc>
                <a:tc>
                  <a:txBody>
                    <a:bodyPr/>
                    <a:lstStyle/>
                    <a:p>
                      <a:r>
                        <a:rPr lang="da-DK" sz="2100" dirty="0"/>
                        <a:t>2a</a:t>
                      </a:r>
                    </a:p>
                  </a:txBody>
                  <a:tcPr marL="108505" marR="108505" marT="54252" marB="54252"/>
                </a:tc>
                <a:extLst>
                  <a:ext uri="{0D108BD9-81ED-4DB2-BD59-A6C34878D82A}">
                    <a16:rowId xmlns:a16="http://schemas.microsoft.com/office/drawing/2014/main" xmlns="" val="413961233"/>
                  </a:ext>
                </a:extLst>
              </a:tr>
              <a:tr h="1322232">
                <a:tc>
                  <a:txBody>
                    <a:bodyPr/>
                    <a:lstStyle/>
                    <a:p>
                      <a:r>
                        <a:rPr lang="da-DK" sz="2100" dirty="0" err="1"/>
                        <a:t>Laparoskopisk</a:t>
                      </a:r>
                      <a:r>
                        <a:rPr lang="da-DK" sz="2100" dirty="0"/>
                        <a:t> cystekirurgi under graviditet nedsætter risikoen for spontan abort og præterm fødsel ift. </a:t>
                      </a:r>
                      <a:r>
                        <a:rPr lang="da-DK" sz="2100" dirty="0" err="1"/>
                        <a:t>laparotomi</a:t>
                      </a:r>
                      <a:endParaRPr lang="da-DK" sz="2100" dirty="0"/>
                    </a:p>
                  </a:txBody>
                  <a:tcPr marL="108505" marR="108505" marT="54252" marB="54252"/>
                </a:tc>
                <a:tc>
                  <a:txBody>
                    <a:bodyPr/>
                    <a:lstStyle/>
                    <a:p>
                      <a:r>
                        <a:rPr lang="da-DK" sz="2100" dirty="0"/>
                        <a:t>2a</a:t>
                      </a:r>
                    </a:p>
                  </a:txBody>
                  <a:tcPr marL="108505" marR="108505" marT="54252" marB="54252"/>
                </a:tc>
                <a:extLst>
                  <a:ext uri="{0D108BD9-81ED-4DB2-BD59-A6C34878D82A}">
                    <a16:rowId xmlns:a16="http://schemas.microsoft.com/office/drawing/2014/main" xmlns="" val="2586119792"/>
                  </a:ext>
                </a:extLst>
              </a:tr>
            </a:tbl>
          </a:graphicData>
        </a:graphic>
      </p:graphicFrame>
    </p:spTree>
    <p:extLst>
      <p:ext uri="{BB962C8B-B14F-4D97-AF65-F5344CB8AC3E}">
        <p14:creationId xmlns:p14="http://schemas.microsoft.com/office/powerpoint/2010/main" val="2425501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xmlns="" id="{3C5DF1D9-DD18-B948-9635-3245C6166FD4}"/>
              </a:ext>
            </a:extLst>
          </p:cNvPr>
          <p:cNvSpPr>
            <a:spLocks noGrp="1"/>
          </p:cNvSpPr>
          <p:nvPr>
            <p:ph type="title"/>
          </p:nvPr>
        </p:nvSpPr>
        <p:spPr>
          <a:xfrm>
            <a:off x="643467" y="321734"/>
            <a:ext cx="10905066" cy="1135737"/>
          </a:xfrm>
        </p:spPr>
        <p:txBody>
          <a:bodyPr>
            <a:normAutofit/>
          </a:bodyPr>
          <a:lstStyle/>
          <a:p>
            <a:r>
              <a:rPr lang="da-DK" sz="3600" dirty="0"/>
              <a:t>Ovariecyster</a:t>
            </a:r>
          </a:p>
        </p:txBody>
      </p:sp>
      <p:sp>
        <p:nvSpPr>
          <p:cNvPr id="11" name="Rectangle 10">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 4">
            <a:extLst>
              <a:ext uri="{FF2B5EF4-FFF2-40B4-BE49-F238E27FC236}">
                <a16:creationId xmlns:a16="http://schemas.microsoft.com/office/drawing/2014/main" xmlns="" id="{B8D18F6F-3CCB-FC40-985A-1C00B42EA172}"/>
              </a:ext>
            </a:extLst>
          </p:cNvPr>
          <p:cNvGraphicFramePr>
            <a:graphicFrameLocks noGrp="1"/>
          </p:cNvGraphicFramePr>
          <p:nvPr>
            <p:ph idx="1"/>
            <p:extLst>
              <p:ext uri="{D42A27DB-BD31-4B8C-83A1-F6EECF244321}">
                <p14:modId xmlns:p14="http://schemas.microsoft.com/office/powerpoint/2010/main" val="1383322662"/>
              </p:ext>
            </p:extLst>
          </p:nvPr>
        </p:nvGraphicFramePr>
        <p:xfrm>
          <a:off x="643467" y="1889030"/>
          <a:ext cx="10905066" cy="3434887"/>
        </p:xfrm>
        <a:graphic>
          <a:graphicData uri="http://schemas.openxmlformats.org/drawingml/2006/table">
            <a:tbl>
              <a:tblPr firstRow="1" bandRow="1">
                <a:tableStyleId>{5C22544A-7EE6-4342-B048-85BDC9FD1C3A}</a:tableStyleId>
              </a:tblPr>
              <a:tblGrid>
                <a:gridCol w="8820840">
                  <a:extLst>
                    <a:ext uri="{9D8B030D-6E8A-4147-A177-3AD203B41FA5}">
                      <a16:colId xmlns:a16="http://schemas.microsoft.com/office/drawing/2014/main" xmlns="" val="1275979078"/>
                    </a:ext>
                  </a:extLst>
                </a:gridCol>
                <a:gridCol w="2084226">
                  <a:extLst>
                    <a:ext uri="{9D8B030D-6E8A-4147-A177-3AD203B41FA5}">
                      <a16:colId xmlns:a16="http://schemas.microsoft.com/office/drawing/2014/main" xmlns="" val="2190845570"/>
                    </a:ext>
                  </a:extLst>
                </a:gridCol>
              </a:tblGrid>
              <a:tr h="599742">
                <a:tc>
                  <a:txBody>
                    <a:bodyPr/>
                    <a:lstStyle/>
                    <a:p>
                      <a:r>
                        <a:rPr lang="da-DK" sz="2400" dirty="0"/>
                        <a:t>Kliniske rekommandationer</a:t>
                      </a:r>
                    </a:p>
                  </a:txBody>
                  <a:tcPr marL="167640" marR="167640" marT="83820" marB="83820"/>
                </a:tc>
                <a:tc>
                  <a:txBody>
                    <a:bodyPr/>
                    <a:lstStyle/>
                    <a:p>
                      <a:r>
                        <a:rPr lang="da-DK" sz="2400"/>
                        <a:t>Styrke</a:t>
                      </a:r>
                    </a:p>
                  </a:txBody>
                  <a:tcPr marL="167640" marR="167640" marT="83820" marB="83820"/>
                </a:tc>
                <a:extLst>
                  <a:ext uri="{0D108BD9-81ED-4DB2-BD59-A6C34878D82A}">
                    <a16:rowId xmlns:a16="http://schemas.microsoft.com/office/drawing/2014/main" xmlns="" val="456336791"/>
                  </a:ext>
                </a:extLst>
              </a:tr>
              <a:tr h="1008657">
                <a:tc>
                  <a:txBody>
                    <a:bodyPr/>
                    <a:lstStyle/>
                    <a:p>
                      <a:r>
                        <a:rPr lang="da-DK" sz="2400" dirty="0"/>
                        <a:t>Ikke-suspekte cyster hos gravide kan behandles konservativt </a:t>
                      </a:r>
                    </a:p>
                  </a:txBody>
                  <a:tcPr marL="167640" marR="167640" marT="83820" marB="83820"/>
                </a:tc>
                <a:tc>
                  <a:txBody>
                    <a:bodyPr/>
                    <a:lstStyle/>
                    <a:p>
                      <a:r>
                        <a:rPr lang="da-DK" sz="2400"/>
                        <a:t>C</a:t>
                      </a:r>
                    </a:p>
                  </a:txBody>
                  <a:tcPr marL="167640" marR="167640" marT="83820" marB="83820"/>
                </a:tc>
                <a:extLst>
                  <a:ext uri="{0D108BD9-81ED-4DB2-BD59-A6C34878D82A}">
                    <a16:rowId xmlns:a16="http://schemas.microsoft.com/office/drawing/2014/main" xmlns="" val="202598664"/>
                  </a:ext>
                </a:extLst>
              </a:tr>
              <a:tr h="1826488">
                <a:tc>
                  <a:txBody>
                    <a:bodyPr/>
                    <a:lstStyle/>
                    <a:p>
                      <a:r>
                        <a:rPr lang="da-DK" sz="2400"/>
                        <a:t>Ved operation for benigne adnexsygdomme under graviditet anbefales laparoskopisk fremfor laparotomisk kirurgi </a:t>
                      </a:r>
                    </a:p>
                  </a:txBody>
                  <a:tcPr marL="167640" marR="167640" marT="83820" marB="83820"/>
                </a:tc>
                <a:tc>
                  <a:txBody>
                    <a:bodyPr/>
                    <a:lstStyle/>
                    <a:p>
                      <a:r>
                        <a:rPr lang="da-DK" sz="2400" dirty="0"/>
                        <a:t>B</a:t>
                      </a:r>
                    </a:p>
                  </a:txBody>
                  <a:tcPr marL="167640" marR="167640" marT="83820" marB="83820"/>
                </a:tc>
                <a:extLst>
                  <a:ext uri="{0D108BD9-81ED-4DB2-BD59-A6C34878D82A}">
                    <a16:rowId xmlns:a16="http://schemas.microsoft.com/office/drawing/2014/main" xmlns="" val="2166652300"/>
                  </a:ext>
                </a:extLst>
              </a:tr>
            </a:tbl>
          </a:graphicData>
        </a:graphic>
      </p:graphicFrame>
    </p:spTree>
    <p:extLst>
      <p:ext uri="{BB962C8B-B14F-4D97-AF65-F5344CB8AC3E}">
        <p14:creationId xmlns:p14="http://schemas.microsoft.com/office/powerpoint/2010/main" val="347387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Hvorfor?</a:t>
            </a:r>
          </a:p>
        </p:txBody>
      </p:sp>
      <p:sp>
        <p:nvSpPr>
          <p:cNvPr id="3" name="Pladsholder til indhold 2"/>
          <p:cNvSpPr>
            <a:spLocks noGrp="1"/>
          </p:cNvSpPr>
          <p:nvPr>
            <p:ph idx="1"/>
          </p:nvPr>
        </p:nvSpPr>
        <p:spPr>
          <a:xfrm>
            <a:off x="6013704" y="3733292"/>
            <a:ext cx="3864864" cy="2730500"/>
          </a:xfrm>
        </p:spPr>
        <p:txBody>
          <a:bodyPr/>
          <a:lstStyle/>
          <a:p>
            <a:r>
              <a:rPr lang="da-DK" dirty="0"/>
              <a:t>Hvordan skal hun opereres?</a:t>
            </a:r>
          </a:p>
          <a:p>
            <a:r>
              <a:rPr lang="da-DK" dirty="0"/>
              <a:t>Skal hun overflyttes til AUH til operation?</a:t>
            </a:r>
          </a:p>
          <a:p>
            <a:r>
              <a:rPr lang="da-DK" dirty="0"/>
              <a:t>Må hun få NSAID?</a:t>
            </a:r>
          </a:p>
          <a:p>
            <a:r>
              <a:rPr lang="da-DK" dirty="0"/>
              <a:t>Skal der gives </a:t>
            </a:r>
            <a:r>
              <a:rPr lang="da-DK" dirty="0" err="1"/>
              <a:t>tokolyse</a:t>
            </a:r>
            <a:r>
              <a:rPr lang="da-DK" dirty="0"/>
              <a:t> og </a:t>
            </a:r>
            <a:r>
              <a:rPr lang="da-DK" dirty="0" err="1"/>
              <a:t>Betapred</a:t>
            </a:r>
            <a:r>
              <a:rPr lang="da-DK" dirty="0"/>
              <a:t>?</a:t>
            </a:r>
          </a:p>
        </p:txBody>
      </p:sp>
      <p:pic>
        <p:nvPicPr>
          <p:cNvPr id="4" name="Billede 3"/>
          <p:cNvPicPr>
            <a:picLocks noChangeAspect="1"/>
          </p:cNvPicPr>
          <p:nvPr/>
        </p:nvPicPr>
        <p:blipFill rotWithShape="1">
          <a:blip r:embed="rId2" cstate="print">
            <a:extLst>
              <a:ext uri="{28A0092B-C50C-407E-A947-70E740481C1C}">
                <a14:useLocalDpi xmlns:a14="http://schemas.microsoft.com/office/drawing/2010/main" val="0"/>
              </a:ext>
            </a:extLst>
          </a:blip>
          <a:srcRect l="6949" t="10433" r="19462" b="4039"/>
          <a:stretch/>
        </p:blipFill>
        <p:spPr>
          <a:xfrm rot="5400000">
            <a:off x="1961896" y="2536952"/>
            <a:ext cx="4196080" cy="3657600"/>
          </a:xfrm>
          <a:prstGeom prst="rect">
            <a:avLst/>
          </a:prstGeom>
        </p:spPr>
      </p:pic>
      <p:sp>
        <p:nvSpPr>
          <p:cNvPr id="5" name="AutoShape 2" descr="Call, calling, incoming call, phone call, received call, telephone call  icon - Download on Iconfinder"/>
          <p:cNvSpPr>
            <a:spLocks noChangeAspect="1" noChangeArrowheads="1"/>
          </p:cNvSpPr>
          <p:nvPr/>
        </p:nvSpPr>
        <p:spPr bwMode="auto">
          <a:xfrm>
            <a:off x="155574" y="-144463"/>
            <a:ext cx="1590929" cy="1590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4" descr="Call, calling, incoming call, phone call, received call, telephone call  icon - Download on Iconfind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034" name="Picture 10" descr="Call, calling, incoming call, phone call, received call, telephone call  icon - Download on Icon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327" y="1271016"/>
            <a:ext cx="2293747" cy="229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1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xmlns="" id="{780A8E75-3C86-A847-A939-4B385C5FF856}"/>
              </a:ext>
            </a:extLst>
          </p:cNvPr>
          <p:cNvSpPr>
            <a:spLocks noGrp="1"/>
          </p:cNvSpPr>
          <p:nvPr>
            <p:ph type="title"/>
          </p:nvPr>
        </p:nvSpPr>
        <p:spPr>
          <a:xfrm>
            <a:off x="643467" y="321734"/>
            <a:ext cx="10905066" cy="1135737"/>
          </a:xfrm>
        </p:spPr>
        <p:txBody>
          <a:bodyPr>
            <a:normAutofit/>
          </a:bodyPr>
          <a:lstStyle/>
          <a:p>
            <a:r>
              <a:rPr lang="da-DK" sz="3600" dirty="0"/>
              <a:t>Torsion</a:t>
            </a:r>
          </a:p>
        </p:txBody>
      </p:sp>
      <p:sp>
        <p:nvSpPr>
          <p:cNvPr id="3" name="Pladsholder til indhold 2">
            <a:extLst>
              <a:ext uri="{FF2B5EF4-FFF2-40B4-BE49-F238E27FC236}">
                <a16:creationId xmlns:a16="http://schemas.microsoft.com/office/drawing/2014/main" xmlns="" id="{2DC1F24B-A450-E04D-B218-291F15BB54A5}"/>
              </a:ext>
            </a:extLst>
          </p:cNvPr>
          <p:cNvSpPr>
            <a:spLocks noGrp="1"/>
          </p:cNvSpPr>
          <p:nvPr>
            <p:ph idx="1"/>
          </p:nvPr>
        </p:nvSpPr>
        <p:spPr>
          <a:xfrm>
            <a:off x="643467" y="1782981"/>
            <a:ext cx="10905066" cy="4393982"/>
          </a:xfrm>
        </p:spPr>
        <p:txBody>
          <a:bodyPr>
            <a:normAutofit/>
          </a:bodyPr>
          <a:lstStyle/>
          <a:p>
            <a:r>
              <a:rPr lang="da-DK" dirty="0"/>
              <a:t>Graviditet er en stor risikofaktor for torsion. </a:t>
            </a:r>
          </a:p>
          <a:p>
            <a:r>
              <a:rPr lang="da-DK" dirty="0" err="1"/>
              <a:t>Incidens</a:t>
            </a:r>
            <a:r>
              <a:rPr lang="da-DK" dirty="0"/>
              <a:t>: 1-5:10.000 graviditeter</a:t>
            </a:r>
          </a:p>
          <a:p>
            <a:r>
              <a:rPr lang="da-DK" dirty="0"/>
              <a:t>Prævalens: 8-27 % blandt alle </a:t>
            </a:r>
            <a:r>
              <a:rPr lang="da-DK" dirty="0" err="1"/>
              <a:t>adnextorsioner</a:t>
            </a:r>
            <a:r>
              <a:rPr lang="da-DK" dirty="0"/>
              <a:t>.</a:t>
            </a:r>
            <a:endParaRPr lang="da-DK" baseline="30000" dirty="0"/>
          </a:p>
          <a:p>
            <a:r>
              <a:rPr lang="da-DK" dirty="0"/>
              <a:t>Efter ovariestimulation ved fertilitetsbehandling stiger </a:t>
            </a:r>
            <a:r>
              <a:rPr lang="da-DK" dirty="0" err="1"/>
              <a:t>incidensen</a:t>
            </a:r>
            <a:r>
              <a:rPr lang="da-DK" dirty="0"/>
              <a:t> til 6% og helt op til 16% hos </a:t>
            </a:r>
            <a:r>
              <a:rPr lang="da-DK" dirty="0" err="1"/>
              <a:t>hyperstimulerede</a:t>
            </a:r>
            <a:r>
              <a:rPr lang="da-DK" dirty="0"/>
              <a:t> patienter</a:t>
            </a:r>
          </a:p>
          <a:p>
            <a:r>
              <a:rPr lang="da-DK" dirty="0"/>
              <a:t>Der vides ikke hvorvidt </a:t>
            </a:r>
            <a:r>
              <a:rPr lang="da-DK" dirty="0" err="1"/>
              <a:t>gestationel</a:t>
            </a:r>
            <a:r>
              <a:rPr lang="da-DK" dirty="0"/>
              <a:t> </a:t>
            </a:r>
            <a:r>
              <a:rPr lang="da-DK" dirty="0" err="1"/>
              <a:t>adnextorsion</a:t>
            </a:r>
            <a:r>
              <a:rPr lang="da-DK" dirty="0"/>
              <a:t> påvirker graviditeten og de obstetriske </a:t>
            </a:r>
            <a:r>
              <a:rPr lang="da-DK" dirty="0" err="1"/>
              <a:t>outcomes</a:t>
            </a:r>
            <a:endParaRPr lang="da-DK" dirty="0"/>
          </a:p>
          <a:p>
            <a:endParaRPr lang="da-DK" sz="2000" dirty="0"/>
          </a:p>
        </p:txBody>
      </p:sp>
      <p:sp>
        <p:nvSpPr>
          <p:cNvPr id="10" name="Rectangle 9">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02698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xmlns="" id="{2487FB8B-5485-B843-82AD-49F84443E792}"/>
              </a:ext>
            </a:extLst>
          </p:cNvPr>
          <p:cNvSpPr>
            <a:spLocks noGrp="1"/>
          </p:cNvSpPr>
          <p:nvPr>
            <p:ph type="title"/>
          </p:nvPr>
        </p:nvSpPr>
        <p:spPr>
          <a:xfrm>
            <a:off x="643467" y="321734"/>
            <a:ext cx="10905066" cy="1135737"/>
          </a:xfrm>
        </p:spPr>
        <p:txBody>
          <a:bodyPr>
            <a:normAutofit/>
          </a:bodyPr>
          <a:lstStyle/>
          <a:p>
            <a:r>
              <a:rPr lang="da-DK" sz="3600" dirty="0"/>
              <a:t>Galdestenssygdom</a:t>
            </a:r>
          </a:p>
        </p:txBody>
      </p:sp>
      <p:sp>
        <p:nvSpPr>
          <p:cNvPr id="3" name="Pladsholder til indhold 2">
            <a:extLst>
              <a:ext uri="{FF2B5EF4-FFF2-40B4-BE49-F238E27FC236}">
                <a16:creationId xmlns:a16="http://schemas.microsoft.com/office/drawing/2014/main" xmlns="" id="{4D9984AE-3BC5-6349-9E11-80B1D382DD6E}"/>
              </a:ext>
            </a:extLst>
          </p:cNvPr>
          <p:cNvSpPr>
            <a:spLocks noGrp="1"/>
          </p:cNvSpPr>
          <p:nvPr>
            <p:ph idx="1"/>
          </p:nvPr>
        </p:nvSpPr>
        <p:spPr>
          <a:xfrm>
            <a:off x="643467" y="1782981"/>
            <a:ext cx="10905066" cy="4393982"/>
          </a:xfrm>
        </p:spPr>
        <p:txBody>
          <a:bodyPr>
            <a:normAutofit/>
          </a:bodyPr>
          <a:lstStyle/>
          <a:p>
            <a:r>
              <a:rPr lang="da-DK" dirty="0"/>
              <a:t>Galdestenssygdom er den næst-hyppigste årsag til non-obstetrisk kirurgi i graviditeten efter appendicit. </a:t>
            </a:r>
          </a:p>
          <a:p>
            <a:r>
              <a:rPr lang="da-DK" dirty="0"/>
              <a:t>Ubehandlet galdestenssygdom kan føre til </a:t>
            </a:r>
            <a:r>
              <a:rPr lang="da-DK" dirty="0" err="1"/>
              <a:t>maternel</a:t>
            </a:r>
            <a:r>
              <a:rPr lang="da-DK" dirty="0"/>
              <a:t> </a:t>
            </a:r>
            <a:r>
              <a:rPr lang="da-DK" dirty="0" err="1"/>
              <a:t>peritonitis</a:t>
            </a:r>
            <a:r>
              <a:rPr lang="da-DK" dirty="0"/>
              <a:t> eller sepsis, der også kan lede til spontan abort eller præterm fødsel </a:t>
            </a:r>
          </a:p>
          <a:p>
            <a:r>
              <a:rPr lang="da-DK" dirty="0"/>
              <a:t>Cirka halvdelen af patienter med recidiverende symptomer kræver indlæggelse, og af disse patienter får op til 23% kompliceret galdestenssygdom i form af akut </a:t>
            </a:r>
            <a:r>
              <a:rPr lang="da-DK" dirty="0" err="1"/>
              <a:t>kolecystitis</a:t>
            </a:r>
            <a:r>
              <a:rPr lang="da-DK" dirty="0"/>
              <a:t>, </a:t>
            </a:r>
            <a:r>
              <a:rPr lang="da-DK" dirty="0" err="1"/>
              <a:t>kolangitis</a:t>
            </a:r>
            <a:r>
              <a:rPr lang="da-DK" dirty="0"/>
              <a:t> eller </a:t>
            </a:r>
            <a:r>
              <a:rPr lang="da-DK" dirty="0" err="1"/>
              <a:t>galdestenspankreatitis</a:t>
            </a:r>
            <a:endParaRPr lang="da-DK" dirty="0"/>
          </a:p>
          <a:p>
            <a:r>
              <a:rPr lang="da-DK" dirty="0"/>
              <a:t>Der har ikke været beskrevet tilfælde af fosterdød ved </a:t>
            </a:r>
            <a:r>
              <a:rPr lang="da-DK" dirty="0" err="1"/>
              <a:t>laparoskopisk</a:t>
            </a:r>
            <a:r>
              <a:rPr lang="da-DK" dirty="0"/>
              <a:t> </a:t>
            </a:r>
            <a:r>
              <a:rPr lang="da-DK" dirty="0" err="1"/>
              <a:t>cholecystektomi</a:t>
            </a:r>
            <a:r>
              <a:rPr lang="da-DK" dirty="0"/>
              <a:t> foretaget i første eller andet trimester</a:t>
            </a:r>
            <a:endParaRPr lang="en-US" dirty="0"/>
          </a:p>
          <a:p>
            <a:endParaRPr lang="da-DK" dirty="0"/>
          </a:p>
          <a:p>
            <a:endParaRPr lang="da-DK" sz="2000" dirty="0"/>
          </a:p>
          <a:p>
            <a:endParaRPr lang="da-DK" sz="2000" dirty="0"/>
          </a:p>
        </p:txBody>
      </p:sp>
      <p:sp>
        <p:nvSpPr>
          <p:cNvPr id="10" name="Rectangle 9">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61943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9A297797-5C89-4791-8204-AB071FA1FB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xmlns="" id="{6F592882-BEE1-064E-A871-95B6A5E07FCD}"/>
              </a:ext>
            </a:extLst>
          </p:cNvPr>
          <p:cNvSpPr>
            <a:spLocks noGrp="1"/>
          </p:cNvSpPr>
          <p:nvPr>
            <p:ph type="title"/>
          </p:nvPr>
        </p:nvSpPr>
        <p:spPr>
          <a:xfrm>
            <a:off x="643468" y="643467"/>
            <a:ext cx="4804064" cy="5571065"/>
          </a:xfrm>
        </p:spPr>
        <p:txBody>
          <a:bodyPr>
            <a:noAutofit/>
          </a:bodyPr>
          <a:lstStyle/>
          <a:p>
            <a:r>
              <a:rPr lang="da-DK" sz="2000" dirty="0"/>
              <a:t>Symptomatisk galdestenssygdom</a:t>
            </a:r>
            <a:r>
              <a:rPr lang="da-DK" sz="1600" dirty="0"/>
              <a:t/>
            </a:r>
            <a:br>
              <a:rPr lang="da-DK" sz="1600" dirty="0"/>
            </a:br>
            <a:r>
              <a:rPr lang="da-DK" sz="1600" dirty="0"/>
              <a:t/>
            </a:r>
            <a:br>
              <a:rPr lang="da-DK" sz="1600" dirty="0"/>
            </a:br>
            <a:r>
              <a:rPr lang="da-DK" sz="1600" dirty="0"/>
              <a:t>Tidligere primært håndteret konservativt ved gravide</a:t>
            </a:r>
            <a:br>
              <a:rPr lang="da-DK" sz="1600" dirty="0"/>
            </a:br>
            <a:r>
              <a:rPr lang="da-DK" sz="1600" dirty="0"/>
              <a:t/>
            </a:r>
            <a:br>
              <a:rPr lang="da-DK" sz="1600" dirty="0"/>
            </a:br>
            <a:r>
              <a:rPr lang="da-DK" sz="1600" dirty="0"/>
              <a:t>Ved debut i 1. trimester: 92% oplever recidiverende symptomer</a:t>
            </a:r>
            <a:br>
              <a:rPr lang="da-DK" sz="1600" dirty="0"/>
            </a:br>
            <a:r>
              <a:rPr lang="da-DK" sz="1600" dirty="0"/>
              <a:t/>
            </a:r>
            <a:br>
              <a:rPr lang="da-DK" sz="1600" dirty="0"/>
            </a:br>
            <a:r>
              <a:rPr lang="da-DK" sz="1600" dirty="0"/>
              <a:t>Ved debut i 2. trimester: 64% oplever recidiverende symptomer</a:t>
            </a:r>
            <a:br>
              <a:rPr lang="da-DK" sz="1600" dirty="0"/>
            </a:br>
            <a:r>
              <a:rPr lang="da-DK" sz="1600" dirty="0"/>
              <a:t/>
            </a:r>
            <a:br>
              <a:rPr lang="da-DK" sz="1600" dirty="0"/>
            </a:br>
            <a:r>
              <a:rPr lang="da-DK" sz="1600" dirty="0"/>
              <a:t>Ved debut i 3. trimester: 44% oplever recidiverende symptomer.</a:t>
            </a:r>
            <a:br>
              <a:rPr lang="da-DK" sz="1600" dirty="0"/>
            </a:br>
            <a:endParaRPr lang="da-DK" sz="1600" dirty="0"/>
          </a:p>
        </p:txBody>
      </p:sp>
      <p:sp>
        <p:nvSpPr>
          <p:cNvPr id="40" name="Freeform: Shape 39">
            <a:extLst>
              <a:ext uri="{FF2B5EF4-FFF2-40B4-BE49-F238E27FC236}">
                <a16:creationId xmlns:a16="http://schemas.microsoft.com/office/drawing/2014/main" xmlns="" id="{569BBA9B-8F4E-4D2B-BEFA-41A4754433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Rectangle 41">
            <a:extLst>
              <a:ext uri="{FF2B5EF4-FFF2-40B4-BE49-F238E27FC236}">
                <a16:creationId xmlns:a16="http://schemas.microsoft.com/office/drawing/2014/main" xmlns="" id="{851012D1-8033-40B1-9EC0-91390FFC74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dsholder til indhold 2">
            <a:extLst>
              <a:ext uri="{FF2B5EF4-FFF2-40B4-BE49-F238E27FC236}">
                <a16:creationId xmlns:a16="http://schemas.microsoft.com/office/drawing/2014/main" xmlns="" id="{3CC2DC96-833F-7B40-8848-DFEE6DAE158E}"/>
              </a:ext>
            </a:extLst>
          </p:cNvPr>
          <p:cNvSpPr>
            <a:spLocks noGrp="1"/>
          </p:cNvSpPr>
          <p:nvPr>
            <p:ph idx="1"/>
          </p:nvPr>
        </p:nvSpPr>
        <p:spPr>
          <a:xfrm>
            <a:off x="6090998" y="643467"/>
            <a:ext cx="5457533" cy="5571065"/>
          </a:xfrm>
        </p:spPr>
        <p:txBody>
          <a:bodyPr anchor="ctr">
            <a:normAutofit/>
          </a:bodyPr>
          <a:lstStyle/>
          <a:p>
            <a:r>
              <a:rPr lang="da-DK" sz="2000" dirty="0"/>
              <a:t>Forekomst af præterm fødsel og spontan abort er ens ved konservativ og operativ behandling. </a:t>
            </a:r>
            <a:endParaRPr lang="en-US" sz="2000" dirty="0"/>
          </a:p>
          <a:p>
            <a:r>
              <a:rPr lang="da-DK" sz="2000" dirty="0"/>
              <a:t>Indikationen for </a:t>
            </a:r>
            <a:r>
              <a:rPr lang="da-DK" sz="2000" dirty="0" err="1"/>
              <a:t>laparoskopisk</a:t>
            </a:r>
            <a:r>
              <a:rPr lang="da-DK" sz="2000" dirty="0"/>
              <a:t> </a:t>
            </a:r>
            <a:r>
              <a:rPr lang="da-DK" sz="2000" dirty="0" err="1"/>
              <a:t>kolecystektomi</a:t>
            </a:r>
            <a:r>
              <a:rPr lang="da-DK" sz="2000" dirty="0"/>
              <a:t> er den samme som hos ikke-gravide patienter: socialt invaliderende galdestensanfald eller kompliceret galdestenssygdom</a:t>
            </a:r>
          </a:p>
          <a:p>
            <a:pPr marL="0" indent="0">
              <a:buNone/>
            </a:pPr>
            <a:endParaRPr lang="da-DK" sz="2000" dirty="0"/>
          </a:p>
        </p:txBody>
      </p:sp>
      <p:sp>
        <p:nvSpPr>
          <p:cNvPr id="44" name="Rectangle 43">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xmlns="" id="{D291F021-C45C-4D44-A2B8-A789E386CC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064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xmlns="" id="{53CE54AF-AC7B-A048-A46D-623E93663103}"/>
              </a:ext>
            </a:extLst>
          </p:cNvPr>
          <p:cNvSpPr>
            <a:spLocks noGrp="1"/>
          </p:cNvSpPr>
          <p:nvPr>
            <p:ph type="title"/>
          </p:nvPr>
        </p:nvSpPr>
        <p:spPr>
          <a:xfrm>
            <a:off x="643467" y="321734"/>
            <a:ext cx="10905066" cy="1135737"/>
          </a:xfrm>
        </p:spPr>
        <p:txBody>
          <a:bodyPr>
            <a:normAutofit/>
          </a:bodyPr>
          <a:lstStyle/>
          <a:p>
            <a:r>
              <a:rPr lang="da-DK" sz="3600" dirty="0"/>
              <a:t>Galdestenssygdom</a:t>
            </a:r>
          </a:p>
        </p:txBody>
      </p:sp>
      <p:sp>
        <p:nvSpPr>
          <p:cNvPr id="11" name="Rectangle 10">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 4">
            <a:extLst>
              <a:ext uri="{FF2B5EF4-FFF2-40B4-BE49-F238E27FC236}">
                <a16:creationId xmlns:a16="http://schemas.microsoft.com/office/drawing/2014/main" xmlns="" id="{D5399E47-C204-0F4F-A2EC-90679A7F137D}"/>
              </a:ext>
            </a:extLst>
          </p:cNvPr>
          <p:cNvGraphicFramePr>
            <a:graphicFrameLocks noGrp="1"/>
          </p:cNvGraphicFramePr>
          <p:nvPr>
            <p:ph idx="1"/>
            <p:extLst>
              <p:ext uri="{D42A27DB-BD31-4B8C-83A1-F6EECF244321}">
                <p14:modId xmlns:p14="http://schemas.microsoft.com/office/powerpoint/2010/main" val="4162434103"/>
              </p:ext>
            </p:extLst>
          </p:nvPr>
        </p:nvGraphicFramePr>
        <p:xfrm>
          <a:off x="838200" y="1941116"/>
          <a:ext cx="10515600" cy="4120358"/>
        </p:xfrm>
        <a:graphic>
          <a:graphicData uri="http://schemas.openxmlformats.org/drawingml/2006/table">
            <a:tbl>
              <a:tblPr firstRow="1" bandRow="1">
                <a:tableStyleId>{5C22544A-7EE6-4342-B048-85BDC9FD1C3A}</a:tableStyleId>
              </a:tblPr>
              <a:tblGrid>
                <a:gridCol w="8141208">
                  <a:extLst>
                    <a:ext uri="{9D8B030D-6E8A-4147-A177-3AD203B41FA5}">
                      <a16:colId xmlns:a16="http://schemas.microsoft.com/office/drawing/2014/main" xmlns="" val="3513431188"/>
                    </a:ext>
                  </a:extLst>
                </a:gridCol>
                <a:gridCol w="2374392">
                  <a:extLst>
                    <a:ext uri="{9D8B030D-6E8A-4147-A177-3AD203B41FA5}">
                      <a16:colId xmlns:a16="http://schemas.microsoft.com/office/drawing/2014/main" xmlns="" val="2067830458"/>
                    </a:ext>
                  </a:extLst>
                </a:gridCol>
              </a:tblGrid>
              <a:tr h="556122">
                <a:tc>
                  <a:txBody>
                    <a:bodyPr/>
                    <a:lstStyle/>
                    <a:p>
                      <a:r>
                        <a:rPr lang="da-DK" sz="2500" dirty="0"/>
                        <a:t>Resume af evidens</a:t>
                      </a:r>
                    </a:p>
                  </a:txBody>
                  <a:tcPr marL="126391" marR="126391" marT="63196" marB="63196"/>
                </a:tc>
                <a:tc>
                  <a:txBody>
                    <a:bodyPr/>
                    <a:lstStyle/>
                    <a:p>
                      <a:r>
                        <a:rPr lang="da-DK" sz="2500"/>
                        <a:t>Evidensgrad</a:t>
                      </a:r>
                    </a:p>
                  </a:txBody>
                  <a:tcPr marL="126391" marR="126391" marT="63196" marB="63196"/>
                </a:tc>
                <a:extLst>
                  <a:ext uri="{0D108BD9-81ED-4DB2-BD59-A6C34878D82A}">
                    <a16:rowId xmlns:a16="http://schemas.microsoft.com/office/drawing/2014/main" xmlns="" val="2949620760"/>
                  </a:ext>
                </a:extLst>
              </a:tr>
              <a:tr h="1314470">
                <a:tc>
                  <a:txBody>
                    <a:bodyPr/>
                    <a:lstStyle/>
                    <a:p>
                      <a:r>
                        <a:rPr lang="da-DK" sz="2500"/>
                        <a:t>Kompliceret galdestenssygdom kan medføre præterm fødsel i op til 20% af tilfældene og intrauterin fosterdød i 10-60% af tilfældene</a:t>
                      </a:r>
                    </a:p>
                  </a:txBody>
                  <a:tcPr marL="126391" marR="126391" marT="63196" marB="63196"/>
                </a:tc>
                <a:tc>
                  <a:txBody>
                    <a:bodyPr/>
                    <a:lstStyle/>
                    <a:p>
                      <a:r>
                        <a:rPr lang="da-DK" sz="2500"/>
                        <a:t>3b</a:t>
                      </a:r>
                    </a:p>
                  </a:txBody>
                  <a:tcPr marL="126391" marR="126391" marT="63196" marB="63196"/>
                </a:tc>
                <a:extLst>
                  <a:ext uri="{0D108BD9-81ED-4DB2-BD59-A6C34878D82A}">
                    <a16:rowId xmlns:a16="http://schemas.microsoft.com/office/drawing/2014/main" xmlns="" val="3685470295"/>
                  </a:ext>
                </a:extLst>
              </a:tr>
              <a:tr h="1314470">
                <a:tc>
                  <a:txBody>
                    <a:bodyPr/>
                    <a:lstStyle/>
                    <a:p>
                      <a:r>
                        <a:rPr lang="da-DK" sz="2500"/>
                        <a:t>Ved ukompliceret galdestenssygdom er forekomsten af præterm fødsel og spontan abort ens ved konservativ og kirurgisk behandling</a:t>
                      </a:r>
                    </a:p>
                  </a:txBody>
                  <a:tcPr marL="126391" marR="126391" marT="63196" marB="63196"/>
                </a:tc>
                <a:tc>
                  <a:txBody>
                    <a:bodyPr/>
                    <a:lstStyle/>
                    <a:p>
                      <a:r>
                        <a:rPr lang="da-DK" sz="2500"/>
                        <a:t>3b</a:t>
                      </a:r>
                    </a:p>
                  </a:txBody>
                  <a:tcPr marL="126391" marR="126391" marT="63196" marB="63196"/>
                </a:tc>
                <a:extLst>
                  <a:ext uri="{0D108BD9-81ED-4DB2-BD59-A6C34878D82A}">
                    <a16:rowId xmlns:a16="http://schemas.microsoft.com/office/drawing/2014/main" xmlns="" val="2478592465"/>
                  </a:ext>
                </a:extLst>
              </a:tr>
              <a:tr h="935296">
                <a:tc>
                  <a:txBody>
                    <a:bodyPr/>
                    <a:lstStyle/>
                    <a:p>
                      <a:r>
                        <a:rPr lang="da-DK" sz="2500"/>
                        <a:t>Sten i de dybe galdeveje kan fjernes sikkert ved ERCP </a:t>
                      </a:r>
                    </a:p>
                  </a:txBody>
                  <a:tcPr marL="126391" marR="126391" marT="63196" marB="63196"/>
                </a:tc>
                <a:tc>
                  <a:txBody>
                    <a:bodyPr/>
                    <a:lstStyle/>
                    <a:p>
                      <a:r>
                        <a:rPr lang="da-DK" sz="2500" dirty="0"/>
                        <a:t>3a</a:t>
                      </a:r>
                    </a:p>
                  </a:txBody>
                  <a:tcPr marL="126391" marR="126391" marT="63196" marB="63196"/>
                </a:tc>
                <a:extLst>
                  <a:ext uri="{0D108BD9-81ED-4DB2-BD59-A6C34878D82A}">
                    <a16:rowId xmlns:a16="http://schemas.microsoft.com/office/drawing/2014/main" xmlns="" val="1782381694"/>
                  </a:ext>
                </a:extLst>
              </a:tr>
            </a:tbl>
          </a:graphicData>
        </a:graphic>
      </p:graphicFrame>
    </p:spTree>
    <p:extLst>
      <p:ext uri="{BB962C8B-B14F-4D97-AF65-F5344CB8AC3E}">
        <p14:creationId xmlns:p14="http://schemas.microsoft.com/office/powerpoint/2010/main" val="3597797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xmlns="" id="{E20A78E7-883A-7047-A98F-EDD30B2DC6E9}"/>
              </a:ext>
            </a:extLst>
          </p:cNvPr>
          <p:cNvSpPr>
            <a:spLocks noGrp="1"/>
          </p:cNvSpPr>
          <p:nvPr>
            <p:ph type="title"/>
          </p:nvPr>
        </p:nvSpPr>
        <p:spPr>
          <a:xfrm>
            <a:off x="643467" y="321734"/>
            <a:ext cx="10905066" cy="1135737"/>
          </a:xfrm>
        </p:spPr>
        <p:txBody>
          <a:bodyPr>
            <a:normAutofit/>
          </a:bodyPr>
          <a:lstStyle/>
          <a:p>
            <a:r>
              <a:rPr lang="da-DK" sz="3600" dirty="0"/>
              <a:t>Galdestenssygdom</a:t>
            </a:r>
          </a:p>
        </p:txBody>
      </p:sp>
      <p:sp>
        <p:nvSpPr>
          <p:cNvPr id="12" name="Rectangle 11">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el 5">
            <a:extLst>
              <a:ext uri="{FF2B5EF4-FFF2-40B4-BE49-F238E27FC236}">
                <a16:creationId xmlns:a16="http://schemas.microsoft.com/office/drawing/2014/main" xmlns="" id="{35C4B386-F950-1F4B-A1D7-C00F0CABBEC6}"/>
              </a:ext>
            </a:extLst>
          </p:cNvPr>
          <p:cNvGraphicFramePr>
            <a:graphicFrameLocks noGrp="1"/>
          </p:cNvGraphicFramePr>
          <p:nvPr>
            <p:ph idx="1"/>
            <p:extLst>
              <p:ext uri="{D42A27DB-BD31-4B8C-83A1-F6EECF244321}">
                <p14:modId xmlns:p14="http://schemas.microsoft.com/office/powerpoint/2010/main" val="3669980448"/>
              </p:ext>
            </p:extLst>
          </p:nvPr>
        </p:nvGraphicFramePr>
        <p:xfrm>
          <a:off x="838200" y="1779205"/>
          <a:ext cx="10515601" cy="4016985"/>
        </p:xfrm>
        <a:graphic>
          <a:graphicData uri="http://schemas.openxmlformats.org/drawingml/2006/table">
            <a:tbl>
              <a:tblPr firstRow="1" bandRow="1">
                <a:tableStyleId>{5C22544A-7EE6-4342-B048-85BDC9FD1C3A}</a:tableStyleId>
              </a:tblPr>
              <a:tblGrid>
                <a:gridCol w="8252821">
                  <a:extLst>
                    <a:ext uri="{9D8B030D-6E8A-4147-A177-3AD203B41FA5}">
                      <a16:colId xmlns:a16="http://schemas.microsoft.com/office/drawing/2014/main" xmlns="" val="2635560269"/>
                    </a:ext>
                  </a:extLst>
                </a:gridCol>
                <a:gridCol w="2262780">
                  <a:extLst>
                    <a:ext uri="{9D8B030D-6E8A-4147-A177-3AD203B41FA5}">
                      <a16:colId xmlns:a16="http://schemas.microsoft.com/office/drawing/2014/main" xmlns="" val="277184936"/>
                    </a:ext>
                  </a:extLst>
                </a:gridCol>
              </a:tblGrid>
              <a:tr h="701378">
                <a:tc>
                  <a:txBody>
                    <a:bodyPr/>
                    <a:lstStyle/>
                    <a:p>
                      <a:r>
                        <a:rPr lang="da-DK" sz="2400" dirty="0"/>
                        <a:t>Kliniske rekommandationer</a:t>
                      </a:r>
                    </a:p>
                  </a:txBody>
                  <a:tcPr marL="142452" marR="142452" marT="71226" marB="71226"/>
                </a:tc>
                <a:tc>
                  <a:txBody>
                    <a:bodyPr/>
                    <a:lstStyle/>
                    <a:p>
                      <a:r>
                        <a:rPr lang="da-DK" sz="2400"/>
                        <a:t>Styrke</a:t>
                      </a:r>
                    </a:p>
                  </a:txBody>
                  <a:tcPr marL="142452" marR="142452" marT="71226" marB="71226"/>
                </a:tc>
                <a:extLst>
                  <a:ext uri="{0D108BD9-81ED-4DB2-BD59-A6C34878D82A}">
                    <a16:rowId xmlns:a16="http://schemas.microsoft.com/office/drawing/2014/main" xmlns="" val="948648683"/>
                  </a:ext>
                </a:extLst>
              </a:tr>
              <a:tr h="2136016">
                <a:tc>
                  <a:txBody>
                    <a:bodyPr/>
                    <a:lstStyle/>
                    <a:p>
                      <a:r>
                        <a:rPr lang="da-DK" sz="2400" dirty="0"/>
                        <a:t>Ved socialt invaliderende galdestensanfald eller kompliceret galdestenssygdom bør </a:t>
                      </a:r>
                      <a:r>
                        <a:rPr lang="da-DK" sz="2400" dirty="0" err="1"/>
                        <a:t>laparoskopisk</a:t>
                      </a:r>
                      <a:r>
                        <a:rPr lang="da-DK" sz="2400" dirty="0"/>
                        <a:t> </a:t>
                      </a:r>
                      <a:r>
                        <a:rPr lang="da-DK" sz="2400" dirty="0" err="1"/>
                        <a:t>kolecystektomi</a:t>
                      </a:r>
                      <a:r>
                        <a:rPr lang="da-DK" sz="2400" dirty="0"/>
                        <a:t> være standard behandling for den gravide patient </a:t>
                      </a:r>
                    </a:p>
                  </a:txBody>
                  <a:tcPr marL="142452" marR="142452" marT="71226" marB="71226"/>
                </a:tc>
                <a:tc>
                  <a:txBody>
                    <a:bodyPr/>
                    <a:lstStyle/>
                    <a:p>
                      <a:r>
                        <a:rPr lang="da-DK" sz="2400"/>
                        <a:t>B</a:t>
                      </a:r>
                    </a:p>
                  </a:txBody>
                  <a:tcPr marL="142452" marR="142452" marT="71226" marB="71226"/>
                </a:tc>
                <a:extLst>
                  <a:ext uri="{0D108BD9-81ED-4DB2-BD59-A6C34878D82A}">
                    <a16:rowId xmlns:a16="http://schemas.microsoft.com/office/drawing/2014/main" xmlns="" val="1303138061"/>
                  </a:ext>
                </a:extLst>
              </a:tr>
              <a:tr h="1179591">
                <a:tc>
                  <a:txBody>
                    <a:bodyPr/>
                    <a:lstStyle/>
                    <a:p>
                      <a:r>
                        <a:rPr lang="da-DK" sz="2400" dirty="0"/>
                        <a:t>Ved ukompliceret galdestenssygdom i 3. trimester bør </a:t>
                      </a:r>
                      <a:r>
                        <a:rPr lang="da-DK" sz="2400" dirty="0" err="1"/>
                        <a:t>cholecystektomi</a:t>
                      </a:r>
                      <a:r>
                        <a:rPr lang="da-DK" sz="2400" dirty="0"/>
                        <a:t> udskydes til efter fødslen</a:t>
                      </a:r>
                    </a:p>
                  </a:txBody>
                  <a:tcPr marL="142452" marR="142452" marT="71226" marB="71226"/>
                </a:tc>
                <a:tc>
                  <a:txBody>
                    <a:bodyPr/>
                    <a:lstStyle/>
                    <a:p>
                      <a:r>
                        <a:rPr lang="da-DK" sz="2400" dirty="0"/>
                        <a:t>B</a:t>
                      </a:r>
                    </a:p>
                  </a:txBody>
                  <a:tcPr marL="142452" marR="142452" marT="71226" marB="71226"/>
                </a:tc>
                <a:extLst>
                  <a:ext uri="{0D108BD9-81ED-4DB2-BD59-A6C34878D82A}">
                    <a16:rowId xmlns:a16="http://schemas.microsoft.com/office/drawing/2014/main" xmlns="" val="2731441751"/>
                  </a:ext>
                </a:extLst>
              </a:tr>
            </a:tbl>
          </a:graphicData>
        </a:graphic>
      </p:graphicFrame>
    </p:spTree>
    <p:extLst>
      <p:ext uri="{BB962C8B-B14F-4D97-AF65-F5344CB8AC3E}">
        <p14:creationId xmlns:p14="http://schemas.microsoft.com/office/powerpoint/2010/main" val="1531430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xmlns="" id="{4259AD68-68C2-F445-AFA1-75EDCFC6405C}"/>
              </a:ext>
            </a:extLst>
          </p:cNvPr>
          <p:cNvSpPr>
            <a:spLocks noGrp="1"/>
          </p:cNvSpPr>
          <p:nvPr>
            <p:ph type="title"/>
          </p:nvPr>
        </p:nvSpPr>
        <p:spPr>
          <a:xfrm>
            <a:off x="643467" y="321734"/>
            <a:ext cx="10905066" cy="1135737"/>
          </a:xfrm>
        </p:spPr>
        <p:txBody>
          <a:bodyPr>
            <a:normAutofit/>
          </a:bodyPr>
          <a:lstStyle/>
          <a:p>
            <a:r>
              <a:rPr lang="da-DK" sz="3600"/>
              <a:t>Kirurgisk håndtering</a:t>
            </a:r>
          </a:p>
        </p:txBody>
      </p:sp>
      <p:sp>
        <p:nvSpPr>
          <p:cNvPr id="3" name="Pladsholder til indhold 2">
            <a:extLst>
              <a:ext uri="{FF2B5EF4-FFF2-40B4-BE49-F238E27FC236}">
                <a16:creationId xmlns:a16="http://schemas.microsoft.com/office/drawing/2014/main" xmlns="" id="{8D418365-896F-514A-BB19-9939EE905DCA}"/>
              </a:ext>
            </a:extLst>
          </p:cNvPr>
          <p:cNvSpPr>
            <a:spLocks noGrp="1"/>
          </p:cNvSpPr>
          <p:nvPr>
            <p:ph idx="1"/>
          </p:nvPr>
        </p:nvSpPr>
        <p:spPr>
          <a:xfrm>
            <a:off x="643467" y="1782981"/>
            <a:ext cx="10905066" cy="4393982"/>
          </a:xfrm>
        </p:spPr>
        <p:txBody>
          <a:bodyPr>
            <a:normAutofit/>
          </a:bodyPr>
          <a:lstStyle/>
          <a:p>
            <a:r>
              <a:rPr lang="da-DK" sz="2400" dirty="0"/>
              <a:t>Mange faktorer at tage højde for: Lejring af patienten, valg af middel til anæstesi, operationens varighed, type af operation, graviditetslængdens betydning for den operative adgang, behov for </a:t>
            </a:r>
            <a:r>
              <a:rPr lang="da-DK" sz="2400" dirty="0" err="1"/>
              <a:t>tokolyse</a:t>
            </a:r>
            <a:r>
              <a:rPr lang="da-DK" sz="2400" dirty="0"/>
              <a:t> eller overvågning af barnet mm.</a:t>
            </a:r>
          </a:p>
          <a:p>
            <a:endParaRPr lang="da-DK" sz="2000" dirty="0"/>
          </a:p>
        </p:txBody>
      </p:sp>
      <p:sp>
        <p:nvSpPr>
          <p:cNvPr id="10" name="Rectangle 9">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9" name="Tabel 4">
            <a:extLst>
              <a:ext uri="{FF2B5EF4-FFF2-40B4-BE49-F238E27FC236}">
                <a16:creationId xmlns:a16="http://schemas.microsoft.com/office/drawing/2014/main" xmlns="" id="{936B60FC-346C-DC42-9CCE-28270A4C23B5}"/>
              </a:ext>
            </a:extLst>
          </p:cNvPr>
          <p:cNvGraphicFramePr>
            <a:graphicFrameLocks noGrp="1"/>
          </p:cNvGraphicFramePr>
          <p:nvPr>
            <p:extLst>
              <p:ext uri="{D42A27DB-BD31-4B8C-83A1-F6EECF244321}">
                <p14:modId xmlns:p14="http://schemas.microsoft.com/office/powerpoint/2010/main" val="131641449"/>
              </p:ext>
            </p:extLst>
          </p:nvPr>
        </p:nvGraphicFramePr>
        <p:xfrm>
          <a:off x="1014060" y="3296948"/>
          <a:ext cx="9561761" cy="2889158"/>
        </p:xfrm>
        <a:graphic>
          <a:graphicData uri="http://schemas.openxmlformats.org/drawingml/2006/table">
            <a:tbl>
              <a:tblPr firstRow="1" bandRow="1">
                <a:tableStyleId>{5C22544A-7EE6-4342-B048-85BDC9FD1C3A}</a:tableStyleId>
              </a:tblPr>
              <a:tblGrid>
                <a:gridCol w="7752938">
                  <a:extLst>
                    <a:ext uri="{9D8B030D-6E8A-4147-A177-3AD203B41FA5}">
                      <a16:colId xmlns:a16="http://schemas.microsoft.com/office/drawing/2014/main" xmlns="" val="3691596836"/>
                    </a:ext>
                  </a:extLst>
                </a:gridCol>
                <a:gridCol w="1808823">
                  <a:extLst>
                    <a:ext uri="{9D8B030D-6E8A-4147-A177-3AD203B41FA5}">
                      <a16:colId xmlns:a16="http://schemas.microsoft.com/office/drawing/2014/main" xmlns="" val="2262953469"/>
                    </a:ext>
                  </a:extLst>
                </a:gridCol>
              </a:tblGrid>
              <a:tr h="264781">
                <a:tc>
                  <a:txBody>
                    <a:bodyPr/>
                    <a:lstStyle/>
                    <a:p>
                      <a:r>
                        <a:rPr lang="da-DK" sz="1800" dirty="0"/>
                        <a:t>Resume af evidens </a:t>
                      </a:r>
                    </a:p>
                  </a:txBody>
                  <a:tcPr marL="89412" marR="89412" marT="44706" marB="44706"/>
                </a:tc>
                <a:tc>
                  <a:txBody>
                    <a:bodyPr/>
                    <a:lstStyle/>
                    <a:p>
                      <a:r>
                        <a:rPr lang="da-DK" sz="1800"/>
                        <a:t>Evidensgrad</a:t>
                      </a:r>
                    </a:p>
                  </a:txBody>
                  <a:tcPr marL="89412" marR="89412" marT="44706" marB="44706"/>
                </a:tc>
                <a:extLst>
                  <a:ext uri="{0D108BD9-81ED-4DB2-BD59-A6C34878D82A}">
                    <a16:rowId xmlns:a16="http://schemas.microsoft.com/office/drawing/2014/main" xmlns="" val="4151324931"/>
                  </a:ext>
                </a:extLst>
              </a:tr>
              <a:tr h="481654">
                <a:tc>
                  <a:txBody>
                    <a:bodyPr/>
                    <a:lstStyle/>
                    <a:p>
                      <a:r>
                        <a:rPr lang="da-DK" sz="1800"/>
                        <a:t>Laparoskopi kan foretages i alle tre trimestre </a:t>
                      </a:r>
                    </a:p>
                  </a:txBody>
                  <a:tcPr marL="89412" marR="89412" marT="44706" marB="44706"/>
                </a:tc>
                <a:tc>
                  <a:txBody>
                    <a:bodyPr/>
                    <a:lstStyle/>
                    <a:p>
                      <a:r>
                        <a:rPr lang="da-DK" sz="1800"/>
                        <a:t>2b</a:t>
                      </a:r>
                    </a:p>
                  </a:txBody>
                  <a:tcPr marL="89412" marR="89412" marT="44706" marB="44706"/>
                </a:tc>
                <a:extLst>
                  <a:ext uri="{0D108BD9-81ED-4DB2-BD59-A6C34878D82A}">
                    <a16:rowId xmlns:a16="http://schemas.microsoft.com/office/drawing/2014/main" xmlns="" val="3973515686"/>
                  </a:ext>
                </a:extLst>
              </a:tr>
              <a:tr h="2043772">
                <a:tc>
                  <a:txBody>
                    <a:bodyPr/>
                    <a:lstStyle/>
                    <a:p>
                      <a:r>
                        <a:rPr lang="da-DK" sz="1800" dirty="0" err="1"/>
                        <a:t>Laparoskopi</a:t>
                      </a:r>
                      <a:r>
                        <a:rPr lang="da-DK" sz="1800" dirty="0"/>
                        <a:t> er associeret med færre postoperative smerter, lavere forekomst af postoperativ </a:t>
                      </a:r>
                      <a:r>
                        <a:rPr lang="da-DK" sz="1800" dirty="0" err="1"/>
                        <a:t>ileus</a:t>
                      </a:r>
                      <a:r>
                        <a:rPr lang="da-DK" sz="1800" dirty="0"/>
                        <a:t>, og kortere indlæggelse (alle), samt lavere risiko for sårkomplikationer, nedsat postoperativ </a:t>
                      </a:r>
                      <a:r>
                        <a:rPr lang="da-DK" sz="1800" dirty="0" err="1"/>
                        <a:t>maternel</a:t>
                      </a:r>
                      <a:r>
                        <a:rPr lang="da-DK" sz="1800" dirty="0"/>
                        <a:t> </a:t>
                      </a:r>
                      <a:r>
                        <a:rPr lang="da-DK" sz="1800" dirty="0" err="1"/>
                        <a:t>hypoventilation</a:t>
                      </a:r>
                      <a:r>
                        <a:rPr lang="da-DK" sz="1800" dirty="0"/>
                        <a:t>, nedsat risiko for </a:t>
                      </a:r>
                      <a:r>
                        <a:rPr lang="da-DK" sz="1800" dirty="0" err="1"/>
                        <a:t>tromboemboliske</a:t>
                      </a:r>
                      <a:r>
                        <a:rPr lang="da-DK" sz="1800" dirty="0"/>
                        <a:t> komplikationer samt mindre behov for postoperative stærke smerter (gravide)</a:t>
                      </a:r>
                    </a:p>
                  </a:txBody>
                  <a:tcPr marL="89412" marR="89412" marT="44706" marB="44706"/>
                </a:tc>
                <a:tc>
                  <a:txBody>
                    <a:bodyPr/>
                    <a:lstStyle/>
                    <a:p>
                      <a:r>
                        <a:rPr lang="da-DK" sz="1800" dirty="0"/>
                        <a:t>2b</a:t>
                      </a:r>
                    </a:p>
                  </a:txBody>
                  <a:tcPr marL="89412" marR="89412" marT="44706" marB="44706"/>
                </a:tc>
                <a:extLst>
                  <a:ext uri="{0D108BD9-81ED-4DB2-BD59-A6C34878D82A}">
                    <a16:rowId xmlns:a16="http://schemas.microsoft.com/office/drawing/2014/main" xmlns="" val="1777126147"/>
                  </a:ext>
                </a:extLst>
              </a:tr>
            </a:tbl>
          </a:graphicData>
        </a:graphic>
      </p:graphicFrame>
    </p:spTree>
    <p:extLst>
      <p:ext uri="{BB962C8B-B14F-4D97-AF65-F5344CB8AC3E}">
        <p14:creationId xmlns:p14="http://schemas.microsoft.com/office/powerpoint/2010/main" val="2571520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FF76B9-219D-4469-AF87-0236D2903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xmlns="" id="{DB88BD78-87E1-424D-B479-C37D8E41B12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xmlns="" id="{C05EB894-9410-4B20-95E4-7A25101AB8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166E38B6-B050-4340-8E8F-3A971DADC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xmlns="" id="{633C5E46-DAC5-4661-9C87-22B08E2A51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 4">
            <a:extLst>
              <a:ext uri="{FF2B5EF4-FFF2-40B4-BE49-F238E27FC236}">
                <a16:creationId xmlns:a16="http://schemas.microsoft.com/office/drawing/2014/main" xmlns="" id="{CE7693BD-96D1-9642-AD83-D00E661C7EF3}"/>
              </a:ext>
            </a:extLst>
          </p:cNvPr>
          <p:cNvGraphicFramePr>
            <a:graphicFrameLocks noGrp="1"/>
          </p:cNvGraphicFramePr>
          <p:nvPr>
            <p:extLst>
              <p:ext uri="{D42A27DB-BD31-4B8C-83A1-F6EECF244321}">
                <p14:modId xmlns:p14="http://schemas.microsoft.com/office/powerpoint/2010/main" val="4038730215"/>
              </p:ext>
            </p:extLst>
          </p:nvPr>
        </p:nvGraphicFramePr>
        <p:xfrm>
          <a:off x="643467" y="1023839"/>
          <a:ext cx="10905067" cy="4810322"/>
        </p:xfrm>
        <a:graphic>
          <a:graphicData uri="http://schemas.openxmlformats.org/drawingml/2006/table">
            <a:tbl>
              <a:tblPr firstRow="1" bandRow="1">
                <a:tableStyleId>{5C22544A-7EE6-4342-B048-85BDC9FD1C3A}</a:tableStyleId>
              </a:tblPr>
              <a:tblGrid>
                <a:gridCol w="8994309">
                  <a:extLst>
                    <a:ext uri="{9D8B030D-6E8A-4147-A177-3AD203B41FA5}">
                      <a16:colId xmlns:a16="http://schemas.microsoft.com/office/drawing/2014/main" xmlns="" val="1165132928"/>
                    </a:ext>
                  </a:extLst>
                </a:gridCol>
                <a:gridCol w="1910758">
                  <a:extLst>
                    <a:ext uri="{9D8B030D-6E8A-4147-A177-3AD203B41FA5}">
                      <a16:colId xmlns:a16="http://schemas.microsoft.com/office/drawing/2014/main" xmlns="" val="2606721365"/>
                    </a:ext>
                  </a:extLst>
                </a:gridCol>
              </a:tblGrid>
              <a:tr h="508784">
                <a:tc>
                  <a:txBody>
                    <a:bodyPr/>
                    <a:lstStyle/>
                    <a:p>
                      <a:r>
                        <a:rPr lang="da-DK" sz="2300" dirty="0"/>
                        <a:t>Rekommandation </a:t>
                      </a:r>
                    </a:p>
                  </a:txBody>
                  <a:tcPr marL="115633" marR="115633" marT="57816" marB="57816"/>
                </a:tc>
                <a:tc>
                  <a:txBody>
                    <a:bodyPr/>
                    <a:lstStyle/>
                    <a:p>
                      <a:r>
                        <a:rPr lang="da-DK" sz="2300"/>
                        <a:t>Styrke</a:t>
                      </a:r>
                    </a:p>
                  </a:txBody>
                  <a:tcPr marL="115633" marR="115633" marT="57816" marB="57816"/>
                </a:tc>
                <a:extLst>
                  <a:ext uri="{0D108BD9-81ED-4DB2-BD59-A6C34878D82A}">
                    <a16:rowId xmlns:a16="http://schemas.microsoft.com/office/drawing/2014/main" xmlns="" val="657358831"/>
                  </a:ext>
                </a:extLst>
              </a:tr>
              <a:tr h="855682">
                <a:tc>
                  <a:txBody>
                    <a:bodyPr/>
                    <a:lstStyle/>
                    <a:p>
                      <a:r>
                        <a:rPr lang="da-DK" sz="2300"/>
                        <a:t>Laparoskopi bør foretrækkes frem for laparotomi hos gravide </a:t>
                      </a:r>
                    </a:p>
                  </a:txBody>
                  <a:tcPr marL="115633" marR="115633" marT="57816" marB="57816"/>
                </a:tc>
                <a:tc>
                  <a:txBody>
                    <a:bodyPr/>
                    <a:lstStyle/>
                    <a:p>
                      <a:r>
                        <a:rPr lang="da-DK" sz="2300"/>
                        <a:t>B</a:t>
                      </a:r>
                    </a:p>
                  </a:txBody>
                  <a:tcPr marL="115633" marR="115633" marT="57816" marB="57816"/>
                </a:tc>
                <a:extLst>
                  <a:ext uri="{0D108BD9-81ED-4DB2-BD59-A6C34878D82A}">
                    <a16:rowId xmlns:a16="http://schemas.microsoft.com/office/drawing/2014/main" xmlns="" val="282185271"/>
                  </a:ext>
                </a:extLst>
              </a:tr>
              <a:tr h="1896377">
                <a:tc>
                  <a:txBody>
                    <a:bodyPr/>
                    <a:lstStyle/>
                    <a:p>
                      <a:r>
                        <a:rPr lang="da-DK" sz="2300" dirty="0"/>
                        <a:t>Etablering af </a:t>
                      </a:r>
                      <a:r>
                        <a:rPr lang="da-DK" sz="2300" dirty="0" err="1"/>
                        <a:t>pneumoperitoneum</a:t>
                      </a:r>
                      <a:r>
                        <a:rPr lang="da-DK" sz="2300" dirty="0"/>
                        <a:t> kan foretages med såvel åben som lukket teknik.  Ved lukket teknik med </a:t>
                      </a:r>
                      <a:r>
                        <a:rPr lang="da-DK" sz="2300" dirty="0" err="1"/>
                        <a:t>Veress</a:t>
                      </a:r>
                      <a:r>
                        <a:rPr lang="da-DK" sz="2300" dirty="0"/>
                        <a:t>’ kanyle, bør Palmers punkt anvendes til </a:t>
                      </a:r>
                      <a:r>
                        <a:rPr lang="da-DK" sz="2300" dirty="0" err="1"/>
                        <a:t>insufflation</a:t>
                      </a:r>
                      <a:r>
                        <a:rPr lang="da-DK" sz="2300" dirty="0"/>
                        <a:t>. Øvrige </a:t>
                      </a:r>
                      <a:r>
                        <a:rPr lang="da-DK" sz="2300" dirty="0" err="1"/>
                        <a:t>trokarer</a:t>
                      </a:r>
                      <a:r>
                        <a:rPr lang="da-DK" sz="2300" dirty="0"/>
                        <a:t> placeres som oftest på samme side som patologien for at få bedst overblik og adgang </a:t>
                      </a:r>
                    </a:p>
                  </a:txBody>
                  <a:tcPr marL="115633" marR="115633" marT="57816" marB="57816"/>
                </a:tc>
                <a:tc>
                  <a:txBody>
                    <a:bodyPr/>
                    <a:lstStyle/>
                    <a:p>
                      <a:r>
                        <a:rPr lang="da-DK" sz="2300"/>
                        <a:t>B</a:t>
                      </a:r>
                    </a:p>
                  </a:txBody>
                  <a:tcPr marL="115633" marR="115633" marT="57816" marB="57816"/>
                </a:tc>
                <a:extLst>
                  <a:ext uri="{0D108BD9-81ED-4DB2-BD59-A6C34878D82A}">
                    <a16:rowId xmlns:a16="http://schemas.microsoft.com/office/drawing/2014/main" xmlns="" val="134498756"/>
                  </a:ext>
                </a:extLst>
              </a:tr>
              <a:tr h="1549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300"/>
                        <a:t>Ved laparoskopi af gravide efter 1. trimester, bør patienten lejres så tæt på venstre sideleje som muligt for at nedsætte kompression af vena cava, og uterus’ størrelse og placering bør tages i betragtning ved placering af porte</a:t>
                      </a:r>
                    </a:p>
                  </a:txBody>
                  <a:tcPr marL="115633" marR="115633" marT="57816" marB="578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300" dirty="0"/>
                        <a:t>B</a:t>
                      </a:r>
                    </a:p>
                    <a:p>
                      <a:endParaRPr lang="da-DK" sz="2300" dirty="0"/>
                    </a:p>
                  </a:txBody>
                  <a:tcPr marL="115633" marR="115633" marT="57816" marB="57816"/>
                </a:tc>
                <a:extLst>
                  <a:ext uri="{0D108BD9-81ED-4DB2-BD59-A6C34878D82A}">
                    <a16:rowId xmlns:a16="http://schemas.microsoft.com/office/drawing/2014/main" xmlns="" val="806386916"/>
                  </a:ext>
                </a:extLst>
              </a:tr>
            </a:tbl>
          </a:graphicData>
        </a:graphic>
      </p:graphicFrame>
    </p:spTree>
    <p:extLst>
      <p:ext uri="{BB962C8B-B14F-4D97-AF65-F5344CB8AC3E}">
        <p14:creationId xmlns:p14="http://schemas.microsoft.com/office/powerpoint/2010/main" val="1767441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26C37B7-A6D6-EF4C-B24C-AB1D62BD7696}"/>
              </a:ext>
            </a:extLst>
          </p:cNvPr>
          <p:cNvSpPr>
            <a:spLocks noGrp="1"/>
          </p:cNvSpPr>
          <p:nvPr>
            <p:ph type="ctrTitle"/>
          </p:nvPr>
        </p:nvSpPr>
        <p:spPr>
          <a:xfrm>
            <a:off x="2209800" y="1122363"/>
            <a:ext cx="7772400" cy="1498174"/>
          </a:xfrm>
        </p:spPr>
        <p:txBody>
          <a:bodyPr>
            <a:normAutofit/>
          </a:bodyPr>
          <a:lstStyle/>
          <a:p>
            <a:r>
              <a:rPr lang="en-GB" sz="3600" dirty="0" err="1"/>
              <a:t>Obstetrisk</a:t>
            </a:r>
            <a:r>
              <a:rPr lang="en-GB" sz="3600" dirty="0"/>
              <a:t> </a:t>
            </a:r>
            <a:r>
              <a:rPr lang="en-GB" sz="3600" dirty="0" err="1"/>
              <a:t>håndtering</a:t>
            </a:r>
            <a:endParaRPr lang="en-GB" sz="3600" dirty="0"/>
          </a:p>
        </p:txBody>
      </p:sp>
      <p:sp>
        <p:nvSpPr>
          <p:cNvPr id="3" name="Undertitel 2">
            <a:extLst>
              <a:ext uri="{FF2B5EF4-FFF2-40B4-BE49-F238E27FC236}">
                <a16:creationId xmlns:a16="http://schemas.microsoft.com/office/drawing/2014/main" xmlns="" id="{BC467BB6-6C53-D549-B88E-127760850F8C}"/>
              </a:ext>
            </a:extLst>
          </p:cNvPr>
          <p:cNvSpPr>
            <a:spLocks noGrp="1"/>
          </p:cNvSpPr>
          <p:nvPr>
            <p:ph type="subTitle" idx="1"/>
          </p:nvPr>
        </p:nvSpPr>
        <p:spPr>
          <a:xfrm>
            <a:off x="2667000" y="3356711"/>
            <a:ext cx="6858000" cy="1655762"/>
          </a:xfrm>
        </p:spPr>
        <p:txBody>
          <a:bodyPr>
            <a:normAutofit/>
          </a:bodyPr>
          <a:lstStyle/>
          <a:p>
            <a:endParaRPr lang="en-GB" sz="4800" dirty="0"/>
          </a:p>
        </p:txBody>
      </p:sp>
    </p:spTree>
    <p:extLst>
      <p:ext uri="{BB962C8B-B14F-4D97-AF65-F5344CB8AC3E}">
        <p14:creationId xmlns:p14="http://schemas.microsoft.com/office/powerpoint/2010/main" val="1768220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4803C9-917D-5746-B964-E44BB1E3AB03}"/>
              </a:ext>
            </a:extLst>
          </p:cNvPr>
          <p:cNvSpPr>
            <a:spLocks noGrp="1"/>
          </p:cNvSpPr>
          <p:nvPr>
            <p:ph type="title"/>
          </p:nvPr>
        </p:nvSpPr>
        <p:spPr>
          <a:xfrm>
            <a:off x="2152650" y="595891"/>
            <a:ext cx="7886700" cy="1325563"/>
          </a:xfrm>
        </p:spPr>
        <p:txBody>
          <a:bodyPr/>
          <a:lstStyle/>
          <a:p>
            <a:pPr algn="ctr"/>
            <a:r>
              <a:rPr lang="da-DK" b="1" dirty="0"/>
              <a:t>CTG/hjertelyd med </a:t>
            </a:r>
            <a:r>
              <a:rPr lang="da-DK" b="1" dirty="0" err="1"/>
              <a:t>doptone</a:t>
            </a:r>
            <a:r>
              <a:rPr lang="da-DK" dirty="0"/>
              <a:t> </a:t>
            </a:r>
            <a:endParaRPr lang="en-GB" dirty="0"/>
          </a:p>
        </p:txBody>
      </p:sp>
      <p:sp>
        <p:nvSpPr>
          <p:cNvPr id="4" name="Pladsholder til indhold 3">
            <a:extLst>
              <a:ext uri="{FF2B5EF4-FFF2-40B4-BE49-F238E27FC236}">
                <a16:creationId xmlns:a16="http://schemas.microsoft.com/office/drawing/2014/main" xmlns="" id="{313C3250-0099-434C-B013-D75608A43367}"/>
              </a:ext>
            </a:extLst>
          </p:cNvPr>
          <p:cNvSpPr>
            <a:spLocks noGrp="1"/>
          </p:cNvSpPr>
          <p:nvPr>
            <p:ph idx="1"/>
          </p:nvPr>
        </p:nvSpPr>
        <p:spPr>
          <a:xfrm>
            <a:off x="2152650" y="2060144"/>
            <a:ext cx="7886700" cy="4028685"/>
          </a:xfrm>
        </p:spPr>
        <p:txBody>
          <a:bodyPr/>
          <a:lstStyle/>
          <a:p>
            <a:pPr marL="0" indent="0">
              <a:buNone/>
            </a:pPr>
            <a:r>
              <a:rPr lang="en-US" dirty="0"/>
              <a:t>Po et al. Intraoperative fetal heart monitoring for non-obstetric surgery: A systematic review 2019</a:t>
            </a:r>
          </a:p>
          <a:p>
            <a:pPr marL="0" indent="0">
              <a:buNone/>
            </a:pPr>
            <a:endParaRPr lang="en-US" dirty="0"/>
          </a:p>
          <a:p>
            <a:pPr marL="0" indent="0">
              <a:buNone/>
            </a:pPr>
            <a:r>
              <a:rPr lang="en-US" dirty="0"/>
              <a:t>41 cases med intraoperative CTG: </a:t>
            </a:r>
          </a:p>
          <a:p>
            <a:r>
              <a:rPr lang="en-US" dirty="0"/>
              <a:t>2 non-reassuring </a:t>
            </a:r>
            <a:r>
              <a:rPr lang="en-US" dirty="0" err="1"/>
              <a:t>CTGer</a:t>
            </a:r>
            <a:r>
              <a:rPr lang="en-US" dirty="0"/>
              <a:t> </a:t>
            </a:r>
            <a:r>
              <a:rPr lang="en-US" dirty="0" err="1"/>
              <a:t>intraoperativt</a:t>
            </a:r>
            <a:r>
              <a:rPr lang="en-US" dirty="0"/>
              <a:t> (</a:t>
            </a:r>
            <a:r>
              <a:rPr lang="en-US" dirty="0" err="1"/>
              <a:t>takykardi</a:t>
            </a:r>
            <a:r>
              <a:rPr lang="en-US" dirty="0"/>
              <a:t> </a:t>
            </a:r>
            <a:r>
              <a:rPr lang="en-US" dirty="0" err="1"/>
              <a:t>pba</a:t>
            </a:r>
            <a:r>
              <a:rPr lang="en-US" dirty="0"/>
              <a:t> </a:t>
            </a:r>
            <a:r>
              <a:rPr lang="en-US" dirty="0" err="1"/>
              <a:t>maternel</a:t>
            </a:r>
            <a:r>
              <a:rPr lang="en-US" dirty="0"/>
              <a:t> </a:t>
            </a:r>
            <a:r>
              <a:rPr lang="en-US" dirty="0" err="1"/>
              <a:t>feber</a:t>
            </a:r>
            <a:r>
              <a:rPr lang="en-US" dirty="0"/>
              <a:t>). </a:t>
            </a:r>
            <a:r>
              <a:rPr lang="en-US" dirty="0" err="1"/>
              <a:t>Normaliseredes</a:t>
            </a:r>
            <a:r>
              <a:rPr lang="en-US" dirty="0"/>
              <a:t> </a:t>
            </a:r>
            <a:r>
              <a:rPr lang="en-US" dirty="0" err="1"/>
              <a:t>postoperativt</a:t>
            </a:r>
            <a:r>
              <a:rPr lang="en-US" dirty="0"/>
              <a:t>.</a:t>
            </a:r>
          </a:p>
          <a:p>
            <a:r>
              <a:rPr lang="en-US" dirty="0"/>
              <a:t>2 non-reassuring </a:t>
            </a:r>
            <a:r>
              <a:rPr lang="en-US" dirty="0" err="1"/>
              <a:t>CTGer</a:t>
            </a:r>
            <a:r>
              <a:rPr lang="en-US" dirty="0"/>
              <a:t> &lt;48t </a:t>
            </a:r>
            <a:r>
              <a:rPr lang="en-US" dirty="0" err="1"/>
              <a:t>postoperativt</a:t>
            </a:r>
            <a:r>
              <a:rPr lang="en-US" dirty="0"/>
              <a:t>, </a:t>
            </a:r>
            <a:r>
              <a:rPr lang="en-US" dirty="0" err="1"/>
              <a:t>som</a:t>
            </a:r>
            <a:r>
              <a:rPr lang="en-US" dirty="0"/>
              <a:t> </a:t>
            </a:r>
            <a:r>
              <a:rPr lang="en-US" dirty="0" err="1"/>
              <a:t>medførte</a:t>
            </a:r>
            <a:r>
              <a:rPr lang="en-US" dirty="0"/>
              <a:t> </a:t>
            </a:r>
            <a:r>
              <a:rPr lang="en-US" dirty="0" err="1"/>
              <a:t>sectio</a:t>
            </a:r>
            <a:r>
              <a:rPr lang="en-US" dirty="0"/>
              <a:t>.</a:t>
            </a:r>
          </a:p>
          <a:p>
            <a:pPr marL="0" indent="0">
              <a:buNone/>
            </a:pPr>
            <a:endParaRPr lang="en-GB" dirty="0"/>
          </a:p>
        </p:txBody>
      </p:sp>
    </p:spTree>
    <p:extLst>
      <p:ext uri="{BB962C8B-B14F-4D97-AF65-F5344CB8AC3E}">
        <p14:creationId xmlns:p14="http://schemas.microsoft.com/office/powerpoint/2010/main" val="2147148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4803C9-917D-5746-B964-E44BB1E3AB03}"/>
              </a:ext>
            </a:extLst>
          </p:cNvPr>
          <p:cNvSpPr>
            <a:spLocks noGrp="1"/>
          </p:cNvSpPr>
          <p:nvPr>
            <p:ph type="title"/>
          </p:nvPr>
        </p:nvSpPr>
        <p:spPr>
          <a:xfrm>
            <a:off x="2152650" y="1112258"/>
            <a:ext cx="7886700" cy="1325563"/>
          </a:xfrm>
        </p:spPr>
        <p:txBody>
          <a:bodyPr/>
          <a:lstStyle/>
          <a:p>
            <a:pPr algn="ctr"/>
            <a:r>
              <a:rPr lang="da-DK" b="1" dirty="0"/>
              <a:t>CTG/hjertelyd med </a:t>
            </a:r>
            <a:r>
              <a:rPr lang="da-DK" b="1" dirty="0" err="1"/>
              <a:t>doptone</a:t>
            </a:r>
            <a:r>
              <a:rPr lang="da-DK" dirty="0"/>
              <a:t> </a:t>
            </a:r>
            <a:endParaRPr lang="en-GB" dirty="0"/>
          </a:p>
        </p:txBody>
      </p:sp>
      <p:graphicFrame>
        <p:nvGraphicFramePr>
          <p:cNvPr id="14" name="Pladsholder til indhold 13">
            <a:extLst>
              <a:ext uri="{FF2B5EF4-FFF2-40B4-BE49-F238E27FC236}">
                <a16:creationId xmlns:a16="http://schemas.microsoft.com/office/drawing/2014/main" xmlns="" id="{27AA4C46-318A-4D4F-8E91-CA1AF47C8567}"/>
              </a:ext>
            </a:extLst>
          </p:cNvPr>
          <p:cNvGraphicFramePr>
            <a:graphicFrameLocks noGrp="1"/>
          </p:cNvGraphicFramePr>
          <p:nvPr>
            <p:ph idx="1"/>
            <p:extLst>
              <p:ext uri="{D42A27DB-BD31-4B8C-83A1-F6EECF244321}">
                <p14:modId xmlns:p14="http://schemas.microsoft.com/office/powerpoint/2010/main" val="3225788402"/>
              </p:ext>
            </p:extLst>
          </p:nvPr>
        </p:nvGraphicFramePr>
        <p:xfrm>
          <a:off x="2596833" y="2649695"/>
          <a:ext cx="6998335" cy="2287569"/>
        </p:xfrm>
        <a:graphic>
          <a:graphicData uri="http://schemas.openxmlformats.org/drawingml/2006/table">
            <a:tbl>
              <a:tblPr firstRow="1" firstCol="1" bandRow="1">
                <a:tableStyleId>{5C22544A-7EE6-4342-B048-85BDC9FD1C3A}</a:tableStyleId>
              </a:tblPr>
              <a:tblGrid>
                <a:gridCol w="5504751">
                  <a:extLst>
                    <a:ext uri="{9D8B030D-6E8A-4147-A177-3AD203B41FA5}">
                      <a16:colId xmlns:a16="http://schemas.microsoft.com/office/drawing/2014/main" xmlns="" val="679943913"/>
                    </a:ext>
                  </a:extLst>
                </a:gridCol>
                <a:gridCol w="1493584">
                  <a:extLst>
                    <a:ext uri="{9D8B030D-6E8A-4147-A177-3AD203B41FA5}">
                      <a16:colId xmlns:a16="http://schemas.microsoft.com/office/drawing/2014/main" xmlns="" val="3055551797"/>
                    </a:ext>
                  </a:extLst>
                </a:gridCol>
              </a:tblGrid>
              <a:tr h="641649">
                <a:tc>
                  <a:txBody>
                    <a:bodyPr/>
                    <a:lstStyle/>
                    <a:p>
                      <a:pPr>
                        <a:lnSpc>
                          <a:spcPct val="150000"/>
                        </a:lnSpc>
                        <a:spcAft>
                          <a:spcPts val="0"/>
                        </a:spcAft>
                      </a:pPr>
                      <a:r>
                        <a:rPr lang="da-DK" sz="1800" dirty="0">
                          <a:solidFill>
                            <a:schemeClr val="bg1"/>
                          </a:solidFill>
                          <a:effectLst/>
                        </a:rPr>
                        <a:t>Resume af evidens</a:t>
                      </a:r>
                      <a:endParaRPr lang="da-DK"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nSpc>
                          <a:spcPct val="150000"/>
                        </a:lnSpc>
                        <a:spcAft>
                          <a:spcPts val="0"/>
                        </a:spcAft>
                      </a:pPr>
                      <a:r>
                        <a:rPr lang="da-DK" sz="1800">
                          <a:solidFill>
                            <a:schemeClr val="bg1"/>
                          </a:solidFill>
                          <a:effectLst/>
                        </a:rPr>
                        <a:t>Evidensgrad</a:t>
                      </a:r>
                      <a:endParaRPr lang="da-DK"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2097464601"/>
                  </a:ext>
                </a:extLst>
              </a:tr>
              <a:tr h="641649">
                <a:tc>
                  <a:txBody>
                    <a:bodyPr/>
                    <a:lstStyle/>
                    <a:p>
                      <a:pPr>
                        <a:lnSpc>
                          <a:spcPct val="150000"/>
                        </a:lnSpc>
                        <a:spcAft>
                          <a:spcPts val="0"/>
                        </a:spcAft>
                      </a:pPr>
                      <a:r>
                        <a:rPr lang="da-DK" sz="1800">
                          <a:solidFill>
                            <a:schemeClr val="bg1"/>
                          </a:solidFill>
                          <a:effectLst/>
                        </a:rPr>
                        <a:t>Postoperativ FHR-måling kan identificere behov for akut forløsning</a:t>
                      </a:r>
                      <a:endParaRPr lang="da-DK"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nSpc>
                          <a:spcPct val="150000"/>
                        </a:lnSpc>
                        <a:spcAft>
                          <a:spcPts val="0"/>
                        </a:spcAft>
                      </a:pPr>
                      <a:r>
                        <a:rPr lang="da-DK" sz="1800">
                          <a:solidFill>
                            <a:schemeClr val="bg1"/>
                          </a:solidFill>
                          <a:effectLst/>
                        </a:rPr>
                        <a:t>4</a:t>
                      </a:r>
                      <a:endParaRPr lang="da-DK"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4098293373"/>
                  </a:ext>
                </a:extLst>
              </a:tr>
              <a:tr h="641649">
                <a:tc>
                  <a:txBody>
                    <a:bodyPr/>
                    <a:lstStyle/>
                    <a:p>
                      <a:pPr>
                        <a:lnSpc>
                          <a:spcPct val="150000"/>
                        </a:lnSpc>
                        <a:spcAft>
                          <a:spcPts val="0"/>
                        </a:spcAft>
                      </a:pPr>
                      <a:r>
                        <a:rPr lang="da-DK" sz="1800" dirty="0">
                          <a:solidFill>
                            <a:schemeClr val="bg1"/>
                          </a:solidFill>
                          <a:effectLst/>
                        </a:rPr>
                        <a:t>Postoperativ </a:t>
                      </a:r>
                      <a:r>
                        <a:rPr lang="da-DK" sz="1800" dirty="0" err="1">
                          <a:solidFill>
                            <a:schemeClr val="bg1"/>
                          </a:solidFill>
                          <a:effectLst/>
                        </a:rPr>
                        <a:t>toco</a:t>
                      </a:r>
                      <a:r>
                        <a:rPr lang="da-DK" sz="1800" dirty="0">
                          <a:solidFill>
                            <a:schemeClr val="bg1"/>
                          </a:solidFill>
                          <a:effectLst/>
                        </a:rPr>
                        <a:t>-måling kan identificere truende præterm fødsel</a:t>
                      </a:r>
                      <a:endParaRPr lang="da-DK"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nSpc>
                          <a:spcPct val="150000"/>
                        </a:lnSpc>
                        <a:spcAft>
                          <a:spcPts val="0"/>
                        </a:spcAft>
                      </a:pPr>
                      <a:r>
                        <a:rPr lang="da-DK" sz="1800" dirty="0">
                          <a:solidFill>
                            <a:schemeClr val="bg1"/>
                          </a:solidFill>
                          <a:effectLst/>
                        </a:rPr>
                        <a:t>4</a:t>
                      </a:r>
                      <a:endParaRPr lang="da-DK"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1075085351"/>
                  </a:ext>
                </a:extLst>
              </a:tr>
            </a:tbl>
          </a:graphicData>
        </a:graphic>
      </p:graphicFrame>
    </p:spTree>
    <p:extLst>
      <p:ext uri="{BB962C8B-B14F-4D97-AF65-F5344CB8AC3E}">
        <p14:creationId xmlns:p14="http://schemas.microsoft.com/office/powerpoint/2010/main" val="296019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Afgrænsning</a:t>
            </a:r>
          </a:p>
        </p:txBody>
      </p:sp>
      <p:sp>
        <p:nvSpPr>
          <p:cNvPr id="3" name="Pladsholder til indhold 2"/>
          <p:cNvSpPr>
            <a:spLocks noGrp="1"/>
          </p:cNvSpPr>
          <p:nvPr>
            <p:ph idx="1"/>
          </p:nvPr>
        </p:nvSpPr>
        <p:spPr/>
        <p:txBody>
          <a:bodyPr>
            <a:normAutofit/>
          </a:bodyPr>
          <a:lstStyle/>
          <a:p>
            <a:r>
              <a:rPr lang="da-DK" sz="2000" i="1" dirty="0"/>
              <a:t>Den obstetriske og kirurgiske del af guidelinen</a:t>
            </a:r>
            <a:r>
              <a:rPr lang="da-DK" sz="2000" dirty="0"/>
              <a:t> (Del 1) omhandler håndtering af og risici forbundet med tilstanden og indgrebet hos gravide, hvor der er stillet en indikation for non-obstetrisk </a:t>
            </a:r>
            <a:r>
              <a:rPr lang="da-DK" sz="2000" i="1" dirty="0" err="1"/>
              <a:t>abdominal</a:t>
            </a:r>
            <a:r>
              <a:rPr lang="da-DK" sz="2000" dirty="0"/>
              <a:t> kirurgi.</a:t>
            </a:r>
            <a:br>
              <a:rPr lang="da-DK" sz="2000" dirty="0"/>
            </a:br>
            <a:endParaRPr lang="da-DK" sz="2000" dirty="0"/>
          </a:p>
          <a:p>
            <a:r>
              <a:rPr lang="da-DK" sz="2000" i="1" dirty="0"/>
              <a:t>Den anæstesiologiske del af guidelinen</a:t>
            </a:r>
            <a:r>
              <a:rPr lang="da-DK" sz="2000" dirty="0"/>
              <a:t> (Del 2) omfatter generel anæstesiologisk håndtering af gravide og kan anvendes ved </a:t>
            </a:r>
            <a:r>
              <a:rPr lang="da-DK" sz="2000" i="1" dirty="0"/>
              <a:t>alle</a:t>
            </a:r>
            <a:r>
              <a:rPr lang="da-DK" sz="2000" dirty="0"/>
              <a:t> gravide med behov for anæstesi til et kirurgisk indgreb under graviditeten, hvad enten indgrebet er relateret til eller ikke relateret til graviditeten.</a:t>
            </a:r>
          </a:p>
        </p:txBody>
      </p:sp>
    </p:spTree>
    <p:extLst>
      <p:ext uri="{BB962C8B-B14F-4D97-AF65-F5344CB8AC3E}">
        <p14:creationId xmlns:p14="http://schemas.microsoft.com/office/powerpoint/2010/main" val="2433055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BE16456-7744-2248-865C-EC9A63749477}"/>
              </a:ext>
            </a:extLst>
          </p:cNvPr>
          <p:cNvSpPr>
            <a:spLocks noGrp="1"/>
          </p:cNvSpPr>
          <p:nvPr>
            <p:ph type="title"/>
          </p:nvPr>
        </p:nvSpPr>
        <p:spPr/>
        <p:txBody>
          <a:bodyPr/>
          <a:lstStyle/>
          <a:p>
            <a:pPr algn="ctr"/>
            <a:r>
              <a:rPr lang="da-DK" b="1" dirty="0"/>
              <a:t>CTG/hjertelyd med </a:t>
            </a:r>
            <a:r>
              <a:rPr lang="da-DK" b="1" dirty="0" err="1"/>
              <a:t>doptone</a:t>
            </a:r>
            <a:r>
              <a:rPr lang="da-DK" dirty="0"/>
              <a:t> </a:t>
            </a:r>
            <a:endParaRPr lang="en-GB" dirty="0"/>
          </a:p>
        </p:txBody>
      </p:sp>
      <p:graphicFrame>
        <p:nvGraphicFramePr>
          <p:cNvPr id="5" name="Tabel 4">
            <a:extLst>
              <a:ext uri="{FF2B5EF4-FFF2-40B4-BE49-F238E27FC236}">
                <a16:creationId xmlns:a16="http://schemas.microsoft.com/office/drawing/2014/main" xmlns="" id="{4F476BC0-380F-3343-A8C5-C067E9C13DB8}"/>
              </a:ext>
            </a:extLst>
          </p:cNvPr>
          <p:cNvGraphicFramePr>
            <a:graphicFrameLocks noGrp="1"/>
          </p:cNvGraphicFramePr>
          <p:nvPr>
            <p:extLst>
              <p:ext uri="{D42A27DB-BD31-4B8C-83A1-F6EECF244321}">
                <p14:modId xmlns:p14="http://schemas.microsoft.com/office/powerpoint/2010/main" val="2332687054"/>
              </p:ext>
            </p:extLst>
          </p:nvPr>
        </p:nvGraphicFramePr>
        <p:xfrm>
          <a:off x="2231136" y="2272795"/>
          <a:ext cx="7729728" cy="4045710"/>
        </p:xfrm>
        <a:graphic>
          <a:graphicData uri="http://schemas.openxmlformats.org/drawingml/2006/table">
            <a:tbl>
              <a:tblPr firstRow="1" firstCol="1" bandRow="1">
                <a:tableStyleId>{5C22544A-7EE6-4342-B048-85BDC9FD1C3A}</a:tableStyleId>
              </a:tblPr>
              <a:tblGrid>
                <a:gridCol w="6309360">
                  <a:extLst>
                    <a:ext uri="{9D8B030D-6E8A-4147-A177-3AD203B41FA5}">
                      <a16:colId xmlns:a16="http://schemas.microsoft.com/office/drawing/2014/main" xmlns="" val="2879870293"/>
                    </a:ext>
                  </a:extLst>
                </a:gridCol>
                <a:gridCol w="1420368">
                  <a:extLst>
                    <a:ext uri="{9D8B030D-6E8A-4147-A177-3AD203B41FA5}">
                      <a16:colId xmlns:a16="http://schemas.microsoft.com/office/drawing/2014/main" xmlns="" val="2588530361"/>
                    </a:ext>
                  </a:extLst>
                </a:gridCol>
              </a:tblGrid>
              <a:tr h="358952">
                <a:tc>
                  <a:txBody>
                    <a:bodyPr/>
                    <a:lstStyle/>
                    <a:p>
                      <a:pPr>
                        <a:lnSpc>
                          <a:spcPct val="150000"/>
                        </a:lnSpc>
                        <a:spcAft>
                          <a:spcPts val="0"/>
                        </a:spcAft>
                      </a:pPr>
                      <a:r>
                        <a:rPr lang="da-DK" sz="1600" dirty="0">
                          <a:solidFill>
                            <a:schemeClr val="bg1"/>
                          </a:solidFill>
                          <a:effectLst/>
                        </a:rPr>
                        <a:t>Rekommandation</a:t>
                      </a:r>
                      <a:endParaRPr lang="da-DK"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nSpc>
                          <a:spcPct val="150000"/>
                        </a:lnSpc>
                        <a:spcAft>
                          <a:spcPts val="0"/>
                        </a:spcAft>
                      </a:pPr>
                      <a:r>
                        <a:rPr lang="da-DK" sz="1600">
                          <a:solidFill>
                            <a:schemeClr val="bg1"/>
                          </a:solidFill>
                          <a:effectLst/>
                        </a:rPr>
                        <a:t>Styrke </a:t>
                      </a:r>
                      <a:endParaRPr lang="da-DK"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2403229547"/>
                  </a:ext>
                </a:extLst>
              </a:tr>
              <a:tr h="2609901">
                <a:tc>
                  <a:txBody>
                    <a:bodyPr/>
                    <a:lstStyle/>
                    <a:p>
                      <a:pPr>
                        <a:lnSpc>
                          <a:spcPct val="150000"/>
                        </a:lnSpc>
                        <a:spcAft>
                          <a:spcPts val="0"/>
                        </a:spcAft>
                      </a:pPr>
                      <a:r>
                        <a:rPr lang="da-DK" sz="1600" dirty="0">
                          <a:solidFill>
                            <a:schemeClr val="bg1"/>
                          </a:solidFill>
                          <a:effectLst/>
                        </a:rPr>
                        <a:t>Ved kirurgi eller indikation herfor, som vurderes at være en risikofaktor for præterm fødsel, bør man forud for indgrebet tage stilling til, om fosteret er levedygtigt, og mulige scenarier bør gennemgås med den gravide og hendes partner, herunder om der er givet samtykke til akut </a:t>
                      </a:r>
                      <a:r>
                        <a:rPr lang="da-DK" sz="1600" dirty="0" err="1">
                          <a:solidFill>
                            <a:schemeClr val="bg1"/>
                          </a:solidFill>
                          <a:effectLst/>
                        </a:rPr>
                        <a:t>sectio</a:t>
                      </a:r>
                      <a:r>
                        <a:rPr lang="da-DK" sz="1600" dirty="0">
                          <a:solidFill>
                            <a:schemeClr val="bg1"/>
                          </a:solidFill>
                          <a:effectLst/>
                        </a:rPr>
                        <a:t>, såfremt der er indikation for forløsning på </a:t>
                      </a:r>
                      <a:r>
                        <a:rPr lang="da-DK" sz="1600" dirty="0" err="1">
                          <a:solidFill>
                            <a:schemeClr val="bg1"/>
                          </a:solidFill>
                          <a:effectLst/>
                        </a:rPr>
                        <a:t>føtal</a:t>
                      </a:r>
                      <a:r>
                        <a:rPr lang="da-DK" sz="1600" dirty="0">
                          <a:solidFill>
                            <a:schemeClr val="bg1"/>
                          </a:solidFill>
                          <a:effectLst/>
                        </a:rPr>
                        <a:t> indikation</a:t>
                      </a:r>
                      <a:endParaRPr lang="da-DK"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lnSpc>
                          <a:spcPct val="150000"/>
                        </a:lnSpc>
                        <a:spcAft>
                          <a:spcPts val="0"/>
                        </a:spcAft>
                      </a:pPr>
                      <a:r>
                        <a:rPr lang="da-DK" sz="1600">
                          <a:solidFill>
                            <a:schemeClr val="bg1"/>
                          </a:solidFill>
                          <a:effectLst/>
                        </a:rPr>
                        <a:t> </a:t>
                      </a:r>
                    </a:p>
                    <a:p>
                      <a:pPr algn="ctr">
                        <a:lnSpc>
                          <a:spcPct val="150000"/>
                        </a:lnSpc>
                        <a:spcAft>
                          <a:spcPts val="0"/>
                        </a:spcAft>
                      </a:pPr>
                      <a:r>
                        <a:rPr lang="da-DK" sz="1600">
                          <a:solidFill>
                            <a:schemeClr val="bg1"/>
                          </a:solidFill>
                          <a:effectLst/>
                        </a:rPr>
                        <a:t>D</a:t>
                      </a:r>
                      <a:endParaRPr lang="da-DK"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1096562802"/>
                  </a:ext>
                </a:extLst>
              </a:tr>
              <a:tr h="1076857">
                <a:tc>
                  <a:txBody>
                    <a:bodyPr/>
                    <a:lstStyle/>
                    <a:p>
                      <a:pPr>
                        <a:lnSpc>
                          <a:spcPct val="150000"/>
                        </a:lnSpc>
                        <a:spcAft>
                          <a:spcPts val="0"/>
                        </a:spcAft>
                      </a:pPr>
                      <a:r>
                        <a:rPr lang="da-DK" sz="1600" dirty="0">
                          <a:solidFill>
                            <a:schemeClr val="bg1"/>
                          </a:solidFill>
                          <a:effectLst/>
                        </a:rPr>
                        <a:t>Det er god klinisk praksis, at FHR overvåges med </a:t>
                      </a:r>
                      <a:r>
                        <a:rPr lang="da-DK" sz="1600" dirty="0" err="1">
                          <a:solidFill>
                            <a:schemeClr val="bg1"/>
                          </a:solidFill>
                          <a:effectLst/>
                        </a:rPr>
                        <a:t>doptone</a:t>
                      </a:r>
                      <a:r>
                        <a:rPr lang="da-DK" sz="1600" dirty="0">
                          <a:solidFill>
                            <a:schemeClr val="bg1"/>
                          </a:solidFill>
                          <a:effectLst/>
                        </a:rPr>
                        <a:t> eller CTG med </a:t>
                      </a:r>
                      <a:r>
                        <a:rPr lang="da-DK" sz="1600" dirty="0" err="1">
                          <a:solidFill>
                            <a:schemeClr val="bg1"/>
                          </a:solidFill>
                          <a:effectLst/>
                        </a:rPr>
                        <a:t>tokomåling</a:t>
                      </a:r>
                      <a:r>
                        <a:rPr lang="da-DK" sz="1600" dirty="0">
                          <a:solidFill>
                            <a:schemeClr val="bg1"/>
                          </a:solidFill>
                          <a:effectLst/>
                        </a:rPr>
                        <a:t> (afhængigt af GA) før og efter non-obstetrisk kirurgi </a:t>
                      </a:r>
                      <a:endParaRPr lang="da-DK"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lnSpc>
                          <a:spcPct val="150000"/>
                        </a:lnSpc>
                        <a:spcAft>
                          <a:spcPts val="0"/>
                        </a:spcAft>
                      </a:pPr>
                      <a:r>
                        <a:rPr lang="da-DK" sz="1600" dirty="0">
                          <a:solidFill>
                            <a:schemeClr val="bg1"/>
                          </a:solidFill>
                          <a:effectLst/>
                        </a:rPr>
                        <a:t>D</a:t>
                      </a:r>
                      <a:endParaRPr lang="da-DK"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1772473687"/>
                  </a:ext>
                </a:extLst>
              </a:tr>
            </a:tbl>
          </a:graphicData>
        </a:graphic>
      </p:graphicFrame>
    </p:spTree>
    <p:extLst>
      <p:ext uri="{BB962C8B-B14F-4D97-AF65-F5344CB8AC3E}">
        <p14:creationId xmlns:p14="http://schemas.microsoft.com/office/powerpoint/2010/main" val="3610720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BE16456-7744-2248-865C-EC9A63749477}"/>
              </a:ext>
            </a:extLst>
          </p:cNvPr>
          <p:cNvSpPr>
            <a:spLocks noGrp="1"/>
          </p:cNvSpPr>
          <p:nvPr>
            <p:ph type="title"/>
          </p:nvPr>
        </p:nvSpPr>
        <p:spPr/>
        <p:txBody>
          <a:bodyPr/>
          <a:lstStyle/>
          <a:p>
            <a:pPr algn="ctr"/>
            <a:r>
              <a:rPr lang="da-DK" b="1" dirty="0"/>
              <a:t>CTG/hjertelyd med </a:t>
            </a:r>
            <a:r>
              <a:rPr lang="da-DK" b="1" dirty="0" err="1"/>
              <a:t>doptone</a:t>
            </a:r>
            <a:r>
              <a:rPr lang="da-DK" dirty="0"/>
              <a:t> </a:t>
            </a:r>
            <a:endParaRPr lang="en-GB" dirty="0"/>
          </a:p>
        </p:txBody>
      </p:sp>
      <p:graphicFrame>
        <p:nvGraphicFramePr>
          <p:cNvPr id="5" name="Tabel 4">
            <a:extLst>
              <a:ext uri="{FF2B5EF4-FFF2-40B4-BE49-F238E27FC236}">
                <a16:creationId xmlns:a16="http://schemas.microsoft.com/office/drawing/2014/main" xmlns="" id="{4F476BC0-380F-3343-A8C5-C067E9C13DB8}"/>
              </a:ext>
            </a:extLst>
          </p:cNvPr>
          <p:cNvGraphicFramePr>
            <a:graphicFrameLocks noGrp="1"/>
          </p:cNvGraphicFramePr>
          <p:nvPr>
            <p:extLst>
              <p:ext uri="{D42A27DB-BD31-4B8C-83A1-F6EECF244321}">
                <p14:modId xmlns:p14="http://schemas.microsoft.com/office/powerpoint/2010/main" val="2992351980"/>
              </p:ext>
            </p:extLst>
          </p:nvPr>
        </p:nvGraphicFramePr>
        <p:xfrm>
          <a:off x="2231136" y="2305182"/>
          <a:ext cx="7729728" cy="4221804"/>
        </p:xfrm>
        <a:graphic>
          <a:graphicData uri="http://schemas.openxmlformats.org/drawingml/2006/table">
            <a:tbl>
              <a:tblPr firstRow="1" firstCol="1" bandRow="1">
                <a:tableStyleId>{5C22544A-7EE6-4342-B048-85BDC9FD1C3A}</a:tableStyleId>
              </a:tblPr>
              <a:tblGrid>
                <a:gridCol w="6145543">
                  <a:extLst>
                    <a:ext uri="{9D8B030D-6E8A-4147-A177-3AD203B41FA5}">
                      <a16:colId xmlns:a16="http://schemas.microsoft.com/office/drawing/2014/main" xmlns="" val="2879870293"/>
                    </a:ext>
                  </a:extLst>
                </a:gridCol>
                <a:gridCol w="1584185">
                  <a:extLst>
                    <a:ext uri="{9D8B030D-6E8A-4147-A177-3AD203B41FA5}">
                      <a16:colId xmlns:a16="http://schemas.microsoft.com/office/drawing/2014/main" xmlns="" val="2588530361"/>
                    </a:ext>
                  </a:extLst>
                </a:gridCol>
              </a:tblGrid>
              <a:tr h="375842">
                <a:tc>
                  <a:txBody>
                    <a:bodyPr/>
                    <a:lstStyle/>
                    <a:p>
                      <a:pPr>
                        <a:lnSpc>
                          <a:spcPct val="150000"/>
                        </a:lnSpc>
                        <a:spcAft>
                          <a:spcPts val="0"/>
                        </a:spcAft>
                      </a:pPr>
                      <a:r>
                        <a:rPr lang="da-DK" sz="1800" b="1" dirty="0">
                          <a:solidFill>
                            <a:schemeClr val="bg1"/>
                          </a:solidFill>
                          <a:effectLst/>
                          <a:latin typeface="+mn-lt"/>
                        </a:rPr>
                        <a:t>Rekommandation</a:t>
                      </a:r>
                      <a:endParaRPr lang="da-DK" sz="1800" b="1" dirty="0">
                        <a:solidFill>
                          <a:schemeClr val="bg1"/>
                        </a:solidFill>
                        <a:effectLst/>
                        <a:latin typeface="+mn-lt"/>
                        <a:ea typeface="Times New Roman" panose="02020603050405020304" pitchFamily="18" charset="0"/>
                      </a:endParaRPr>
                    </a:p>
                  </a:txBody>
                  <a:tcPr marL="68580" marR="68580" marT="0" marB="0">
                    <a:solidFill>
                      <a:schemeClr val="accent1"/>
                    </a:solidFill>
                  </a:tcPr>
                </a:tc>
                <a:tc>
                  <a:txBody>
                    <a:bodyPr/>
                    <a:lstStyle/>
                    <a:p>
                      <a:pPr>
                        <a:lnSpc>
                          <a:spcPct val="150000"/>
                        </a:lnSpc>
                        <a:spcAft>
                          <a:spcPts val="0"/>
                        </a:spcAft>
                      </a:pPr>
                      <a:r>
                        <a:rPr lang="da-DK" sz="1800" b="1">
                          <a:solidFill>
                            <a:schemeClr val="bg1"/>
                          </a:solidFill>
                          <a:effectLst/>
                          <a:latin typeface="+mn-lt"/>
                        </a:rPr>
                        <a:t>Styrke </a:t>
                      </a:r>
                      <a:endParaRPr lang="da-DK" sz="1800" b="1">
                        <a:solidFill>
                          <a:schemeClr val="bg1"/>
                        </a:solidFill>
                        <a:effectLst/>
                        <a:latin typeface="+mn-lt"/>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2403229547"/>
                  </a:ext>
                </a:extLst>
              </a:tr>
              <a:tr h="1341444">
                <a:tc>
                  <a:txBody>
                    <a:bodyPr/>
                    <a:lstStyle/>
                    <a:p>
                      <a:pPr>
                        <a:lnSpc>
                          <a:spcPct val="150000"/>
                        </a:lnSpc>
                        <a:spcAft>
                          <a:spcPts val="0"/>
                        </a:spcAft>
                      </a:pPr>
                      <a:r>
                        <a:rPr lang="da-DK" sz="1800" b="1" dirty="0">
                          <a:solidFill>
                            <a:schemeClr val="bg1"/>
                          </a:solidFill>
                          <a:effectLst/>
                          <a:latin typeface="+mn-lt"/>
                          <a:ea typeface="Times New Roman" panose="02020603050405020304" pitchFamily="18" charset="0"/>
                        </a:rPr>
                        <a:t>Intermitterende eller kontinuerlig </a:t>
                      </a:r>
                      <a:r>
                        <a:rPr lang="da-DK" sz="1800" b="1" dirty="0" err="1">
                          <a:solidFill>
                            <a:schemeClr val="bg1"/>
                          </a:solidFill>
                          <a:effectLst/>
                          <a:latin typeface="+mn-lt"/>
                          <a:ea typeface="Times New Roman" panose="02020603050405020304" pitchFamily="18" charset="0"/>
                        </a:rPr>
                        <a:t>intraoperativ</a:t>
                      </a:r>
                      <a:r>
                        <a:rPr lang="da-DK" sz="1800" b="1" dirty="0">
                          <a:solidFill>
                            <a:schemeClr val="bg1"/>
                          </a:solidFill>
                          <a:effectLst/>
                          <a:latin typeface="+mn-lt"/>
                          <a:ea typeface="Times New Roman" panose="02020603050405020304" pitchFamily="18" charset="0"/>
                        </a:rPr>
                        <a:t> CTG kan overvejes fra </a:t>
                      </a:r>
                      <a:r>
                        <a:rPr lang="da-DK" sz="1800" b="1" dirty="0" err="1">
                          <a:solidFill>
                            <a:schemeClr val="bg1"/>
                          </a:solidFill>
                          <a:effectLst/>
                          <a:latin typeface="+mn-lt"/>
                          <a:ea typeface="Times New Roman" panose="02020603050405020304" pitchFamily="18" charset="0"/>
                        </a:rPr>
                        <a:t>gestationsalder</a:t>
                      </a:r>
                      <a:r>
                        <a:rPr lang="da-DK" sz="1800" b="1" dirty="0">
                          <a:solidFill>
                            <a:schemeClr val="bg1"/>
                          </a:solidFill>
                          <a:effectLst/>
                          <a:latin typeface="+mn-lt"/>
                          <a:ea typeface="Times New Roman" panose="02020603050405020304" pitchFamily="18" charset="0"/>
                        </a:rPr>
                        <a:t> 25-26 uger, hvis det er teknisk muligt</a:t>
                      </a:r>
                    </a:p>
                  </a:txBody>
                  <a:tcPr marL="68580" marR="68580" marT="0" marB="0">
                    <a:solidFill>
                      <a:schemeClr val="accent1"/>
                    </a:solidFill>
                  </a:tcPr>
                </a:tc>
                <a:tc>
                  <a:txBody>
                    <a:bodyPr/>
                    <a:lstStyle/>
                    <a:p>
                      <a:pPr algn="ctr">
                        <a:lnSpc>
                          <a:spcPct val="150000"/>
                        </a:lnSpc>
                        <a:spcAft>
                          <a:spcPts val="0"/>
                        </a:spcAft>
                      </a:pPr>
                      <a:r>
                        <a:rPr lang="da-DK" sz="1800" b="1">
                          <a:solidFill>
                            <a:schemeClr val="bg1"/>
                          </a:solidFill>
                          <a:effectLst/>
                          <a:latin typeface="+mn-lt"/>
                          <a:ea typeface="Times New Roman" panose="02020603050405020304" pitchFamily="18" charset="0"/>
                          <a:cs typeface="Times" pitchFamily="2" charset="0"/>
                        </a:rPr>
                        <a:t>D</a:t>
                      </a:r>
                      <a:endParaRPr lang="da-DK" sz="1800" b="1">
                        <a:solidFill>
                          <a:schemeClr val="bg1"/>
                        </a:solidFill>
                        <a:effectLst/>
                        <a:latin typeface="+mn-lt"/>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1096562802"/>
                  </a:ext>
                </a:extLst>
              </a:tr>
              <a:tr h="1217539">
                <a:tc>
                  <a:txBody>
                    <a:bodyPr/>
                    <a:lstStyle/>
                    <a:p>
                      <a:pPr>
                        <a:lnSpc>
                          <a:spcPct val="150000"/>
                        </a:lnSpc>
                        <a:spcAft>
                          <a:spcPts val="0"/>
                        </a:spcAft>
                      </a:pPr>
                      <a:r>
                        <a:rPr lang="da-DK" sz="1800" b="1" dirty="0">
                          <a:solidFill>
                            <a:schemeClr val="bg1"/>
                          </a:solidFill>
                          <a:effectLst/>
                          <a:latin typeface="+mn-lt"/>
                          <a:ea typeface="Times New Roman" panose="02020603050405020304" pitchFamily="18" charset="0"/>
                        </a:rPr>
                        <a:t>Ved tolkning af </a:t>
                      </a:r>
                      <a:r>
                        <a:rPr lang="da-DK" sz="1800" b="1" dirty="0" err="1">
                          <a:solidFill>
                            <a:schemeClr val="bg1"/>
                          </a:solidFill>
                          <a:effectLst/>
                          <a:latin typeface="+mn-lt"/>
                          <a:ea typeface="Times New Roman" panose="02020603050405020304" pitchFamily="18" charset="0"/>
                        </a:rPr>
                        <a:t>intraoperativ</a:t>
                      </a:r>
                      <a:r>
                        <a:rPr lang="da-DK" sz="1800" b="1" dirty="0">
                          <a:solidFill>
                            <a:schemeClr val="bg1"/>
                          </a:solidFill>
                          <a:effectLst/>
                          <a:latin typeface="+mn-lt"/>
                          <a:ea typeface="Times New Roman" panose="02020603050405020304" pitchFamily="18" charset="0"/>
                        </a:rPr>
                        <a:t> CTG, bør det haves in mente, at medikamenter brugt ved generel anæstesi passerer placenta og påvirker FHR, hvilket kan medføre nedsat eller helt ophævet variabilitet og/eller baselinefald på </a:t>
                      </a:r>
                    </a:p>
                    <a:p>
                      <a:pPr>
                        <a:lnSpc>
                          <a:spcPct val="150000"/>
                        </a:lnSpc>
                        <a:spcAft>
                          <a:spcPts val="0"/>
                        </a:spcAft>
                      </a:pPr>
                      <a:r>
                        <a:rPr lang="da-DK" sz="1800" b="1" dirty="0">
                          <a:solidFill>
                            <a:schemeClr val="bg1"/>
                          </a:solidFill>
                          <a:effectLst/>
                          <a:latin typeface="+mn-lt"/>
                          <a:ea typeface="Times New Roman" panose="02020603050405020304" pitchFamily="18" charset="0"/>
                        </a:rPr>
                        <a:t>10-25 </a:t>
                      </a:r>
                      <a:r>
                        <a:rPr lang="da-DK" sz="1800" b="1" dirty="0" err="1">
                          <a:solidFill>
                            <a:schemeClr val="bg1"/>
                          </a:solidFill>
                          <a:effectLst/>
                          <a:latin typeface="+mn-lt"/>
                          <a:ea typeface="Times New Roman" panose="02020603050405020304" pitchFamily="18" charset="0"/>
                        </a:rPr>
                        <a:t>bpm</a:t>
                      </a:r>
                      <a:r>
                        <a:rPr lang="da-DK" sz="1800" b="1" dirty="0">
                          <a:solidFill>
                            <a:schemeClr val="bg1"/>
                          </a:solidFill>
                          <a:effectLst/>
                          <a:latin typeface="+mn-lt"/>
                          <a:ea typeface="Times New Roman" panose="02020603050405020304" pitchFamily="18" charset="0"/>
                        </a:rPr>
                        <a:t> </a:t>
                      </a:r>
                    </a:p>
                  </a:txBody>
                  <a:tcPr marL="68580" marR="68580" marT="0" marB="0">
                    <a:solidFill>
                      <a:schemeClr val="accent1"/>
                    </a:solidFill>
                  </a:tcPr>
                </a:tc>
                <a:tc>
                  <a:txBody>
                    <a:bodyPr/>
                    <a:lstStyle/>
                    <a:p>
                      <a:pPr algn="ctr">
                        <a:lnSpc>
                          <a:spcPct val="150000"/>
                        </a:lnSpc>
                        <a:spcAft>
                          <a:spcPts val="0"/>
                        </a:spcAft>
                      </a:pPr>
                      <a:r>
                        <a:rPr lang="da-DK" sz="1800" b="1" dirty="0">
                          <a:solidFill>
                            <a:schemeClr val="bg1"/>
                          </a:solidFill>
                          <a:effectLst/>
                          <a:latin typeface="+mn-lt"/>
                          <a:ea typeface="Times New Roman" panose="02020603050405020304" pitchFamily="18" charset="0"/>
                        </a:rPr>
                        <a:t> </a:t>
                      </a:r>
                    </a:p>
                    <a:p>
                      <a:pPr algn="ctr">
                        <a:lnSpc>
                          <a:spcPct val="150000"/>
                        </a:lnSpc>
                        <a:spcAft>
                          <a:spcPts val="0"/>
                        </a:spcAft>
                      </a:pPr>
                      <a:r>
                        <a:rPr lang="da-DK" sz="1800" b="1" dirty="0">
                          <a:solidFill>
                            <a:schemeClr val="bg1"/>
                          </a:solidFill>
                          <a:effectLst/>
                          <a:latin typeface="+mn-lt"/>
                          <a:ea typeface="Times New Roman" panose="02020603050405020304" pitchFamily="18" charset="0"/>
                          <a:cs typeface="Times" pitchFamily="2" charset="0"/>
                        </a:rPr>
                        <a:t>D</a:t>
                      </a:r>
                      <a:endParaRPr lang="da-DK" sz="1800" b="1" dirty="0">
                        <a:solidFill>
                          <a:schemeClr val="bg1"/>
                        </a:solidFill>
                        <a:effectLst/>
                        <a:latin typeface="+mn-lt"/>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1772473687"/>
                  </a:ext>
                </a:extLst>
              </a:tr>
            </a:tbl>
          </a:graphicData>
        </a:graphic>
      </p:graphicFrame>
    </p:spTree>
    <p:extLst>
      <p:ext uri="{BB962C8B-B14F-4D97-AF65-F5344CB8AC3E}">
        <p14:creationId xmlns:p14="http://schemas.microsoft.com/office/powerpoint/2010/main" val="3352161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4AFF136-AD10-4641-B89B-53276F88B535}"/>
              </a:ext>
            </a:extLst>
          </p:cNvPr>
          <p:cNvSpPr>
            <a:spLocks noGrp="1"/>
          </p:cNvSpPr>
          <p:nvPr>
            <p:ph type="title"/>
          </p:nvPr>
        </p:nvSpPr>
        <p:spPr>
          <a:xfrm>
            <a:off x="2152650" y="1335284"/>
            <a:ext cx="7886700" cy="1325563"/>
          </a:xfrm>
        </p:spPr>
        <p:txBody>
          <a:bodyPr/>
          <a:lstStyle/>
          <a:p>
            <a:pPr algn="ctr"/>
            <a:r>
              <a:rPr lang="en-GB" b="1" dirty="0" err="1"/>
              <a:t>Magnesiumsulfat</a:t>
            </a:r>
            <a:endParaRPr lang="en-GB" b="1" dirty="0"/>
          </a:p>
        </p:txBody>
      </p:sp>
      <p:graphicFrame>
        <p:nvGraphicFramePr>
          <p:cNvPr id="5" name="Tabel 4">
            <a:extLst>
              <a:ext uri="{FF2B5EF4-FFF2-40B4-BE49-F238E27FC236}">
                <a16:creationId xmlns:a16="http://schemas.microsoft.com/office/drawing/2014/main" xmlns="" id="{F02D9108-A1E2-2946-8ADF-765DB918E9F3}"/>
              </a:ext>
            </a:extLst>
          </p:cNvPr>
          <p:cNvGraphicFramePr>
            <a:graphicFrameLocks noGrp="1"/>
          </p:cNvGraphicFramePr>
          <p:nvPr>
            <p:extLst>
              <p:ext uri="{D42A27DB-BD31-4B8C-83A1-F6EECF244321}">
                <p14:modId xmlns:p14="http://schemas.microsoft.com/office/powerpoint/2010/main" val="2365847419"/>
              </p:ext>
            </p:extLst>
          </p:nvPr>
        </p:nvGraphicFramePr>
        <p:xfrm>
          <a:off x="2152650" y="2990088"/>
          <a:ext cx="7886700" cy="2273287"/>
        </p:xfrm>
        <a:graphic>
          <a:graphicData uri="http://schemas.openxmlformats.org/drawingml/2006/table">
            <a:tbl>
              <a:tblPr firstRow="1" firstCol="1" bandRow="1">
                <a:tableStyleId>{5C22544A-7EE6-4342-B048-85BDC9FD1C3A}</a:tableStyleId>
              </a:tblPr>
              <a:tblGrid>
                <a:gridCol w="6103223">
                  <a:extLst>
                    <a:ext uri="{9D8B030D-6E8A-4147-A177-3AD203B41FA5}">
                      <a16:colId xmlns:a16="http://schemas.microsoft.com/office/drawing/2014/main" xmlns="" val="878921008"/>
                    </a:ext>
                  </a:extLst>
                </a:gridCol>
                <a:gridCol w="1783477">
                  <a:extLst>
                    <a:ext uri="{9D8B030D-6E8A-4147-A177-3AD203B41FA5}">
                      <a16:colId xmlns:a16="http://schemas.microsoft.com/office/drawing/2014/main" xmlns="" val="2267755174"/>
                    </a:ext>
                  </a:extLst>
                </a:gridCol>
              </a:tblGrid>
              <a:tr h="424180">
                <a:tc>
                  <a:txBody>
                    <a:bodyPr/>
                    <a:lstStyle/>
                    <a:p>
                      <a:pPr>
                        <a:lnSpc>
                          <a:spcPct val="150000"/>
                        </a:lnSpc>
                        <a:spcAft>
                          <a:spcPts val="0"/>
                        </a:spcAft>
                      </a:pPr>
                      <a:r>
                        <a:rPr lang="da-DK" sz="1800" dirty="0">
                          <a:solidFill>
                            <a:schemeClr val="bg1"/>
                          </a:solidFill>
                          <a:effectLst/>
                        </a:rPr>
                        <a:t>Rekommandation</a:t>
                      </a:r>
                      <a:endParaRPr lang="da-DK"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nSpc>
                          <a:spcPct val="150000"/>
                        </a:lnSpc>
                        <a:spcAft>
                          <a:spcPts val="0"/>
                        </a:spcAft>
                      </a:pPr>
                      <a:r>
                        <a:rPr lang="da-DK" sz="1800">
                          <a:solidFill>
                            <a:schemeClr val="bg1"/>
                          </a:solidFill>
                          <a:effectLst/>
                        </a:rPr>
                        <a:t>Styrke</a:t>
                      </a:r>
                      <a:endParaRPr lang="da-DK"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1558933652"/>
                  </a:ext>
                </a:extLst>
              </a:tr>
              <a:tr h="1849107">
                <a:tc>
                  <a:txBody>
                    <a:bodyPr/>
                    <a:lstStyle/>
                    <a:p>
                      <a:pPr>
                        <a:lnSpc>
                          <a:spcPct val="150000"/>
                        </a:lnSpc>
                        <a:spcAft>
                          <a:spcPts val="0"/>
                        </a:spcAft>
                      </a:pPr>
                      <a:r>
                        <a:rPr lang="da-DK" sz="1800" dirty="0">
                          <a:solidFill>
                            <a:schemeClr val="bg1"/>
                          </a:solidFill>
                          <a:effectLst/>
                        </a:rPr>
                        <a:t>Magnesiumsulfat gives i forbindelse med non-obstetrisk kirurgi efter individuel vurdering af risikoen for forløsning eller spontan præterm fødsel før GA 32 og efter vanlige </a:t>
                      </a:r>
                      <a:r>
                        <a:rPr lang="da-DK" sz="1800" dirty="0" err="1">
                          <a:solidFill>
                            <a:schemeClr val="bg1"/>
                          </a:solidFill>
                          <a:effectLst/>
                        </a:rPr>
                        <a:t>retningslinier</a:t>
                      </a:r>
                      <a:endParaRPr lang="da-DK"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nSpc>
                          <a:spcPct val="150000"/>
                        </a:lnSpc>
                        <a:spcAft>
                          <a:spcPts val="0"/>
                        </a:spcAft>
                      </a:pPr>
                      <a:r>
                        <a:rPr lang="da-DK" sz="1800" dirty="0">
                          <a:solidFill>
                            <a:schemeClr val="bg1"/>
                          </a:solidFill>
                          <a:effectLst/>
                        </a:rPr>
                        <a:t> </a:t>
                      </a:r>
                    </a:p>
                    <a:p>
                      <a:pPr>
                        <a:lnSpc>
                          <a:spcPct val="150000"/>
                        </a:lnSpc>
                        <a:spcAft>
                          <a:spcPts val="0"/>
                        </a:spcAft>
                      </a:pPr>
                      <a:r>
                        <a:rPr lang="da-DK" sz="1800" dirty="0">
                          <a:solidFill>
                            <a:schemeClr val="bg1"/>
                          </a:solidFill>
                          <a:effectLst/>
                        </a:rPr>
                        <a:t>D</a:t>
                      </a:r>
                      <a:endParaRPr lang="da-DK"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1073560403"/>
                  </a:ext>
                </a:extLst>
              </a:tr>
            </a:tbl>
          </a:graphicData>
        </a:graphic>
      </p:graphicFrame>
    </p:spTree>
    <p:extLst>
      <p:ext uri="{BB962C8B-B14F-4D97-AF65-F5344CB8AC3E}">
        <p14:creationId xmlns:p14="http://schemas.microsoft.com/office/powerpoint/2010/main" val="263343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5E4ED2E-059A-1D47-8E20-AFF7186281CA}"/>
              </a:ext>
            </a:extLst>
          </p:cNvPr>
          <p:cNvSpPr>
            <a:spLocks noGrp="1"/>
          </p:cNvSpPr>
          <p:nvPr>
            <p:ph type="title"/>
          </p:nvPr>
        </p:nvSpPr>
        <p:spPr>
          <a:xfrm>
            <a:off x="2152649" y="755420"/>
            <a:ext cx="7886700" cy="1325563"/>
          </a:xfrm>
        </p:spPr>
        <p:txBody>
          <a:bodyPr/>
          <a:lstStyle/>
          <a:p>
            <a:pPr algn="ctr"/>
            <a:r>
              <a:rPr lang="en-GB" b="1" dirty="0"/>
              <a:t>Antenatal corticosteroid</a:t>
            </a:r>
          </a:p>
        </p:txBody>
      </p:sp>
      <p:graphicFrame>
        <p:nvGraphicFramePr>
          <p:cNvPr id="4" name="Tabel 3">
            <a:extLst>
              <a:ext uri="{FF2B5EF4-FFF2-40B4-BE49-F238E27FC236}">
                <a16:creationId xmlns:a16="http://schemas.microsoft.com/office/drawing/2014/main" xmlns="" id="{705226C4-5931-F947-A455-C24B5386D375}"/>
              </a:ext>
            </a:extLst>
          </p:cNvPr>
          <p:cNvGraphicFramePr>
            <a:graphicFrameLocks noGrp="1"/>
          </p:cNvGraphicFramePr>
          <p:nvPr>
            <p:extLst>
              <p:ext uri="{D42A27DB-BD31-4B8C-83A1-F6EECF244321}">
                <p14:modId xmlns:p14="http://schemas.microsoft.com/office/powerpoint/2010/main" val="3578295544"/>
              </p:ext>
            </p:extLst>
          </p:nvPr>
        </p:nvGraphicFramePr>
        <p:xfrm>
          <a:off x="2152649" y="2313432"/>
          <a:ext cx="7886700" cy="2961096"/>
        </p:xfrm>
        <a:graphic>
          <a:graphicData uri="http://schemas.openxmlformats.org/drawingml/2006/table">
            <a:tbl>
              <a:tblPr firstRow="1" firstCol="1" bandRow="1">
                <a:tableStyleId>{5C22544A-7EE6-4342-B048-85BDC9FD1C3A}</a:tableStyleId>
              </a:tblPr>
              <a:tblGrid>
                <a:gridCol w="6103223">
                  <a:extLst>
                    <a:ext uri="{9D8B030D-6E8A-4147-A177-3AD203B41FA5}">
                      <a16:colId xmlns:a16="http://schemas.microsoft.com/office/drawing/2014/main" xmlns="" val="1813930765"/>
                    </a:ext>
                  </a:extLst>
                </a:gridCol>
                <a:gridCol w="1783477">
                  <a:extLst>
                    <a:ext uri="{9D8B030D-6E8A-4147-A177-3AD203B41FA5}">
                      <a16:colId xmlns:a16="http://schemas.microsoft.com/office/drawing/2014/main" xmlns="" val="2708447826"/>
                    </a:ext>
                  </a:extLst>
                </a:gridCol>
              </a:tblGrid>
              <a:tr h="571700">
                <a:tc>
                  <a:txBody>
                    <a:bodyPr/>
                    <a:lstStyle/>
                    <a:p>
                      <a:pPr>
                        <a:lnSpc>
                          <a:spcPct val="150000"/>
                        </a:lnSpc>
                        <a:spcAft>
                          <a:spcPts val="0"/>
                        </a:spcAft>
                      </a:pPr>
                      <a:r>
                        <a:rPr lang="da-DK" sz="1800" dirty="0">
                          <a:solidFill>
                            <a:schemeClr val="bg1"/>
                          </a:solidFill>
                          <a:effectLst/>
                        </a:rPr>
                        <a:t>Rekommandation</a:t>
                      </a:r>
                      <a:endParaRPr lang="da-DK"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nSpc>
                          <a:spcPct val="150000"/>
                        </a:lnSpc>
                        <a:spcAft>
                          <a:spcPts val="0"/>
                        </a:spcAft>
                      </a:pPr>
                      <a:r>
                        <a:rPr lang="da-DK" sz="1800">
                          <a:solidFill>
                            <a:schemeClr val="bg1"/>
                          </a:solidFill>
                          <a:effectLst/>
                        </a:rPr>
                        <a:t>Styrke</a:t>
                      </a:r>
                      <a:endParaRPr lang="da-DK"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314750982"/>
                  </a:ext>
                </a:extLst>
              </a:tr>
              <a:tr h="1035437">
                <a:tc>
                  <a:txBody>
                    <a:bodyPr/>
                    <a:lstStyle/>
                    <a:p>
                      <a:pPr>
                        <a:lnSpc>
                          <a:spcPct val="150000"/>
                        </a:lnSpc>
                        <a:spcAft>
                          <a:spcPts val="0"/>
                        </a:spcAft>
                      </a:pPr>
                      <a:r>
                        <a:rPr lang="da-DK" sz="1800" dirty="0">
                          <a:solidFill>
                            <a:schemeClr val="bg1"/>
                          </a:solidFill>
                          <a:effectLst/>
                        </a:rPr>
                        <a:t>Akut kirurgi bør ikke udsættes med henblik på at afvente effekt af </a:t>
                      </a:r>
                      <a:r>
                        <a:rPr lang="da-DK" sz="1800" dirty="0" err="1">
                          <a:solidFill>
                            <a:schemeClr val="bg1"/>
                          </a:solidFill>
                          <a:effectLst/>
                        </a:rPr>
                        <a:t>antenatal</a:t>
                      </a:r>
                      <a:r>
                        <a:rPr lang="da-DK" sz="1800" dirty="0">
                          <a:solidFill>
                            <a:schemeClr val="bg1"/>
                          </a:solidFill>
                          <a:effectLst/>
                        </a:rPr>
                        <a:t> </a:t>
                      </a:r>
                      <a:r>
                        <a:rPr lang="da-DK" sz="1800" dirty="0" err="1">
                          <a:solidFill>
                            <a:schemeClr val="bg1"/>
                          </a:solidFill>
                          <a:effectLst/>
                        </a:rPr>
                        <a:t>corticosteroid</a:t>
                      </a:r>
                      <a:endParaRPr lang="da-DK"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nSpc>
                          <a:spcPct val="150000"/>
                        </a:lnSpc>
                        <a:spcAft>
                          <a:spcPts val="0"/>
                        </a:spcAft>
                      </a:pPr>
                      <a:r>
                        <a:rPr lang="da-DK" sz="1800">
                          <a:solidFill>
                            <a:schemeClr val="bg1"/>
                          </a:solidFill>
                          <a:effectLst/>
                        </a:rPr>
                        <a:t> </a:t>
                      </a:r>
                    </a:p>
                    <a:p>
                      <a:pPr algn="ctr">
                        <a:lnSpc>
                          <a:spcPct val="150000"/>
                        </a:lnSpc>
                        <a:spcAft>
                          <a:spcPts val="0"/>
                        </a:spcAft>
                      </a:pPr>
                      <a:r>
                        <a:rPr lang="da-DK" sz="1800">
                          <a:solidFill>
                            <a:schemeClr val="bg1"/>
                          </a:solidFill>
                          <a:effectLst/>
                        </a:rPr>
                        <a:t>D</a:t>
                      </a:r>
                      <a:endParaRPr lang="da-DK"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2835899207"/>
                  </a:ext>
                </a:extLst>
              </a:tr>
              <a:tr h="1353959">
                <a:tc>
                  <a:txBody>
                    <a:bodyPr/>
                    <a:lstStyle/>
                    <a:p>
                      <a:pPr>
                        <a:lnSpc>
                          <a:spcPct val="150000"/>
                        </a:lnSpc>
                        <a:spcAft>
                          <a:spcPts val="0"/>
                        </a:spcAft>
                      </a:pPr>
                      <a:r>
                        <a:rPr lang="da-DK" sz="1800">
                          <a:solidFill>
                            <a:schemeClr val="bg1"/>
                          </a:solidFill>
                          <a:effectLst/>
                        </a:rPr>
                        <a:t>Der kan i særlige situationer tages individuelt stilling til mulighed for at give corticosteroid og udsætte operationen 24-48 timer</a:t>
                      </a:r>
                      <a:endParaRPr lang="da-DK"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gn="ctr">
                        <a:lnSpc>
                          <a:spcPct val="150000"/>
                        </a:lnSpc>
                        <a:spcAft>
                          <a:spcPts val="0"/>
                        </a:spcAft>
                      </a:pPr>
                      <a:r>
                        <a:rPr lang="da-DK" sz="1800" dirty="0">
                          <a:solidFill>
                            <a:schemeClr val="bg1"/>
                          </a:solidFill>
                          <a:effectLst/>
                        </a:rPr>
                        <a:t> </a:t>
                      </a:r>
                    </a:p>
                    <a:p>
                      <a:pPr algn="ctr">
                        <a:lnSpc>
                          <a:spcPct val="150000"/>
                        </a:lnSpc>
                        <a:spcAft>
                          <a:spcPts val="0"/>
                        </a:spcAft>
                      </a:pPr>
                      <a:r>
                        <a:rPr lang="da-DK" sz="1800" dirty="0">
                          <a:solidFill>
                            <a:schemeClr val="bg1"/>
                          </a:solidFill>
                          <a:effectLst/>
                        </a:rPr>
                        <a:t>D</a:t>
                      </a:r>
                      <a:endParaRPr lang="da-DK"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3002184544"/>
                  </a:ext>
                </a:extLst>
              </a:tr>
            </a:tbl>
          </a:graphicData>
        </a:graphic>
      </p:graphicFrame>
    </p:spTree>
    <p:extLst>
      <p:ext uri="{BB962C8B-B14F-4D97-AF65-F5344CB8AC3E}">
        <p14:creationId xmlns:p14="http://schemas.microsoft.com/office/powerpoint/2010/main" val="504510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059F4C94-410F-904B-97D9-C5A5554C38BD}"/>
              </a:ext>
            </a:extLst>
          </p:cNvPr>
          <p:cNvSpPr>
            <a:spLocks noGrp="1"/>
          </p:cNvSpPr>
          <p:nvPr>
            <p:ph idx="1"/>
          </p:nvPr>
        </p:nvSpPr>
        <p:spPr>
          <a:xfrm>
            <a:off x="2383536" y="2619618"/>
            <a:ext cx="7729728" cy="3177678"/>
          </a:xfrm>
        </p:spPr>
        <p:txBody>
          <a:bodyPr>
            <a:normAutofit/>
          </a:bodyPr>
          <a:lstStyle/>
          <a:p>
            <a:r>
              <a:rPr lang="en-GB" dirty="0"/>
              <a:t>ACOG </a:t>
            </a:r>
            <a:r>
              <a:rPr lang="en-GB" dirty="0" err="1"/>
              <a:t>nævner</a:t>
            </a:r>
            <a:r>
              <a:rPr lang="en-GB" dirty="0"/>
              <a:t> </a:t>
            </a:r>
            <a:r>
              <a:rPr lang="en-GB" dirty="0" err="1"/>
              <a:t>det</a:t>
            </a:r>
            <a:r>
              <a:rPr lang="en-GB" dirty="0"/>
              <a:t> </a:t>
            </a:r>
            <a:r>
              <a:rPr lang="en-GB" dirty="0" err="1"/>
              <a:t>ikke</a:t>
            </a:r>
            <a:endParaRPr lang="en-GB" dirty="0"/>
          </a:p>
          <a:p>
            <a:r>
              <a:rPr lang="en-GB" dirty="0"/>
              <a:t>RCOG – Laparoscopy in pregnancy</a:t>
            </a:r>
          </a:p>
          <a:p>
            <a:pPr lvl="1"/>
            <a:r>
              <a:rPr lang="da-DK" dirty="0" err="1"/>
              <a:t>Routine</a:t>
            </a:r>
            <a:r>
              <a:rPr lang="da-DK" dirty="0"/>
              <a:t> </a:t>
            </a:r>
            <a:r>
              <a:rPr lang="da-DK" dirty="0" err="1"/>
              <a:t>tocolysis</a:t>
            </a:r>
            <a:r>
              <a:rPr lang="da-DK" dirty="0"/>
              <a:t> for </a:t>
            </a:r>
            <a:r>
              <a:rPr lang="da-DK" dirty="0" err="1"/>
              <a:t>women</a:t>
            </a:r>
            <a:r>
              <a:rPr lang="da-DK" dirty="0"/>
              <a:t> </a:t>
            </a:r>
            <a:r>
              <a:rPr lang="da-DK" dirty="0" err="1"/>
              <a:t>undergoing</a:t>
            </a:r>
            <a:r>
              <a:rPr lang="da-DK" dirty="0"/>
              <a:t> </a:t>
            </a:r>
            <a:r>
              <a:rPr lang="da-DK" dirty="0" err="1"/>
              <a:t>laparoscopic</a:t>
            </a:r>
            <a:r>
              <a:rPr lang="da-DK" dirty="0"/>
              <a:t> or open </a:t>
            </a:r>
            <a:r>
              <a:rPr lang="da-DK" dirty="0" err="1"/>
              <a:t>surgery</a:t>
            </a:r>
            <a:r>
              <a:rPr lang="da-DK" dirty="0"/>
              <a:t> in </a:t>
            </a:r>
            <a:r>
              <a:rPr lang="da-DK" dirty="0" err="1"/>
              <a:t>pregnancy</a:t>
            </a:r>
            <a:r>
              <a:rPr lang="da-DK" dirty="0"/>
              <a:t> is </a:t>
            </a:r>
            <a:r>
              <a:rPr lang="da-DK" dirty="0">
                <a:solidFill>
                  <a:srgbClr val="C00000"/>
                </a:solidFill>
              </a:rPr>
              <a:t>not </a:t>
            </a:r>
            <a:r>
              <a:rPr lang="da-DK" dirty="0" err="1">
                <a:solidFill>
                  <a:srgbClr val="C00000"/>
                </a:solidFill>
              </a:rPr>
              <a:t>recommended</a:t>
            </a:r>
            <a:r>
              <a:rPr lang="da-DK" dirty="0">
                <a:solidFill>
                  <a:srgbClr val="C00000"/>
                </a:solidFill>
              </a:rPr>
              <a:t> </a:t>
            </a:r>
            <a:r>
              <a:rPr lang="da-DK" dirty="0" err="1"/>
              <a:t>because</a:t>
            </a:r>
            <a:r>
              <a:rPr lang="da-DK" dirty="0"/>
              <a:t> it has not </a:t>
            </a:r>
            <a:r>
              <a:rPr lang="da-DK" dirty="0" err="1"/>
              <a:t>been</a:t>
            </a:r>
            <a:r>
              <a:rPr lang="da-DK" dirty="0"/>
              <a:t> </a:t>
            </a:r>
            <a:r>
              <a:rPr lang="da-DK" dirty="0" err="1"/>
              <a:t>shown</a:t>
            </a:r>
            <a:r>
              <a:rPr lang="da-DK" dirty="0"/>
              <a:t> to </a:t>
            </a:r>
            <a:r>
              <a:rPr lang="da-DK" dirty="0" err="1"/>
              <a:t>improve</a:t>
            </a:r>
            <a:r>
              <a:rPr lang="da-DK" dirty="0"/>
              <a:t> </a:t>
            </a:r>
            <a:r>
              <a:rPr lang="da-DK" dirty="0" err="1"/>
              <a:t>outcomes</a:t>
            </a:r>
            <a:r>
              <a:rPr lang="da-DK" dirty="0"/>
              <a:t>.</a:t>
            </a:r>
          </a:p>
          <a:p>
            <a:pPr marL="0" indent="0">
              <a:buNone/>
            </a:pPr>
            <a:r>
              <a:rPr lang="da-DK" dirty="0" err="1"/>
              <a:t>We</a:t>
            </a:r>
            <a:r>
              <a:rPr lang="da-DK" dirty="0"/>
              <a:t> </a:t>
            </a:r>
            <a:r>
              <a:rPr lang="da-DK" dirty="0" err="1"/>
              <a:t>found</a:t>
            </a:r>
            <a:r>
              <a:rPr lang="da-DK" dirty="0"/>
              <a:t> no </a:t>
            </a:r>
            <a:r>
              <a:rPr lang="da-DK" dirty="0" err="1"/>
              <a:t>statistical</a:t>
            </a:r>
            <a:r>
              <a:rPr lang="da-DK" dirty="0"/>
              <a:t> difference in the rate of </a:t>
            </a:r>
            <a:r>
              <a:rPr lang="da-DK" dirty="0" err="1"/>
              <a:t>preterm</a:t>
            </a:r>
            <a:r>
              <a:rPr lang="da-DK" dirty="0"/>
              <a:t> </a:t>
            </a:r>
            <a:r>
              <a:rPr lang="da-DK" dirty="0" err="1"/>
              <a:t>delivery</a:t>
            </a:r>
            <a:r>
              <a:rPr lang="da-DK" dirty="0"/>
              <a:t> </a:t>
            </a:r>
            <a:r>
              <a:rPr lang="da-DK" dirty="0" err="1"/>
              <a:t>among</a:t>
            </a:r>
            <a:r>
              <a:rPr lang="da-DK" dirty="0"/>
              <a:t> the </a:t>
            </a:r>
            <a:r>
              <a:rPr lang="da-DK" dirty="0" err="1"/>
              <a:t>prophylactic</a:t>
            </a:r>
            <a:r>
              <a:rPr lang="da-DK" dirty="0"/>
              <a:t> </a:t>
            </a:r>
            <a:r>
              <a:rPr lang="da-DK" dirty="0" err="1"/>
              <a:t>tocolysis</a:t>
            </a:r>
            <a:r>
              <a:rPr lang="da-DK" dirty="0"/>
              <a:t> </a:t>
            </a:r>
            <a:r>
              <a:rPr lang="da-DK" dirty="0" err="1"/>
              <a:t>group</a:t>
            </a:r>
            <a:r>
              <a:rPr lang="da-DK" dirty="0"/>
              <a:t> (0/15) and the non-</a:t>
            </a:r>
            <a:r>
              <a:rPr lang="da-DK" dirty="0" err="1"/>
              <a:t>tocolysis</a:t>
            </a:r>
            <a:r>
              <a:rPr lang="da-DK" dirty="0"/>
              <a:t> </a:t>
            </a:r>
            <a:r>
              <a:rPr lang="da-DK" dirty="0" err="1"/>
              <a:t>group</a:t>
            </a:r>
            <a:r>
              <a:rPr lang="da-DK" dirty="0"/>
              <a:t> (3/79) </a:t>
            </a:r>
          </a:p>
          <a:p>
            <a:pPr marL="0" indent="0">
              <a:buNone/>
            </a:pPr>
            <a:r>
              <a:rPr lang="da-DK" dirty="0"/>
              <a:t>(p=0.59). </a:t>
            </a:r>
          </a:p>
          <a:p>
            <a:pPr marL="0" indent="0">
              <a:buNone/>
            </a:pPr>
            <a:r>
              <a:rPr lang="en-GB" sz="1400" dirty="0"/>
              <a:t>Walsh et al. L</a:t>
            </a:r>
            <a:r>
              <a:rPr lang="en-US" sz="1400" dirty="0" err="1"/>
              <a:t>aparoscopic</a:t>
            </a:r>
            <a:r>
              <a:rPr lang="en-US" sz="1400" dirty="0"/>
              <a:t> versus open </a:t>
            </a:r>
            <a:r>
              <a:rPr lang="en-US" sz="1400" dirty="0" err="1"/>
              <a:t>appendicectomy</a:t>
            </a:r>
            <a:r>
              <a:rPr lang="en-US" sz="1400" dirty="0"/>
              <a:t> in pregnancy:  A systematic review. </a:t>
            </a:r>
            <a:r>
              <a:rPr lang="en-US" sz="1400" dirty="0" err="1"/>
              <a:t>Int</a:t>
            </a:r>
            <a:r>
              <a:rPr lang="en-US" sz="1400" dirty="0"/>
              <a:t> J Surg. 2008</a:t>
            </a:r>
            <a:endParaRPr lang="da-DK" sz="1400" dirty="0"/>
          </a:p>
          <a:p>
            <a:pPr lvl="1"/>
            <a:endParaRPr lang="da-DK" dirty="0"/>
          </a:p>
          <a:p>
            <a:endParaRPr lang="en-GB" dirty="0"/>
          </a:p>
        </p:txBody>
      </p:sp>
      <p:sp>
        <p:nvSpPr>
          <p:cNvPr id="4" name="Titel 1">
            <a:extLst>
              <a:ext uri="{FF2B5EF4-FFF2-40B4-BE49-F238E27FC236}">
                <a16:creationId xmlns:a16="http://schemas.microsoft.com/office/drawing/2014/main" xmlns="" id="{96B1C8B8-40DA-EB4C-AFB2-C62F9D74B7C8}"/>
              </a:ext>
            </a:extLst>
          </p:cNvPr>
          <p:cNvSpPr txBox="1">
            <a:spLocks/>
          </p:cNvSpPr>
          <p:nvPr/>
        </p:nvSpPr>
        <p:spPr>
          <a:xfrm>
            <a:off x="2152650" y="22855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p>
        </p:txBody>
      </p:sp>
      <p:sp>
        <p:nvSpPr>
          <p:cNvPr id="7" name="Titel 1"/>
          <p:cNvSpPr txBox="1">
            <a:spLocks/>
          </p:cNvSpPr>
          <p:nvPr/>
        </p:nvSpPr>
        <p:spPr bwMode="black">
          <a:xfrm>
            <a:off x="2383536" y="11170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da-DK"/>
              <a:t>Tokolyse</a:t>
            </a:r>
            <a:endParaRPr lang="da-DK" dirty="0"/>
          </a:p>
        </p:txBody>
      </p:sp>
    </p:spTree>
    <p:extLst>
      <p:ext uri="{BB962C8B-B14F-4D97-AF65-F5344CB8AC3E}">
        <p14:creationId xmlns:p14="http://schemas.microsoft.com/office/powerpoint/2010/main" val="890840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6723519-8D92-FF4D-BC30-95670F94656F}"/>
              </a:ext>
            </a:extLst>
          </p:cNvPr>
          <p:cNvSpPr>
            <a:spLocks noGrp="1"/>
          </p:cNvSpPr>
          <p:nvPr>
            <p:ph type="title"/>
          </p:nvPr>
        </p:nvSpPr>
        <p:spPr>
          <a:xfrm>
            <a:off x="2152650" y="1067653"/>
            <a:ext cx="7886700" cy="1325563"/>
          </a:xfrm>
        </p:spPr>
        <p:txBody>
          <a:bodyPr/>
          <a:lstStyle/>
          <a:p>
            <a:pPr algn="ctr"/>
            <a:r>
              <a:rPr lang="en-GB" b="1" dirty="0" err="1"/>
              <a:t>Tokolyse</a:t>
            </a:r>
            <a:endParaRPr lang="en-GB" b="1" dirty="0"/>
          </a:p>
        </p:txBody>
      </p:sp>
      <p:graphicFrame>
        <p:nvGraphicFramePr>
          <p:cNvPr id="4" name="Tabel 3">
            <a:extLst>
              <a:ext uri="{FF2B5EF4-FFF2-40B4-BE49-F238E27FC236}">
                <a16:creationId xmlns:a16="http://schemas.microsoft.com/office/drawing/2014/main" xmlns="" id="{686F7D9A-4F4E-224F-B20A-046160113F15}"/>
              </a:ext>
            </a:extLst>
          </p:cNvPr>
          <p:cNvGraphicFramePr>
            <a:graphicFrameLocks noGrp="1"/>
          </p:cNvGraphicFramePr>
          <p:nvPr>
            <p:extLst>
              <p:ext uri="{D42A27DB-BD31-4B8C-83A1-F6EECF244321}">
                <p14:modId xmlns:p14="http://schemas.microsoft.com/office/powerpoint/2010/main" val="4000350646"/>
              </p:ext>
            </p:extLst>
          </p:nvPr>
        </p:nvGraphicFramePr>
        <p:xfrm>
          <a:off x="2152650" y="2795747"/>
          <a:ext cx="7886700" cy="2468880"/>
        </p:xfrm>
        <a:graphic>
          <a:graphicData uri="http://schemas.openxmlformats.org/drawingml/2006/table">
            <a:tbl>
              <a:tblPr firstRow="1" firstCol="1" bandRow="1">
                <a:tableStyleId>{5C22544A-7EE6-4342-B048-85BDC9FD1C3A}</a:tableStyleId>
              </a:tblPr>
              <a:tblGrid>
                <a:gridCol w="6232398">
                  <a:extLst>
                    <a:ext uri="{9D8B030D-6E8A-4147-A177-3AD203B41FA5}">
                      <a16:colId xmlns:a16="http://schemas.microsoft.com/office/drawing/2014/main" xmlns="" val="4051324559"/>
                    </a:ext>
                  </a:extLst>
                </a:gridCol>
                <a:gridCol w="1654302">
                  <a:extLst>
                    <a:ext uri="{9D8B030D-6E8A-4147-A177-3AD203B41FA5}">
                      <a16:colId xmlns:a16="http://schemas.microsoft.com/office/drawing/2014/main" xmlns="" val="4051591706"/>
                    </a:ext>
                  </a:extLst>
                </a:gridCol>
              </a:tblGrid>
              <a:tr h="381024">
                <a:tc>
                  <a:txBody>
                    <a:bodyPr/>
                    <a:lstStyle/>
                    <a:p>
                      <a:pPr>
                        <a:lnSpc>
                          <a:spcPct val="150000"/>
                        </a:lnSpc>
                        <a:spcAft>
                          <a:spcPts val="0"/>
                        </a:spcAft>
                      </a:pPr>
                      <a:r>
                        <a:rPr lang="da-DK" sz="1800" dirty="0">
                          <a:solidFill>
                            <a:schemeClr val="bg1"/>
                          </a:solidFill>
                          <a:effectLst/>
                        </a:rPr>
                        <a:t>Rekommandation</a:t>
                      </a:r>
                      <a:endParaRPr lang="da-DK"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nSpc>
                          <a:spcPct val="150000"/>
                        </a:lnSpc>
                        <a:spcAft>
                          <a:spcPts val="0"/>
                        </a:spcAft>
                      </a:pPr>
                      <a:r>
                        <a:rPr lang="da-DK" sz="1800">
                          <a:solidFill>
                            <a:schemeClr val="bg1"/>
                          </a:solidFill>
                          <a:effectLst/>
                        </a:rPr>
                        <a:t>Styrke</a:t>
                      </a:r>
                      <a:endParaRPr lang="da-DK"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1736439108"/>
                  </a:ext>
                </a:extLst>
              </a:tr>
              <a:tr h="807675">
                <a:tc>
                  <a:txBody>
                    <a:bodyPr/>
                    <a:lstStyle/>
                    <a:p>
                      <a:pPr>
                        <a:lnSpc>
                          <a:spcPct val="150000"/>
                        </a:lnSpc>
                        <a:spcAft>
                          <a:spcPts val="0"/>
                        </a:spcAft>
                      </a:pPr>
                      <a:r>
                        <a:rPr lang="da-DK" sz="1800" dirty="0">
                          <a:solidFill>
                            <a:schemeClr val="bg1"/>
                          </a:solidFill>
                          <a:effectLst/>
                        </a:rPr>
                        <a:t>Profylaktisk </a:t>
                      </a:r>
                      <a:r>
                        <a:rPr lang="da-DK" sz="1800" dirty="0" err="1">
                          <a:solidFill>
                            <a:schemeClr val="bg1"/>
                          </a:solidFill>
                          <a:effectLst/>
                        </a:rPr>
                        <a:t>tokolyse</a:t>
                      </a:r>
                      <a:r>
                        <a:rPr lang="da-DK" sz="1800" dirty="0">
                          <a:solidFill>
                            <a:schemeClr val="bg1"/>
                          </a:solidFill>
                          <a:effectLst/>
                        </a:rPr>
                        <a:t> før non-obstetrisk </a:t>
                      </a:r>
                      <a:r>
                        <a:rPr lang="da-DK" sz="1800" dirty="0" err="1">
                          <a:solidFill>
                            <a:schemeClr val="bg1"/>
                          </a:solidFill>
                          <a:effectLst/>
                        </a:rPr>
                        <a:t>abdominal</a:t>
                      </a:r>
                      <a:r>
                        <a:rPr lang="da-DK" sz="1800" dirty="0">
                          <a:solidFill>
                            <a:schemeClr val="bg1"/>
                          </a:solidFill>
                          <a:effectLst/>
                        </a:rPr>
                        <a:t> kirurgi anbefales ikke rutinemæssigt</a:t>
                      </a:r>
                      <a:endParaRPr lang="da-DK"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nSpc>
                          <a:spcPct val="150000"/>
                        </a:lnSpc>
                        <a:spcAft>
                          <a:spcPts val="0"/>
                        </a:spcAft>
                      </a:pPr>
                      <a:r>
                        <a:rPr lang="da-DK" sz="1800">
                          <a:solidFill>
                            <a:schemeClr val="bg1"/>
                          </a:solidFill>
                          <a:effectLst/>
                        </a:rPr>
                        <a:t>B</a:t>
                      </a:r>
                      <a:endParaRPr lang="da-DK"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3199321137"/>
                  </a:ext>
                </a:extLst>
              </a:tr>
              <a:tr h="1234326">
                <a:tc>
                  <a:txBody>
                    <a:bodyPr/>
                    <a:lstStyle/>
                    <a:p>
                      <a:pPr>
                        <a:lnSpc>
                          <a:spcPct val="150000"/>
                        </a:lnSpc>
                        <a:spcAft>
                          <a:spcPts val="0"/>
                        </a:spcAft>
                      </a:pPr>
                      <a:r>
                        <a:rPr lang="da-DK" sz="1800" dirty="0" err="1">
                          <a:solidFill>
                            <a:schemeClr val="bg1"/>
                          </a:solidFill>
                          <a:effectLst/>
                        </a:rPr>
                        <a:t>Tokolyse</a:t>
                      </a:r>
                      <a:r>
                        <a:rPr lang="da-DK" sz="1800" dirty="0">
                          <a:solidFill>
                            <a:schemeClr val="bg1"/>
                          </a:solidFill>
                          <a:effectLst/>
                        </a:rPr>
                        <a:t> bør overvejes før, under og efter non-obstetrisk </a:t>
                      </a:r>
                      <a:r>
                        <a:rPr lang="da-DK" sz="1800" dirty="0" err="1">
                          <a:solidFill>
                            <a:schemeClr val="bg1"/>
                          </a:solidFill>
                          <a:effectLst/>
                        </a:rPr>
                        <a:t>kirugi</a:t>
                      </a:r>
                      <a:r>
                        <a:rPr lang="da-DK" sz="1800" dirty="0">
                          <a:solidFill>
                            <a:schemeClr val="bg1"/>
                          </a:solidFill>
                          <a:effectLst/>
                        </a:rPr>
                        <a:t> hvis der er kliniske tegn på truende præterm fødsel og et levedygtigt foster</a:t>
                      </a:r>
                      <a:endParaRPr lang="da-DK"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tc>
                  <a:txBody>
                    <a:bodyPr/>
                    <a:lstStyle/>
                    <a:p>
                      <a:pPr>
                        <a:lnSpc>
                          <a:spcPct val="150000"/>
                        </a:lnSpc>
                        <a:spcAft>
                          <a:spcPts val="0"/>
                        </a:spcAft>
                      </a:pPr>
                      <a:r>
                        <a:rPr lang="da-DK" sz="1800" dirty="0">
                          <a:solidFill>
                            <a:schemeClr val="bg1"/>
                          </a:solidFill>
                          <a:effectLst/>
                        </a:rPr>
                        <a:t>B</a:t>
                      </a:r>
                      <a:endParaRPr lang="da-DK"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xmlns="" val="1723902284"/>
                  </a:ext>
                </a:extLst>
              </a:tr>
            </a:tbl>
          </a:graphicData>
        </a:graphic>
      </p:graphicFrame>
    </p:spTree>
    <p:extLst>
      <p:ext uri="{BB962C8B-B14F-4D97-AF65-F5344CB8AC3E}">
        <p14:creationId xmlns:p14="http://schemas.microsoft.com/office/powerpoint/2010/main" val="2250339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B5D7036-6016-2447-B693-1AF8A28ABD4D}"/>
              </a:ext>
            </a:extLst>
          </p:cNvPr>
          <p:cNvSpPr>
            <a:spLocks noGrp="1"/>
          </p:cNvSpPr>
          <p:nvPr>
            <p:ph type="title"/>
          </p:nvPr>
        </p:nvSpPr>
        <p:spPr>
          <a:xfrm>
            <a:off x="2152650" y="312258"/>
            <a:ext cx="7886700" cy="1325563"/>
          </a:xfrm>
        </p:spPr>
        <p:txBody>
          <a:bodyPr/>
          <a:lstStyle/>
          <a:p>
            <a:pPr algn="ctr"/>
            <a:r>
              <a:rPr lang="da-DK" b="1" dirty="0"/>
              <a:t>neo ekspertise</a:t>
            </a:r>
          </a:p>
        </p:txBody>
      </p:sp>
      <p:sp>
        <p:nvSpPr>
          <p:cNvPr id="3" name="Pladsholder til indhold 2">
            <a:extLst>
              <a:ext uri="{FF2B5EF4-FFF2-40B4-BE49-F238E27FC236}">
                <a16:creationId xmlns:a16="http://schemas.microsoft.com/office/drawing/2014/main" xmlns="" id="{96C12AB5-443C-7842-AB29-5AEA283AAB7F}"/>
              </a:ext>
            </a:extLst>
          </p:cNvPr>
          <p:cNvSpPr>
            <a:spLocks noGrp="1"/>
          </p:cNvSpPr>
          <p:nvPr>
            <p:ph idx="1"/>
          </p:nvPr>
        </p:nvSpPr>
        <p:spPr>
          <a:xfrm>
            <a:off x="2152650" y="1910243"/>
            <a:ext cx="7886700" cy="5152152"/>
          </a:xfrm>
        </p:spPr>
        <p:txBody>
          <a:bodyPr>
            <a:normAutofit/>
          </a:bodyPr>
          <a:lstStyle/>
          <a:p>
            <a:pPr marL="0" indent="0">
              <a:buNone/>
            </a:pPr>
            <a:r>
              <a:rPr lang="en-GB" dirty="0" err="1"/>
              <a:t>Skal</a:t>
            </a:r>
            <a:r>
              <a:rPr lang="en-GB" dirty="0"/>
              <a:t> </a:t>
            </a:r>
            <a:r>
              <a:rPr lang="en-GB" dirty="0" err="1"/>
              <a:t>patienter</a:t>
            </a:r>
            <a:r>
              <a:rPr lang="en-GB" dirty="0"/>
              <a:t> </a:t>
            </a:r>
            <a:r>
              <a:rPr lang="en-GB" dirty="0" err="1"/>
              <a:t>flyttes</a:t>
            </a:r>
            <a:r>
              <a:rPr lang="en-GB" dirty="0"/>
              <a:t> </a:t>
            </a:r>
            <a:r>
              <a:rPr lang="en-GB" dirty="0" err="1"/>
              <a:t>til</a:t>
            </a:r>
            <a:r>
              <a:rPr lang="en-GB" dirty="0"/>
              <a:t> et </a:t>
            </a:r>
            <a:r>
              <a:rPr lang="en-GB" dirty="0" err="1"/>
              <a:t>center</a:t>
            </a:r>
            <a:r>
              <a:rPr lang="en-GB" dirty="0"/>
              <a:t> med </a:t>
            </a:r>
            <a:r>
              <a:rPr lang="en-GB" dirty="0" err="1"/>
              <a:t>neoekspertise</a:t>
            </a:r>
            <a:r>
              <a:rPr lang="en-GB" dirty="0"/>
              <a:t> </a:t>
            </a:r>
            <a:r>
              <a:rPr lang="en-GB" dirty="0" err="1"/>
              <a:t>forud</a:t>
            </a:r>
            <a:r>
              <a:rPr lang="en-GB" dirty="0"/>
              <a:t> for </a:t>
            </a:r>
            <a:r>
              <a:rPr lang="en-GB" dirty="0" err="1"/>
              <a:t>kirurgi</a:t>
            </a:r>
            <a:r>
              <a:rPr lang="en-GB" dirty="0"/>
              <a:t>?</a:t>
            </a:r>
          </a:p>
          <a:p>
            <a:r>
              <a:rPr lang="en-GB" dirty="0"/>
              <a:t>ACOG - Surgery in pregnancy: </a:t>
            </a:r>
            <a:r>
              <a:rPr lang="da-DK" dirty="0"/>
              <a:t>If fetal </a:t>
            </a:r>
            <a:r>
              <a:rPr lang="da-DK" dirty="0" err="1"/>
              <a:t>monitoring</a:t>
            </a:r>
            <a:r>
              <a:rPr lang="da-DK" dirty="0"/>
              <a:t> is to </a:t>
            </a:r>
            <a:r>
              <a:rPr lang="da-DK" dirty="0" err="1"/>
              <a:t>be</a:t>
            </a:r>
            <a:r>
              <a:rPr lang="da-DK" dirty="0"/>
              <a:t> </a:t>
            </a:r>
            <a:r>
              <a:rPr lang="da-DK" dirty="0" err="1"/>
              <a:t>used</a:t>
            </a:r>
            <a:r>
              <a:rPr lang="da-DK" dirty="0"/>
              <a:t>, </a:t>
            </a:r>
            <a:r>
              <a:rPr lang="da-DK" dirty="0" err="1">
                <a:solidFill>
                  <a:srgbClr val="C00000"/>
                </a:solidFill>
              </a:rPr>
              <a:t>consider</a:t>
            </a:r>
            <a:r>
              <a:rPr lang="da-DK" dirty="0"/>
              <a:t> the </a:t>
            </a:r>
            <a:r>
              <a:rPr lang="da-DK" dirty="0" err="1"/>
              <a:t>following</a:t>
            </a:r>
            <a:r>
              <a:rPr lang="da-DK" dirty="0"/>
              <a:t> </a:t>
            </a:r>
            <a:r>
              <a:rPr lang="da-DK" dirty="0" err="1"/>
              <a:t>recommendations</a:t>
            </a:r>
            <a:r>
              <a:rPr lang="da-DK" dirty="0"/>
              <a:t>: </a:t>
            </a:r>
          </a:p>
          <a:p>
            <a:pPr lvl="1"/>
            <a:r>
              <a:rPr lang="da-DK" dirty="0" err="1"/>
              <a:t>Surgery</a:t>
            </a:r>
            <a:r>
              <a:rPr lang="da-DK" dirty="0"/>
              <a:t> </a:t>
            </a:r>
            <a:r>
              <a:rPr lang="da-DK" dirty="0" err="1"/>
              <a:t>should</a:t>
            </a:r>
            <a:r>
              <a:rPr lang="da-DK" dirty="0"/>
              <a:t> </a:t>
            </a:r>
            <a:r>
              <a:rPr lang="da-DK" dirty="0" err="1"/>
              <a:t>be</a:t>
            </a:r>
            <a:r>
              <a:rPr lang="da-DK" dirty="0"/>
              <a:t> done at an institution with neonatal and </a:t>
            </a:r>
            <a:r>
              <a:rPr lang="da-DK" dirty="0" err="1"/>
              <a:t>pediatric</a:t>
            </a:r>
            <a:r>
              <a:rPr lang="da-DK" dirty="0"/>
              <a:t> services. </a:t>
            </a:r>
          </a:p>
          <a:p>
            <a:pPr lvl="1"/>
            <a:r>
              <a:rPr lang="da-DK" dirty="0"/>
              <a:t>An </a:t>
            </a:r>
            <a:r>
              <a:rPr lang="da-DK" dirty="0" err="1"/>
              <a:t>obstetric</a:t>
            </a:r>
            <a:r>
              <a:rPr lang="da-DK" dirty="0"/>
              <a:t> </a:t>
            </a:r>
            <a:r>
              <a:rPr lang="da-DK" dirty="0" err="1"/>
              <a:t>care</a:t>
            </a:r>
            <a:r>
              <a:rPr lang="da-DK" dirty="0"/>
              <a:t> </a:t>
            </a:r>
            <a:r>
              <a:rPr lang="da-DK" dirty="0" err="1"/>
              <a:t>provider</a:t>
            </a:r>
            <a:r>
              <a:rPr lang="da-DK" dirty="0"/>
              <a:t> with </a:t>
            </a:r>
            <a:r>
              <a:rPr lang="da-DK" dirty="0" err="1"/>
              <a:t>cesarean</a:t>
            </a:r>
            <a:r>
              <a:rPr lang="da-DK" dirty="0"/>
              <a:t> </a:t>
            </a:r>
            <a:r>
              <a:rPr lang="da-DK" dirty="0" err="1"/>
              <a:t>delivery</a:t>
            </a:r>
            <a:r>
              <a:rPr lang="da-DK" dirty="0"/>
              <a:t> </a:t>
            </a:r>
            <a:r>
              <a:rPr lang="da-DK" dirty="0" err="1"/>
              <a:t>privileges</a:t>
            </a:r>
            <a:r>
              <a:rPr lang="da-DK" dirty="0"/>
              <a:t> </a:t>
            </a:r>
            <a:r>
              <a:rPr lang="da-DK" dirty="0" err="1"/>
              <a:t>should</a:t>
            </a:r>
            <a:r>
              <a:rPr lang="da-DK" dirty="0"/>
              <a:t> </a:t>
            </a:r>
            <a:r>
              <a:rPr lang="da-DK" dirty="0" err="1"/>
              <a:t>be</a:t>
            </a:r>
            <a:r>
              <a:rPr lang="da-DK" dirty="0"/>
              <a:t> </a:t>
            </a:r>
            <a:r>
              <a:rPr lang="da-DK" dirty="0" err="1"/>
              <a:t>readily</a:t>
            </a:r>
            <a:r>
              <a:rPr lang="da-DK" dirty="0"/>
              <a:t> </a:t>
            </a:r>
            <a:r>
              <a:rPr lang="da-DK" dirty="0" err="1"/>
              <a:t>available</a:t>
            </a:r>
            <a:r>
              <a:rPr lang="da-DK" dirty="0"/>
              <a:t>. </a:t>
            </a:r>
          </a:p>
          <a:p>
            <a:r>
              <a:rPr lang="en-GB" dirty="0"/>
              <a:t>RCOG - Laparoscopy in pregnancy</a:t>
            </a:r>
          </a:p>
          <a:p>
            <a:pPr lvl="1"/>
            <a:r>
              <a:rPr lang="da-DK" dirty="0"/>
              <a:t>A </a:t>
            </a:r>
            <a:r>
              <a:rPr lang="da-DK" dirty="0" err="1"/>
              <a:t>multidisciplinary</a:t>
            </a:r>
            <a:r>
              <a:rPr lang="da-DK" dirty="0"/>
              <a:t> team </a:t>
            </a:r>
            <a:r>
              <a:rPr lang="da-DK" dirty="0" err="1"/>
              <a:t>should</a:t>
            </a:r>
            <a:r>
              <a:rPr lang="da-DK" dirty="0"/>
              <a:t> </a:t>
            </a:r>
            <a:r>
              <a:rPr lang="da-DK" dirty="0" err="1"/>
              <a:t>be</a:t>
            </a:r>
            <a:r>
              <a:rPr lang="da-DK" dirty="0"/>
              <a:t> in charge of the </a:t>
            </a:r>
            <a:r>
              <a:rPr lang="da-DK" dirty="0" err="1"/>
              <a:t>care</a:t>
            </a:r>
            <a:r>
              <a:rPr lang="da-DK" dirty="0"/>
              <a:t> of </a:t>
            </a:r>
            <a:r>
              <a:rPr lang="da-DK" dirty="0" err="1"/>
              <a:t>pregnant</a:t>
            </a:r>
            <a:r>
              <a:rPr lang="da-DK" dirty="0"/>
              <a:t> </a:t>
            </a:r>
            <a:r>
              <a:rPr lang="da-DK" dirty="0" err="1"/>
              <a:t>women</a:t>
            </a:r>
            <a:r>
              <a:rPr lang="da-DK" dirty="0"/>
              <a:t> </a:t>
            </a:r>
            <a:r>
              <a:rPr lang="da-DK" dirty="0" err="1"/>
              <a:t>requiring</a:t>
            </a:r>
            <a:r>
              <a:rPr lang="da-DK" dirty="0"/>
              <a:t> </a:t>
            </a:r>
            <a:r>
              <a:rPr lang="da-DK" dirty="0" err="1"/>
              <a:t>laparoscopy</a:t>
            </a:r>
            <a:r>
              <a:rPr lang="da-DK" dirty="0"/>
              <a:t>. </a:t>
            </a:r>
            <a:r>
              <a:rPr lang="da-DK" dirty="0" err="1">
                <a:solidFill>
                  <a:srgbClr val="C00000"/>
                </a:solidFill>
              </a:rPr>
              <a:t>Depending</a:t>
            </a:r>
            <a:r>
              <a:rPr lang="da-DK" dirty="0">
                <a:solidFill>
                  <a:srgbClr val="C00000"/>
                </a:solidFill>
              </a:rPr>
              <a:t> on the </a:t>
            </a:r>
            <a:r>
              <a:rPr lang="da-DK" dirty="0" err="1">
                <a:solidFill>
                  <a:srgbClr val="C00000"/>
                </a:solidFill>
              </a:rPr>
              <a:t>individual</a:t>
            </a:r>
            <a:r>
              <a:rPr lang="da-DK" dirty="0">
                <a:solidFill>
                  <a:srgbClr val="C00000"/>
                </a:solidFill>
              </a:rPr>
              <a:t> case</a:t>
            </a:r>
            <a:r>
              <a:rPr lang="da-DK" dirty="0"/>
              <a:t> </a:t>
            </a:r>
            <a:r>
              <a:rPr lang="da-DK" dirty="0" err="1"/>
              <a:t>this</a:t>
            </a:r>
            <a:r>
              <a:rPr lang="da-DK" dirty="0"/>
              <a:t> team </a:t>
            </a:r>
            <a:r>
              <a:rPr lang="da-DK" dirty="0" err="1"/>
              <a:t>may</a:t>
            </a:r>
            <a:r>
              <a:rPr lang="da-DK" dirty="0"/>
              <a:t> </a:t>
            </a:r>
            <a:r>
              <a:rPr lang="da-DK" dirty="0" err="1"/>
              <a:t>include</a:t>
            </a:r>
            <a:r>
              <a:rPr lang="da-DK" dirty="0"/>
              <a:t> </a:t>
            </a:r>
            <a:r>
              <a:rPr lang="da-DK" dirty="0" err="1"/>
              <a:t>gynaecologists</a:t>
            </a:r>
            <a:r>
              <a:rPr lang="da-DK" dirty="0"/>
              <a:t>, general </a:t>
            </a:r>
            <a:r>
              <a:rPr lang="da-DK" dirty="0" err="1"/>
              <a:t>surgeons</a:t>
            </a:r>
            <a:r>
              <a:rPr lang="da-DK" dirty="0"/>
              <a:t>, </a:t>
            </a:r>
            <a:r>
              <a:rPr lang="da-DK" dirty="0" err="1"/>
              <a:t>anaesthetists</a:t>
            </a:r>
            <a:r>
              <a:rPr lang="da-DK" dirty="0"/>
              <a:t>, </a:t>
            </a:r>
            <a:r>
              <a:rPr lang="da-DK" dirty="0" err="1"/>
              <a:t>obstetricians</a:t>
            </a:r>
            <a:r>
              <a:rPr lang="da-DK" dirty="0"/>
              <a:t> and </a:t>
            </a:r>
            <a:r>
              <a:rPr lang="da-DK" dirty="0" err="1"/>
              <a:t>neonatologists</a:t>
            </a:r>
            <a:r>
              <a:rPr lang="da-DK" dirty="0"/>
              <a:t>. </a:t>
            </a:r>
          </a:p>
          <a:p>
            <a:pPr lvl="1"/>
            <a:r>
              <a:rPr lang="da-DK" dirty="0" err="1"/>
              <a:t>After</a:t>
            </a:r>
            <a:r>
              <a:rPr lang="da-DK" dirty="0"/>
              <a:t> the age of fetal </a:t>
            </a:r>
            <a:r>
              <a:rPr lang="da-DK" dirty="0" err="1"/>
              <a:t>viability</a:t>
            </a:r>
            <a:r>
              <a:rPr lang="da-DK" dirty="0"/>
              <a:t> (…) </a:t>
            </a:r>
            <a:r>
              <a:rPr lang="da-DK" dirty="0" err="1">
                <a:solidFill>
                  <a:srgbClr val="C00000"/>
                </a:solidFill>
              </a:rPr>
              <a:t>should</a:t>
            </a:r>
            <a:r>
              <a:rPr lang="da-DK" dirty="0">
                <a:solidFill>
                  <a:srgbClr val="C00000"/>
                </a:solidFill>
              </a:rPr>
              <a:t> </a:t>
            </a:r>
            <a:r>
              <a:rPr lang="da-DK" dirty="0" err="1">
                <a:solidFill>
                  <a:srgbClr val="C00000"/>
                </a:solidFill>
              </a:rPr>
              <a:t>be</a:t>
            </a:r>
            <a:r>
              <a:rPr lang="da-DK" dirty="0">
                <a:solidFill>
                  <a:srgbClr val="C00000"/>
                </a:solidFill>
              </a:rPr>
              <a:t> </a:t>
            </a:r>
            <a:r>
              <a:rPr lang="da-DK" dirty="0" err="1">
                <a:solidFill>
                  <a:srgbClr val="C00000"/>
                </a:solidFill>
              </a:rPr>
              <a:t>treated</a:t>
            </a:r>
            <a:r>
              <a:rPr lang="da-DK" dirty="0">
                <a:solidFill>
                  <a:srgbClr val="C00000"/>
                </a:solidFill>
              </a:rPr>
              <a:t> </a:t>
            </a:r>
            <a:r>
              <a:rPr lang="da-DK" dirty="0"/>
              <a:t>in a unit with </a:t>
            </a:r>
            <a:r>
              <a:rPr lang="da-DK" dirty="0" err="1"/>
              <a:t>adequate</a:t>
            </a:r>
            <a:r>
              <a:rPr lang="da-DK" dirty="0"/>
              <a:t> </a:t>
            </a:r>
            <a:r>
              <a:rPr lang="da-DK" dirty="0" err="1"/>
              <a:t>obstetric</a:t>
            </a:r>
            <a:r>
              <a:rPr lang="da-DK" dirty="0"/>
              <a:t> and neonatal </a:t>
            </a:r>
            <a:r>
              <a:rPr lang="da-DK" dirty="0" err="1"/>
              <a:t>facilities</a:t>
            </a:r>
            <a:r>
              <a:rPr lang="da-DK" dirty="0"/>
              <a:t> in case the </a:t>
            </a:r>
            <a:r>
              <a:rPr lang="da-DK" dirty="0" err="1"/>
              <a:t>immediate</a:t>
            </a:r>
            <a:r>
              <a:rPr lang="da-DK" dirty="0"/>
              <a:t> </a:t>
            </a:r>
            <a:r>
              <a:rPr lang="da-DK" dirty="0" err="1"/>
              <a:t>delivery</a:t>
            </a:r>
            <a:r>
              <a:rPr lang="da-DK" dirty="0"/>
              <a:t> of the baby is </a:t>
            </a:r>
            <a:r>
              <a:rPr lang="da-DK" dirty="0" err="1"/>
              <a:t>indicated</a:t>
            </a:r>
            <a:r>
              <a:rPr lang="da-DK" dirty="0"/>
              <a:t>. </a:t>
            </a:r>
          </a:p>
          <a:p>
            <a:pPr lvl="1"/>
            <a:endParaRPr lang="da-DK" dirty="0"/>
          </a:p>
          <a:p>
            <a:pPr lvl="1"/>
            <a:endParaRPr lang="da-DK" dirty="0"/>
          </a:p>
          <a:p>
            <a:pPr lvl="1"/>
            <a:endParaRPr lang="en-GB" dirty="0"/>
          </a:p>
        </p:txBody>
      </p:sp>
    </p:spTree>
    <p:extLst>
      <p:ext uri="{BB962C8B-B14F-4D97-AF65-F5344CB8AC3E}">
        <p14:creationId xmlns:p14="http://schemas.microsoft.com/office/powerpoint/2010/main" val="2317091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Neo/</a:t>
            </a:r>
            <a:r>
              <a:rPr lang="da-DK" dirty="0" err="1"/>
              <a:t>obs</a:t>
            </a:r>
            <a:r>
              <a:rPr lang="da-DK" dirty="0"/>
              <a:t> ekspertise</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818952649"/>
              </p:ext>
            </p:extLst>
          </p:nvPr>
        </p:nvGraphicFramePr>
        <p:xfrm>
          <a:off x="2231136" y="2557208"/>
          <a:ext cx="7729728" cy="1383856"/>
        </p:xfrm>
        <a:graphic>
          <a:graphicData uri="http://schemas.openxmlformats.org/drawingml/2006/table">
            <a:tbl>
              <a:tblPr firstRow="1" firstCol="1" bandRow="1">
                <a:tableStyleId>{5C22544A-7EE6-4342-B048-85BDC9FD1C3A}</a:tableStyleId>
              </a:tblPr>
              <a:tblGrid>
                <a:gridCol w="6632367">
                  <a:extLst>
                    <a:ext uri="{9D8B030D-6E8A-4147-A177-3AD203B41FA5}">
                      <a16:colId xmlns:a16="http://schemas.microsoft.com/office/drawing/2014/main" xmlns="" val="20000"/>
                    </a:ext>
                  </a:extLst>
                </a:gridCol>
                <a:gridCol w="1097361">
                  <a:extLst>
                    <a:ext uri="{9D8B030D-6E8A-4147-A177-3AD203B41FA5}">
                      <a16:colId xmlns:a16="http://schemas.microsoft.com/office/drawing/2014/main" xmlns="" val="20001"/>
                    </a:ext>
                  </a:extLst>
                </a:gridCol>
              </a:tblGrid>
              <a:tr h="1383856">
                <a:tc>
                  <a:txBody>
                    <a:bodyPr/>
                    <a:lstStyle/>
                    <a:p>
                      <a:pPr algn="l">
                        <a:lnSpc>
                          <a:spcPct val="150000"/>
                        </a:lnSpc>
                        <a:spcAft>
                          <a:spcPts val="0"/>
                        </a:spcAft>
                      </a:pPr>
                      <a:r>
                        <a:rPr lang="da-DK" sz="1600" dirty="0">
                          <a:effectLst/>
                        </a:rPr>
                        <a:t>Efter GA 23+0 og ved risiko for spontan eller </a:t>
                      </a:r>
                      <a:r>
                        <a:rPr lang="da-DK" sz="1600" dirty="0" err="1">
                          <a:effectLst/>
                        </a:rPr>
                        <a:t>iatrogen</a:t>
                      </a:r>
                      <a:r>
                        <a:rPr lang="da-DK" sz="1600" dirty="0">
                          <a:effectLst/>
                        </a:rPr>
                        <a:t> præterm fødsel bør patienten opereres på et site med relevant obstetrisk og neonatal ekspertise for </a:t>
                      </a:r>
                      <a:r>
                        <a:rPr lang="da-DK" sz="1600" dirty="0" err="1">
                          <a:effectLst/>
                        </a:rPr>
                        <a:t>gestationsalderen</a:t>
                      </a:r>
                      <a:endParaRPr lang="da-DK" sz="1200" b="1" dirty="0">
                        <a:effectLst/>
                        <a:latin typeface="Times New Roman" panose="02020603050405020304" pitchFamily="18" charset="0"/>
                      </a:endParaRPr>
                    </a:p>
                  </a:txBody>
                  <a:tcPr marL="68580" marR="68580" marT="0" marB="0"/>
                </a:tc>
                <a:tc>
                  <a:txBody>
                    <a:bodyPr/>
                    <a:lstStyle/>
                    <a:p>
                      <a:pPr algn="ctr">
                        <a:lnSpc>
                          <a:spcPct val="150000"/>
                        </a:lnSpc>
                        <a:spcAft>
                          <a:spcPts val="0"/>
                        </a:spcAft>
                      </a:pPr>
                      <a:r>
                        <a:rPr lang="da-DK" sz="1600" dirty="0">
                          <a:effectLst/>
                        </a:rPr>
                        <a:t>D</a:t>
                      </a:r>
                      <a:endParaRPr lang="da-DK"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557144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7BC69AD-2A7F-2B51-0E0B-9D6C9EC82F85}"/>
              </a:ext>
            </a:extLst>
          </p:cNvPr>
          <p:cNvSpPr>
            <a:spLocks noGrp="1"/>
          </p:cNvSpPr>
          <p:nvPr>
            <p:ph type="ctrTitle"/>
          </p:nvPr>
        </p:nvSpPr>
        <p:spPr/>
        <p:txBody>
          <a:bodyPr/>
          <a:lstStyle/>
          <a:p>
            <a:r>
              <a:rPr lang="da-DK" dirty="0"/>
              <a:t>Anæstesi til Gravide til Non-Obstetrisk Kirurgi</a:t>
            </a:r>
          </a:p>
        </p:txBody>
      </p:sp>
      <p:sp>
        <p:nvSpPr>
          <p:cNvPr id="3" name="Undertitel 2">
            <a:extLst>
              <a:ext uri="{FF2B5EF4-FFF2-40B4-BE49-F238E27FC236}">
                <a16:creationId xmlns:a16="http://schemas.microsoft.com/office/drawing/2014/main" xmlns="" id="{288D9A4F-142A-FF40-CEF9-B7D29A8C8B4F}"/>
              </a:ext>
            </a:extLst>
          </p:cNvPr>
          <p:cNvSpPr>
            <a:spLocks noGrp="1"/>
          </p:cNvSpPr>
          <p:nvPr>
            <p:ph type="subTitle" idx="1"/>
          </p:nvPr>
        </p:nvSpPr>
        <p:spPr>
          <a:xfrm>
            <a:off x="1752600" y="4223830"/>
            <a:ext cx="8411737" cy="1655762"/>
          </a:xfrm>
        </p:spPr>
        <p:txBody>
          <a:bodyPr/>
          <a:lstStyle/>
          <a:p>
            <a:r>
              <a:rPr lang="da-DK" dirty="0"/>
              <a:t>Kim Lindelof				Neel </a:t>
            </a:r>
            <a:r>
              <a:rPr lang="da-DK" dirty="0" err="1"/>
              <a:t>Wallø</a:t>
            </a:r>
            <a:endParaRPr lang="da-DK" dirty="0"/>
          </a:p>
          <a:p>
            <a:r>
              <a:rPr lang="da-DK" dirty="0"/>
              <a:t>      Afd. læge, JMC, RH			</a:t>
            </a:r>
            <a:r>
              <a:rPr lang="da-DK" dirty="0" err="1"/>
              <a:t>Ovl</a:t>
            </a:r>
            <a:r>
              <a:rPr lang="da-DK" dirty="0"/>
              <a:t>. Sydvestjysk Sygehus</a:t>
            </a:r>
          </a:p>
        </p:txBody>
      </p:sp>
    </p:spTree>
    <p:extLst>
      <p:ext uri="{BB962C8B-B14F-4D97-AF65-F5344CB8AC3E}">
        <p14:creationId xmlns:p14="http://schemas.microsoft.com/office/powerpoint/2010/main" val="1690277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332DF78-804A-2C82-61D8-13F1B39385ED}"/>
              </a:ext>
            </a:extLst>
          </p:cNvPr>
          <p:cNvSpPr>
            <a:spLocks noGrp="1"/>
          </p:cNvSpPr>
          <p:nvPr>
            <p:ph type="title"/>
          </p:nvPr>
        </p:nvSpPr>
        <p:spPr/>
        <p:txBody>
          <a:bodyPr/>
          <a:lstStyle/>
          <a:p>
            <a:r>
              <a:rPr lang="da-DK" dirty="0" err="1"/>
              <a:t>Disclaimer</a:t>
            </a:r>
            <a:endParaRPr lang="da-DK" dirty="0"/>
          </a:p>
        </p:txBody>
      </p:sp>
      <p:sp>
        <p:nvSpPr>
          <p:cNvPr id="3" name="Pladsholder til indhold 2">
            <a:extLst>
              <a:ext uri="{FF2B5EF4-FFF2-40B4-BE49-F238E27FC236}">
                <a16:creationId xmlns:a16="http://schemas.microsoft.com/office/drawing/2014/main" xmlns="" id="{F8E66C12-ED8B-4B95-6596-757E04BAC94D}"/>
              </a:ext>
            </a:extLst>
          </p:cNvPr>
          <p:cNvSpPr>
            <a:spLocks noGrp="1"/>
          </p:cNvSpPr>
          <p:nvPr>
            <p:ph idx="1"/>
          </p:nvPr>
        </p:nvSpPr>
        <p:spPr/>
        <p:txBody>
          <a:bodyPr/>
          <a:lstStyle/>
          <a:p>
            <a:r>
              <a:rPr lang="da-DK" dirty="0"/>
              <a:t>Baggrunden for rådgivning af gravide, som kræver anæstesi i forbindelse med non-obstetrisk kirurgi, kommer fra </a:t>
            </a:r>
            <a:r>
              <a:rPr lang="da-DK" dirty="0" err="1"/>
              <a:t>observationelle</a:t>
            </a:r>
            <a:r>
              <a:rPr lang="da-DK" dirty="0"/>
              <a:t> studier, dyrestudier, ekspert udtalelser og ekstrapolerede data fra </a:t>
            </a:r>
            <a:r>
              <a:rPr lang="da-DK" dirty="0" err="1"/>
              <a:t>sectio</a:t>
            </a:r>
            <a:r>
              <a:rPr lang="da-DK" dirty="0"/>
              <a:t> og andre obstetriske procedurer. </a:t>
            </a:r>
          </a:p>
          <a:p>
            <a:r>
              <a:rPr lang="da-DK" dirty="0"/>
              <a:t>Der savnes humane studier på gravide kvinder. Der foreligger derfor meget sparsom evidens på området. </a:t>
            </a:r>
          </a:p>
          <a:p>
            <a:r>
              <a:rPr lang="da-DK" dirty="0"/>
              <a:t>Det er ikke muligt at adskille, om et eventuelt dårligere </a:t>
            </a:r>
            <a:r>
              <a:rPr lang="da-DK" dirty="0" err="1"/>
              <a:t>outcome</a:t>
            </a:r>
            <a:r>
              <a:rPr lang="da-DK" dirty="0"/>
              <a:t> hos mor og/eller foster skyldes kirurgi, anæstesi, den tilgrundliggende sygdom eller kombinationen. </a:t>
            </a:r>
          </a:p>
          <a:p>
            <a:endParaRPr lang="da-DK" dirty="0"/>
          </a:p>
        </p:txBody>
      </p:sp>
    </p:spTree>
    <p:extLst>
      <p:ext uri="{BB962C8B-B14F-4D97-AF65-F5344CB8AC3E}">
        <p14:creationId xmlns:p14="http://schemas.microsoft.com/office/powerpoint/2010/main" val="401454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Guidelinegruppen</a:t>
            </a:r>
          </a:p>
        </p:txBody>
      </p:sp>
      <p:sp>
        <p:nvSpPr>
          <p:cNvPr id="3" name="Pladsholder til indhold 2"/>
          <p:cNvSpPr>
            <a:spLocks noGrp="1"/>
          </p:cNvSpPr>
          <p:nvPr>
            <p:ph idx="1"/>
          </p:nvPr>
        </p:nvSpPr>
        <p:spPr>
          <a:xfrm>
            <a:off x="2231136" y="2336292"/>
            <a:ext cx="3703320" cy="4247388"/>
          </a:xfrm>
        </p:spPr>
        <p:txBody>
          <a:bodyPr>
            <a:noAutofit/>
          </a:bodyPr>
          <a:lstStyle/>
          <a:p>
            <a:r>
              <a:rPr lang="da-DK" sz="1050" b="1" dirty="0"/>
              <a:t>DSOG-medlemmer</a:t>
            </a:r>
            <a:endParaRPr lang="da-DK" sz="1050" dirty="0"/>
          </a:p>
          <a:p>
            <a:r>
              <a:rPr lang="da-DK" sz="1050" i="1" dirty="0"/>
              <a:t>Anne Ostenfeld, reservelæge </a:t>
            </a:r>
            <a:r>
              <a:rPr lang="da-DK" sz="1050" i="1" dirty="0" err="1"/>
              <a:t>gyn-obs</a:t>
            </a:r>
            <a:endParaRPr lang="da-DK" sz="1050" i="1" dirty="0"/>
          </a:p>
          <a:p>
            <a:r>
              <a:rPr lang="da-DK" sz="1050" i="1" dirty="0"/>
              <a:t>Gitte </a:t>
            </a:r>
            <a:r>
              <a:rPr lang="da-DK" sz="1050" i="1" dirty="0" err="1"/>
              <a:t>Øskov</a:t>
            </a:r>
            <a:r>
              <a:rPr lang="da-DK" sz="1050" i="1" dirty="0"/>
              <a:t> </a:t>
            </a:r>
            <a:r>
              <a:rPr lang="da-DK" sz="1050" i="1" dirty="0" err="1"/>
              <a:t>Skajaa</a:t>
            </a:r>
            <a:r>
              <a:rPr lang="da-DK" sz="1050" i="1" dirty="0"/>
              <a:t>, H-læge </a:t>
            </a:r>
            <a:r>
              <a:rPr lang="da-DK" sz="1050" i="1" dirty="0" err="1"/>
              <a:t>gyn-obs</a:t>
            </a:r>
            <a:endParaRPr lang="da-DK" sz="1050" i="1" dirty="0"/>
          </a:p>
          <a:p>
            <a:r>
              <a:rPr lang="da-DK" sz="1050" i="1" dirty="0"/>
              <a:t>Christina Lindegaard Poulsen, reservelæge </a:t>
            </a:r>
            <a:r>
              <a:rPr lang="da-DK" sz="1050" i="1" dirty="0" err="1"/>
              <a:t>gyn-obs</a:t>
            </a:r>
            <a:endParaRPr lang="da-DK" sz="1050" i="1" dirty="0"/>
          </a:p>
          <a:p>
            <a:r>
              <a:rPr lang="da-DK" sz="1050" i="1" dirty="0"/>
              <a:t>Hellen Edwards, afd. læge </a:t>
            </a:r>
            <a:r>
              <a:rPr lang="da-DK" sz="1050" i="1" dirty="0" err="1"/>
              <a:t>gyn-obs</a:t>
            </a:r>
            <a:endParaRPr lang="da-DK" sz="1050" i="1" dirty="0"/>
          </a:p>
          <a:p>
            <a:r>
              <a:rPr lang="da-DK" sz="1050" i="1" dirty="0"/>
              <a:t>Kamilla Kannegård Karlsen, afd. læge </a:t>
            </a:r>
            <a:r>
              <a:rPr lang="da-DK" sz="1050" i="1" dirty="0" err="1"/>
              <a:t>gyn-obs</a:t>
            </a:r>
            <a:endParaRPr lang="da-DK" sz="1050" i="1" dirty="0"/>
          </a:p>
          <a:p>
            <a:r>
              <a:rPr lang="da-DK" sz="1050" i="1" dirty="0"/>
              <a:t>Maria Eisenhardt, reservelæge </a:t>
            </a:r>
            <a:r>
              <a:rPr lang="da-DK" sz="1050" i="1" dirty="0" err="1"/>
              <a:t>gyn-obs</a:t>
            </a:r>
            <a:endParaRPr lang="da-DK" sz="1050" i="1" dirty="0"/>
          </a:p>
          <a:p>
            <a:r>
              <a:rPr lang="da-DK" sz="1050" i="1" dirty="0"/>
              <a:t>Stine </a:t>
            </a:r>
            <a:r>
              <a:rPr lang="da-DK" sz="1050" i="1" dirty="0" err="1"/>
              <a:t>Kretzschmar</a:t>
            </a:r>
            <a:r>
              <a:rPr lang="da-DK" sz="1050" i="1" dirty="0"/>
              <a:t>, H-læge </a:t>
            </a:r>
            <a:r>
              <a:rPr lang="da-DK" sz="1050" i="1" dirty="0" err="1"/>
              <a:t>gyn-obs</a:t>
            </a:r>
            <a:endParaRPr lang="da-DK" sz="1050" i="1" dirty="0"/>
          </a:p>
          <a:p>
            <a:r>
              <a:rPr lang="da-DK" sz="1050" i="1" dirty="0"/>
              <a:t>Mona Aarenstrup Karlsen, afd. læge </a:t>
            </a:r>
            <a:r>
              <a:rPr lang="da-DK" sz="1050" i="1" dirty="0" err="1"/>
              <a:t>gyn-obs</a:t>
            </a:r>
            <a:r>
              <a:rPr lang="da-DK" sz="1050" i="1" dirty="0"/>
              <a:t>*</a:t>
            </a:r>
          </a:p>
          <a:p>
            <a:r>
              <a:rPr lang="da-DK" sz="1050" i="1" dirty="0"/>
              <a:t>Gitte </a:t>
            </a:r>
            <a:r>
              <a:rPr lang="da-DK" sz="1050" i="1" dirty="0" err="1"/>
              <a:t>Hedermann</a:t>
            </a:r>
            <a:r>
              <a:rPr lang="da-DK" sz="1050" i="1" dirty="0"/>
              <a:t> Christensen, H-læge, </a:t>
            </a:r>
            <a:r>
              <a:rPr lang="da-DK" sz="1050" i="1" dirty="0" err="1"/>
              <a:t>gyn-obs</a:t>
            </a:r>
            <a:r>
              <a:rPr lang="da-DK" sz="1050" i="1" dirty="0"/>
              <a:t>*</a:t>
            </a:r>
          </a:p>
          <a:p>
            <a:r>
              <a:rPr lang="da-DK" sz="1050" i="1" dirty="0"/>
              <a:t>Charlotte Møller, overlæge gynækologi</a:t>
            </a:r>
          </a:p>
          <a:p>
            <a:r>
              <a:rPr lang="da-DK" sz="1050" i="1" dirty="0"/>
              <a:t>Jeanett Strandbygaard, afd. læge </a:t>
            </a:r>
            <a:r>
              <a:rPr lang="da-DK" sz="1050" i="1" dirty="0" err="1"/>
              <a:t>gyn-obs</a:t>
            </a:r>
            <a:r>
              <a:rPr lang="da-DK" sz="1050" i="1" dirty="0"/>
              <a:t>*</a:t>
            </a:r>
          </a:p>
          <a:p>
            <a:r>
              <a:rPr lang="da-DK" sz="1050" i="1" dirty="0"/>
              <a:t>Malou </a:t>
            </a:r>
            <a:r>
              <a:rPr lang="da-DK" sz="1050" i="1" dirty="0" err="1"/>
              <a:t>Barbosa</a:t>
            </a:r>
            <a:r>
              <a:rPr lang="da-DK" sz="1050" i="1" dirty="0"/>
              <a:t>, afd. læge </a:t>
            </a:r>
            <a:r>
              <a:rPr lang="da-DK" sz="1050" i="1" dirty="0" err="1"/>
              <a:t>gyn-obs</a:t>
            </a:r>
            <a:r>
              <a:rPr lang="da-DK" sz="1050" i="1" dirty="0"/>
              <a:t> (Tovholder)</a:t>
            </a:r>
          </a:p>
          <a:p>
            <a:r>
              <a:rPr lang="da-DK" sz="1050" i="1" dirty="0"/>
              <a:t>Julie Glavind, afd. læge </a:t>
            </a:r>
            <a:r>
              <a:rPr lang="da-DK" sz="1050" i="1" dirty="0" err="1"/>
              <a:t>gyn-obs</a:t>
            </a:r>
            <a:r>
              <a:rPr lang="da-DK" sz="1050" i="1" dirty="0"/>
              <a:t> (Tovholder)</a:t>
            </a:r>
          </a:p>
        </p:txBody>
      </p:sp>
      <p:sp>
        <p:nvSpPr>
          <p:cNvPr id="4" name="Pladsholder til indhold 2"/>
          <p:cNvSpPr txBox="1">
            <a:spLocks/>
          </p:cNvSpPr>
          <p:nvPr/>
        </p:nvSpPr>
        <p:spPr>
          <a:xfrm>
            <a:off x="5934456" y="2336292"/>
            <a:ext cx="3499104" cy="3890772"/>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da-DK" b="1" dirty="0"/>
              <a:t>Repræsentant fra Dansk Kirurgisk Selskab</a:t>
            </a:r>
            <a:endParaRPr lang="da-DK" dirty="0"/>
          </a:p>
          <a:p>
            <a:r>
              <a:rPr lang="da-DK" i="1" dirty="0"/>
              <a:t>Jonas </a:t>
            </a:r>
            <a:r>
              <a:rPr lang="da-DK" i="1" dirty="0" err="1"/>
              <a:t>Sanberg</a:t>
            </a:r>
            <a:r>
              <a:rPr lang="da-DK" i="1" dirty="0"/>
              <a:t> </a:t>
            </a:r>
            <a:r>
              <a:rPr lang="da-DK" i="1" dirty="0" err="1"/>
              <a:t>Ljungdalh</a:t>
            </a:r>
            <a:r>
              <a:rPr lang="da-DK" i="1" dirty="0"/>
              <a:t>, afd. læge kirurgi </a:t>
            </a:r>
          </a:p>
          <a:p>
            <a:r>
              <a:rPr lang="da-DK" b="1" i="1" dirty="0"/>
              <a:t> </a:t>
            </a:r>
            <a:endParaRPr lang="da-DK" i="1" dirty="0"/>
          </a:p>
          <a:p>
            <a:r>
              <a:rPr lang="da-DK" b="1" dirty="0"/>
              <a:t>Repræsentanter fra Dansk Anæstesiologisk Selskab</a:t>
            </a:r>
            <a:endParaRPr lang="da-DK" dirty="0"/>
          </a:p>
          <a:p>
            <a:r>
              <a:rPr lang="da-DK" i="1" dirty="0"/>
              <a:t>Kim Lindelof, afd. læge anæstesi (Tovholder anæstesi)</a:t>
            </a:r>
          </a:p>
          <a:p>
            <a:r>
              <a:rPr lang="da-DK" i="1" dirty="0"/>
              <a:t>Patricia Duch, afd. læge anæstesi</a:t>
            </a:r>
          </a:p>
          <a:p>
            <a:r>
              <a:rPr lang="da-DK" i="1" dirty="0"/>
              <a:t>Neel </a:t>
            </a:r>
            <a:r>
              <a:rPr lang="da-DK" i="1" dirty="0" err="1"/>
              <a:t>Walloe</a:t>
            </a:r>
            <a:r>
              <a:rPr lang="da-DK" i="1" dirty="0"/>
              <a:t>, overlæge anæstesi</a:t>
            </a:r>
          </a:p>
          <a:p>
            <a:r>
              <a:rPr lang="da-DK" i="1" dirty="0"/>
              <a:t>Renee Bøgeskov, afd. læge anæstesi</a:t>
            </a:r>
          </a:p>
          <a:p>
            <a:r>
              <a:rPr lang="da-DK" i="1" dirty="0"/>
              <a:t>Mette Andersson, overlæge anæstesi</a:t>
            </a:r>
          </a:p>
          <a:p>
            <a:r>
              <a:rPr lang="da-DK" i="1" dirty="0"/>
              <a:t>Seda Koyuncu, reservelæge anæstesi</a:t>
            </a:r>
          </a:p>
          <a:p>
            <a:r>
              <a:rPr lang="da-DK" dirty="0"/>
              <a:t> </a:t>
            </a:r>
          </a:p>
          <a:p>
            <a:r>
              <a:rPr lang="da-DK" b="1" dirty="0"/>
              <a:t>Repræsentanter fra andre selskaber</a:t>
            </a:r>
            <a:endParaRPr lang="da-DK" dirty="0"/>
          </a:p>
          <a:p>
            <a:r>
              <a:rPr lang="da-DK" i="1" dirty="0"/>
              <a:t>Anne Staub Rasmussen, </a:t>
            </a:r>
            <a:r>
              <a:rPr lang="da-DK" i="1" dirty="0" err="1"/>
              <a:t>I-læge</a:t>
            </a:r>
            <a:r>
              <a:rPr lang="da-DK" i="1" dirty="0"/>
              <a:t> radiologi</a:t>
            </a:r>
          </a:p>
        </p:txBody>
      </p:sp>
    </p:spTree>
    <p:extLst>
      <p:ext uri="{BB962C8B-B14F-4D97-AF65-F5344CB8AC3E}">
        <p14:creationId xmlns:p14="http://schemas.microsoft.com/office/powerpoint/2010/main" val="510714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F8C5D7-A10F-B8DF-947A-65933D615403}"/>
              </a:ext>
            </a:extLst>
          </p:cNvPr>
          <p:cNvSpPr>
            <a:spLocks noGrp="1"/>
          </p:cNvSpPr>
          <p:nvPr>
            <p:ph type="title"/>
          </p:nvPr>
        </p:nvSpPr>
        <p:spPr/>
        <p:txBody>
          <a:bodyPr/>
          <a:lstStyle/>
          <a:p>
            <a:r>
              <a:rPr lang="da-DK" dirty="0"/>
              <a:t>Anbefalingerne beror på </a:t>
            </a:r>
          </a:p>
        </p:txBody>
      </p:sp>
      <p:sp>
        <p:nvSpPr>
          <p:cNvPr id="3" name="Pladsholder til indhold 2">
            <a:extLst>
              <a:ext uri="{FF2B5EF4-FFF2-40B4-BE49-F238E27FC236}">
                <a16:creationId xmlns:a16="http://schemas.microsoft.com/office/drawing/2014/main" xmlns="" id="{056145B5-709C-CEC0-0F52-B02314BDD074}"/>
              </a:ext>
            </a:extLst>
          </p:cNvPr>
          <p:cNvSpPr>
            <a:spLocks noGrp="1"/>
          </p:cNvSpPr>
          <p:nvPr>
            <p:ph idx="1"/>
          </p:nvPr>
        </p:nvSpPr>
        <p:spPr/>
        <p:txBody>
          <a:bodyPr/>
          <a:lstStyle/>
          <a:p>
            <a:r>
              <a:rPr lang="da-DK" dirty="0" err="1"/>
              <a:t>UpToDate</a:t>
            </a:r>
            <a:endParaRPr lang="da-DK" dirty="0"/>
          </a:p>
          <a:p>
            <a:r>
              <a:rPr lang="da-DK" dirty="0" err="1"/>
              <a:t>Chesstnut’s</a:t>
            </a:r>
            <a:r>
              <a:rPr lang="da-DK" dirty="0"/>
              <a:t> </a:t>
            </a:r>
            <a:r>
              <a:rPr lang="da-DK" dirty="0" err="1"/>
              <a:t>Obstetric</a:t>
            </a:r>
            <a:r>
              <a:rPr lang="da-DK" dirty="0"/>
              <a:t> </a:t>
            </a:r>
            <a:r>
              <a:rPr lang="da-DK" dirty="0" err="1"/>
              <a:t>Anaesthesia</a:t>
            </a:r>
            <a:r>
              <a:rPr lang="da-DK" dirty="0"/>
              <a:t>, 6th ed (2020)</a:t>
            </a:r>
          </a:p>
          <a:p>
            <a:r>
              <a:rPr lang="da-DK" dirty="0"/>
              <a:t>Nyere </a:t>
            </a:r>
            <a:r>
              <a:rPr lang="da-DK" dirty="0" err="1"/>
              <a:t>review</a:t>
            </a:r>
            <a:r>
              <a:rPr lang="da-DK" dirty="0"/>
              <a:t> artikler</a:t>
            </a:r>
          </a:p>
          <a:p>
            <a:r>
              <a:rPr lang="da-DK" dirty="0"/>
              <a:t>Erfaringer, tradition og ‘sund fornuft’</a:t>
            </a:r>
          </a:p>
        </p:txBody>
      </p:sp>
      <p:pic>
        <p:nvPicPr>
          <p:cNvPr id="5" name="Billede 4">
            <a:extLst>
              <a:ext uri="{FF2B5EF4-FFF2-40B4-BE49-F238E27FC236}">
                <a16:creationId xmlns:a16="http://schemas.microsoft.com/office/drawing/2014/main" xmlns="" id="{1BAF8585-AF51-EFC1-C44D-BED74ED54527}"/>
              </a:ext>
            </a:extLst>
          </p:cNvPr>
          <p:cNvPicPr>
            <a:picLocks noChangeAspect="1"/>
          </p:cNvPicPr>
          <p:nvPr/>
        </p:nvPicPr>
        <p:blipFill>
          <a:blip r:embed="rId2"/>
          <a:stretch>
            <a:fillRect/>
          </a:stretch>
        </p:blipFill>
        <p:spPr>
          <a:xfrm>
            <a:off x="6881772" y="3429000"/>
            <a:ext cx="2628900" cy="3429000"/>
          </a:xfrm>
          <a:prstGeom prst="rect">
            <a:avLst/>
          </a:prstGeom>
        </p:spPr>
      </p:pic>
      <p:pic>
        <p:nvPicPr>
          <p:cNvPr id="7" name="Billede 6">
            <a:extLst>
              <a:ext uri="{FF2B5EF4-FFF2-40B4-BE49-F238E27FC236}">
                <a16:creationId xmlns:a16="http://schemas.microsoft.com/office/drawing/2014/main" xmlns="" id="{36FDC2EC-0B6E-9282-056F-889ADCFD4042}"/>
              </a:ext>
            </a:extLst>
          </p:cNvPr>
          <p:cNvPicPr>
            <a:picLocks noChangeAspect="1"/>
          </p:cNvPicPr>
          <p:nvPr/>
        </p:nvPicPr>
        <p:blipFill rotWithShape="1">
          <a:blip r:embed="rId3"/>
          <a:srcRect b="33575"/>
          <a:stretch/>
        </p:blipFill>
        <p:spPr>
          <a:xfrm>
            <a:off x="7762625" y="2400913"/>
            <a:ext cx="3946286" cy="1265218"/>
          </a:xfrm>
          <a:prstGeom prst="rect">
            <a:avLst/>
          </a:prstGeom>
        </p:spPr>
      </p:pic>
      <p:pic>
        <p:nvPicPr>
          <p:cNvPr id="9" name="Billede 8">
            <a:extLst>
              <a:ext uri="{FF2B5EF4-FFF2-40B4-BE49-F238E27FC236}">
                <a16:creationId xmlns:a16="http://schemas.microsoft.com/office/drawing/2014/main" xmlns="" id="{D4070FB3-47D6-C8CD-89B3-85F1B1222C44}"/>
              </a:ext>
            </a:extLst>
          </p:cNvPr>
          <p:cNvPicPr>
            <a:picLocks noChangeAspect="1"/>
          </p:cNvPicPr>
          <p:nvPr/>
        </p:nvPicPr>
        <p:blipFill>
          <a:blip r:embed="rId4"/>
          <a:stretch>
            <a:fillRect/>
          </a:stretch>
        </p:blipFill>
        <p:spPr>
          <a:xfrm>
            <a:off x="9760681" y="3842112"/>
            <a:ext cx="1984452" cy="2950067"/>
          </a:xfrm>
          <a:prstGeom prst="rect">
            <a:avLst/>
          </a:prstGeom>
        </p:spPr>
      </p:pic>
    </p:spTree>
    <p:extLst>
      <p:ext uri="{BB962C8B-B14F-4D97-AF65-F5344CB8AC3E}">
        <p14:creationId xmlns:p14="http://schemas.microsoft.com/office/powerpoint/2010/main" val="1938666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71FA0EA9-5931-9B76-5E7C-3A145D2F0A8E}"/>
              </a:ext>
            </a:extLst>
          </p:cNvPr>
          <p:cNvSpPr>
            <a:spLocks noGrp="1"/>
          </p:cNvSpPr>
          <p:nvPr>
            <p:ph idx="1"/>
          </p:nvPr>
        </p:nvSpPr>
        <p:spPr>
          <a:xfrm>
            <a:off x="838200" y="2352907"/>
            <a:ext cx="3700346" cy="3691054"/>
          </a:xfrm>
        </p:spPr>
        <p:txBody>
          <a:bodyPr/>
          <a:lstStyle/>
          <a:p>
            <a:pPr marL="0" indent="0">
              <a:buNone/>
            </a:pPr>
            <a:r>
              <a:rPr lang="da-DK" sz="5400" dirty="0"/>
              <a:t>Korrelation</a:t>
            </a:r>
            <a:endParaRPr lang="da-DK" dirty="0"/>
          </a:p>
        </p:txBody>
      </p:sp>
      <p:sp>
        <p:nvSpPr>
          <p:cNvPr id="8" name="Tekstfelt 7">
            <a:extLst>
              <a:ext uri="{FF2B5EF4-FFF2-40B4-BE49-F238E27FC236}">
                <a16:creationId xmlns:a16="http://schemas.microsoft.com/office/drawing/2014/main" xmlns="" id="{0B490FD1-98CC-07D4-7B44-FE2FE77A6B47}"/>
              </a:ext>
            </a:extLst>
          </p:cNvPr>
          <p:cNvSpPr txBox="1"/>
          <p:nvPr/>
        </p:nvSpPr>
        <p:spPr>
          <a:xfrm>
            <a:off x="7515922" y="3429000"/>
            <a:ext cx="2946448" cy="923330"/>
          </a:xfrm>
          <a:prstGeom prst="rect">
            <a:avLst/>
          </a:prstGeom>
          <a:noFill/>
        </p:spPr>
        <p:txBody>
          <a:bodyPr wrap="none" rtlCol="0">
            <a:spAutoFit/>
          </a:bodyPr>
          <a:lstStyle/>
          <a:p>
            <a:r>
              <a:rPr lang="da-DK" sz="5400" dirty="0"/>
              <a:t>Kausalitet</a:t>
            </a:r>
          </a:p>
        </p:txBody>
      </p:sp>
      <p:grpSp>
        <p:nvGrpSpPr>
          <p:cNvPr id="13" name="Gruppe 12">
            <a:extLst>
              <a:ext uri="{FF2B5EF4-FFF2-40B4-BE49-F238E27FC236}">
                <a16:creationId xmlns:a16="http://schemas.microsoft.com/office/drawing/2014/main" xmlns="" id="{54BE34B8-417D-9521-E4C6-8164CF8AFC04}"/>
              </a:ext>
            </a:extLst>
          </p:cNvPr>
          <p:cNvGrpSpPr/>
          <p:nvPr/>
        </p:nvGrpSpPr>
        <p:grpSpPr>
          <a:xfrm>
            <a:off x="4335436" y="2618267"/>
            <a:ext cx="2639547" cy="1605960"/>
            <a:chOff x="5896607" y="1499975"/>
            <a:chExt cx="2639547" cy="1605960"/>
          </a:xfrm>
        </p:grpSpPr>
        <mc:AlternateContent xmlns:mc="http://schemas.openxmlformats.org/markup-compatibility/2006" xmlns:p14="http://schemas.microsoft.com/office/powerpoint/2010/main">
          <mc:Choice Requires="p14">
            <p:contentPart p14:bwMode="auto" r:id="rId2">
              <p14:nvContentPartPr>
                <p14:cNvPr id="10" name="Håndskrift 9">
                  <a:extLst>
                    <a:ext uri="{FF2B5EF4-FFF2-40B4-BE49-F238E27FC236}">
                      <a16:creationId xmlns:a16="http://schemas.microsoft.com/office/drawing/2014/main" xmlns="" id="{C452487F-93F1-7A2C-878D-02DA77C836CA}"/>
                    </a:ext>
                  </a:extLst>
                </p14:cNvPr>
                <p14:cNvContentPartPr/>
                <p14:nvPr/>
              </p14:nvContentPartPr>
              <p14:xfrm>
                <a:off x="5896607" y="2064432"/>
                <a:ext cx="2546640" cy="41760"/>
              </p14:xfrm>
            </p:contentPart>
          </mc:Choice>
          <mc:Fallback xmlns="">
            <p:pic>
              <p:nvPicPr>
                <p:cNvPr id="10" name="Håndskrift 9">
                  <a:extLst>
                    <a:ext uri="{FF2B5EF4-FFF2-40B4-BE49-F238E27FC236}">
                      <a16:creationId xmlns:a16="http://schemas.microsoft.com/office/drawing/2014/main" id="{C452487F-93F1-7A2C-878D-02DA77C836CA}"/>
                    </a:ext>
                  </a:extLst>
                </p:cNvPr>
                <p:cNvPicPr/>
                <p:nvPr/>
              </p:nvPicPr>
              <p:blipFill>
                <a:blip r:embed="rId3"/>
                <a:stretch>
                  <a:fillRect/>
                </a:stretch>
              </p:blipFill>
              <p:spPr>
                <a:xfrm>
                  <a:off x="5860607" y="2028792"/>
                  <a:ext cx="2618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Håndskrift 10">
                  <a:extLst>
                    <a:ext uri="{FF2B5EF4-FFF2-40B4-BE49-F238E27FC236}">
                      <a16:creationId xmlns:a16="http://schemas.microsoft.com/office/drawing/2014/main" xmlns="" id="{BEB59616-7BA5-5E1F-0592-DC82B0ADFA39}"/>
                    </a:ext>
                  </a:extLst>
                </p14:cNvPr>
                <p14:cNvContentPartPr/>
                <p14:nvPr/>
              </p14:nvContentPartPr>
              <p14:xfrm>
                <a:off x="5915354" y="2418024"/>
                <a:ext cx="2620800" cy="119520"/>
              </p14:xfrm>
            </p:contentPart>
          </mc:Choice>
          <mc:Fallback xmlns="">
            <p:pic>
              <p:nvPicPr>
                <p:cNvPr id="11" name="Håndskrift 10">
                  <a:extLst>
                    <a:ext uri="{FF2B5EF4-FFF2-40B4-BE49-F238E27FC236}">
                      <a16:creationId xmlns:a16="http://schemas.microsoft.com/office/drawing/2014/main" id="{BEB59616-7BA5-5E1F-0592-DC82B0ADFA39}"/>
                    </a:ext>
                  </a:extLst>
                </p:cNvPr>
                <p:cNvPicPr/>
                <p:nvPr/>
              </p:nvPicPr>
              <p:blipFill>
                <a:blip r:embed="rId5"/>
                <a:stretch>
                  <a:fillRect/>
                </a:stretch>
              </p:blipFill>
              <p:spPr>
                <a:xfrm>
                  <a:off x="5879354" y="2382024"/>
                  <a:ext cx="2692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Håndskrift 11">
                  <a:extLst>
                    <a:ext uri="{FF2B5EF4-FFF2-40B4-BE49-F238E27FC236}">
                      <a16:creationId xmlns:a16="http://schemas.microsoft.com/office/drawing/2014/main" xmlns="" id="{7E71FD8D-8E86-C4C0-5435-2684F672D2BA}"/>
                    </a:ext>
                  </a:extLst>
                </p14:cNvPr>
                <p14:cNvContentPartPr/>
                <p14:nvPr/>
              </p14:nvContentPartPr>
              <p14:xfrm>
                <a:off x="6571642" y="1499975"/>
                <a:ext cx="944280" cy="1605960"/>
              </p14:xfrm>
            </p:contentPart>
          </mc:Choice>
          <mc:Fallback xmlns="">
            <p:pic>
              <p:nvPicPr>
                <p:cNvPr id="12" name="Håndskrift 11">
                  <a:extLst>
                    <a:ext uri="{FF2B5EF4-FFF2-40B4-BE49-F238E27FC236}">
                      <a16:creationId xmlns:a16="http://schemas.microsoft.com/office/drawing/2014/main" id="{7E71FD8D-8E86-C4C0-5435-2684F672D2BA}"/>
                    </a:ext>
                  </a:extLst>
                </p:cNvPr>
                <p:cNvPicPr/>
                <p:nvPr/>
              </p:nvPicPr>
              <p:blipFill>
                <a:blip r:embed="rId7"/>
                <a:stretch>
                  <a:fillRect/>
                </a:stretch>
              </p:blipFill>
              <p:spPr>
                <a:xfrm>
                  <a:off x="6536002" y="1463975"/>
                  <a:ext cx="1015920" cy="1677600"/>
                </a:xfrm>
                <a:prstGeom prst="rect">
                  <a:avLst/>
                </a:prstGeom>
              </p:spPr>
            </p:pic>
          </mc:Fallback>
        </mc:AlternateContent>
      </p:grpSp>
    </p:spTree>
    <p:extLst>
      <p:ext uri="{BB962C8B-B14F-4D97-AF65-F5344CB8AC3E}">
        <p14:creationId xmlns:p14="http://schemas.microsoft.com/office/powerpoint/2010/main" val="1543334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37A333B-DC19-260E-A44F-EE8438DDE82F}"/>
              </a:ext>
            </a:extLst>
          </p:cNvPr>
          <p:cNvSpPr>
            <a:spLocks noGrp="1"/>
          </p:cNvSpPr>
          <p:nvPr>
            <p:ph type="title"/>
          </p:nvPr>
        </p:nvSpPr>
        <p:spPr>
          <a:xfrm>
            <a:off x="2350008" y="214884"/>
            <a:ext cx="7729728" cy="1188720"/>
          </a:xfrm>
        </p:spPr>
        <p:txBody>
          <a:bodyPr/>
          <a:lstStyle/>
          <a:p>
            <a:r>
              <a:rPr lang="da-DK" dirty="0"/>
              <a:t>ANÆSTESIENS OVERVEJELSER</a:t>
            </a:r>
          </a:p>
        </p:txBody>
      </p:sp>
      <p:sp>
        <p:nvSpPr>
          <p:cNvPr id="3" name="Pladsholder til indhold 2">
            <a:extLst>
              <a:ext uri="{FF2B5EF4-FFF2-40B4-BE49-F238E27FC236}">
                <a16:creationId xmlns:a16="http://schemas.microsoft.com/office/drawing/2014/main" xmlns="" id="{F8E465CD-BECA-7DCF-DCAF-07A645417C30}"/>
              </a:ext>
            </a:extLst>
          </p:cNvPr>
          <p:cNvSpPr>
            <a:spLocks noGrp="1"/>
          </p:cNvSpPr>
          <p:nvPr>
            <p:ph idx="1"/>
          </p:nvPr>
        </p:nvSpPr>
        <p:spPr>
          <a:xfrm>
            <a:off x="735979" y="1471961"/>
            <a:ext cx="10760927" cy="5020914"/>
          </a:xfrm>
        </p:spPr>
        <p:txBody>
          <a:bodyPr>
            <a:normAutofit/>
          </a:bodyPr>
          <a:lstStyle/>
          <a:p>
            <a:r>
              <a:rPr lang="da-DK" dirty="0"/>
              <a:t>Luftvej er en udfordring, aspiration en risiko og </a:t>
            </a:r>
            <a:r>
              <a:rPr lang="da-DK" dirty="0" err="1"/>
              <a:t>desaturering</a:t>
            </a:r>
            <a:r>
              <a:rPr lang="da-DK" dirty="0"/>
              <a:t> er hurtig!</a:t>
            </a:r>
          </a:p>
          <a:p>
            <a:pPr lvl="1"/>
            <a:r>
              <a:rPr lang="da-DK" dirty="0"/>
              <a:t>RSI fra 20. graviditetsuge</a:t>
            </a:r>
          </a:p>
          <a:p>
            <a:r>
              <a:rPr lang="da-DK" dirty="0"/>
              <a:t>LLT fra 20. graviditetsuge</a:t>
            </a:r>
          </a:p>
          <a:p>
            <a:r>
              <a:rPr lang="da-DK" dirty="0"/>
              <a:t>Minimer anæstesi/opr. Tid</a:t>
            </a:r>
          </a:p>
          <a:p>
            <a:r>
              <a:rPr lang="da-DK" dirty="0"/>
              <a:t>Blodtryksfald og </a:t>
            </a:r>
            <a:r>
              <a:rPr lang="da-DK" dirty="0" err="1"/>
              <a:t>desaturation</a:t>
            </a:r>
            <a:r>
              <a:rPr lang="da-DK" dirty="0"/>
              <a:t> behandles aggressivt</a:t>
            </a:r>
          </a:p>
          <a:p>
            <a:r>
              <a:rPr lang="da-DK" dirty="0"/>
              <a:t>Foster hjertelyd før og efter anæstesi</a:t>
            </a:r>
          </a:p>
          <a:p>
            <a:r>
              <a:rPr lang="da-DK" dirty="0"/>
              <a:t>Let ‘hyperventilation’ for undgå acidose mod termin</a:t>
            </a:r>
          </a:p>
          <a:p>
            <a:r>
              <a:rPr lang="da-DK" dirty="0"/>
              <a:t>NSAID ikke i 1. og 3. trimester; 2. trimester OK (kortvarigt)</a:t>
            </a:r>
          </a:p>
          <a:p>
            <a:r>
              <a:rPr lang="da-DK" dirty="0" err="1"/>
              <a:t>Sugammadex</a:t>
            </a:r>
            <a:r>
              <a:rPr lang="da-DK" dirty="0"/>
              <a:t> kun på indikation</a:t>
            </a:r>
          </a:p>
          <a:p>
            <a:r>
              <a:rPr lang="da-DK" dirty="0"/>
              <a:t>Bier-blok, TQL og TAP frarådes. Øvrig lokal kan anvendes</a:t>
            </a:r>
          </a:p>
          <a:p>
            <a:r>
              <a:rPr lang="da-DK" dirty="0"/>
              <a:t>Ingen specifik anæstesi kan anbefales til generel anæstesi </a:t>
            </a:r>
          </a:p>
          <a:p>
            <a:endParaRPr lang="da-DK" dirty="0"/>
          </a:p>
        </p:txBody>
      </p:sp>
    </p:spTree>
    <p:extLst>
      <p:ext uri="{BB962C8B-B14F-4D97-AF65-F5344CB8AC3E}">
        <p14:creationId xmlns:p14="http://schemas.microsoft.com/office/powerpoint/2010/main" val="402158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CE1997E-EB70-941E-2B27-CA4491204300}"/>
              </a:ext>
            </a:extLst>
          </p:cNvPr>
          <p:cNvSpPr>
            <a:spLocks noGrp="1"/>
          </p:cNvSpPr>
          <p:nvPr>
            <p:ph type="title"/>
          </p:nvPr>
        </p:nvSpPr>
        <p:spPr/>
        <p:txBody>
          <a:bodyPr/>
          <a:lstStyle/>
          <a:p>
            <a:r>
              <a:rPr lang="da-DK" dirty="0"/>
              <a:t>Det løse…</a:t>
            </a:r>
          </a:p>
        </p:txBody>
      </p:sp>
      <p:sp>
        <p:nvSpPr>
          <p:cNvPr id="3" name="Pladsholder til indhold 2">
            <a:extLst>
              <a:ext uri="{FF2B5EF4-FFF2-40B4-BE49-F238E27FC236}">
                <a16:creationId xmlns:a16="http://schemas.microsoft.com/office/drawing/2014/main" xmlns="" id="{CBA3105E-A4B4-3EED-EEA3-7BC0FEE9353E}"/>
              </a:ext>
            </a:extLst>
          </p:cNvPr>
          <p:cNvSpPr>
            <a:spLocks noGrp="1"/>
          </p:cNvSpPr>
          <p:nvPr>
            <p:ph idx="1"/>
          </p:nvPr>
        </p:nvSpPr>
        <p:spPr/>
        <p:txBody>
          <a:bodyPr/>
          <a:lstStyle/>
          <a:p>
            <a:r>
              <a:rPr lang="da-DK" dirty="0"/>
              <a:t>Undgå ikke nødvendig kirurgi/anæstesi, hvis nødvendig og kan placeres, foretrækkes 2. trimester</a:t>
            </a:r>
          </a:p>
          <a:p>
            <a:r>
              <a:rPr lang="da-DK" dirty="0" err="1"/>
              <a:t>Perimortem</a:t>
            </a:r>
            <a:r>
              <a:rPr lang="da-DK" dirty="0"/>
              <a:t> </a:t>
            </a:r>
            <a:r>
              <a:rPr lang="da-DK" dirty="0" err="1"/>
              <a:t>sectio</a:t>
            </a:r>
            <a:r>
              <a:rPr lang="da-DK" dirty="0"/>
              <a:t> fra 20. graviditetsuge</a:t>
            </a:r>
          </a:p>
          <a:p>
            <a:r>
              <a:rPr lang="da-DK" dirty="0"/>
              <a:t>Husk tromboseprofylakse</a:t>
            </a:r>
          </a:p>
          <a:p>
            <a:pPr marL="0" indent="0">
              <a:buNone/>
            </a:pPr>
            <a:endParaRPr lang="da-DK" strike="sngStrike" dirty="0"/>
          </a:p>
          <a:p>
            <a:endParaRPr lang="da-DK" dirty="0"/>
          </a:p>
        </p:txBody>
      </p:sp>
    </p:spTree>
    <p:extLst>
      <p:ext uri="{BB962C8B-B14F-4D97-AF65-F5344CB8AC3E}">
        <p14:creationId xmlns:p14="http://schemas.microsoft.com/office/powerpoint/2010/main" val="3477016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8AAD8BC-6B63-C212-D202-FF66F84D5BA8}"/>
              </a:ext>
            </a:extLst>
          </p:cNvPr>
          <p:cNvSpPr>
            <a:spLocks noGrp="1"/>
          </p:cNvSpPr>
          <p:nvPr>
            <p:ph type="title"/>
          </p:nvPr>
        </p:nvSpPr>
        <p:spPr/>
        <p:txBody>
          <a:bodyPr/>
          <a:lstStyle/>
          <a:p>
            <a:r>
              <a:rPr lang="da-DK" dirty="0"/>
              <a:t>Fysiologi (Kap. 1)</a:t>
            </a:r>
          </a:p>
        </p:txBody>
      </p:sp>
      <p:pic>
        <p:nvPicPr>
          <p:cNvPr id="5" name="Pladsholder til indhold 4">
            <a:extLst>
              <a:ext uri="{FF2B5EF4-FFF2-40B4-BE49-F238E27FC236}">
                <a16:creationId xmlns:a16="http://schemas.microsoft.com/office/drawing/2014/main" xmlns="" id="{98A752A6-72AB-9129-A72F-457FE8125E8F}"/>
              </a:ext>
            </a:extLst>
          </p:cNvPr>
          <p:cNvPicPr>
            <a:picLocks noGrp="1" noChangeAspect="1"/>
          </p:cNvPicPr>
          <p:nvPr>
            <p:ph idx="1"/>
          </p:nvPr>
        </p:nvPicPr>
        <p:blipFill>
          <a:blip r:embed="rId2"/>
          <a:stretch>
            <a:fillRect/>
          </a:stretch>
        </p:blipFill>
        <p:spPr>
          <a:xfrm>
            <a:off x="1670050" y="2591594"/>
            <a:ext cx="8851900" cy="2819400"/>
          </a:xfrm>
        </p:spPr>
      </p:pic>
    </p:spTree>
    <p:extLst>
      <p:ext uri="{BB962C8B-B14F-4D97-AF65-F5344CB8AC3E}">
        <p14:creationId xmlns:p14="http://schemas.microsoft.com/office/powerpoint/2010/main" val="1408733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2F52987-C42D-C634-C929-A55F9A36B062}"/>
              </a:ext>
            </a:extLst>
          </p:cNvPr>
          <p:cNvSpPr>
            <a:spLocks noGrp="1"/>
          </p:cNvSpPr>
          <p:nvPr>
            <p:ph type="title"/>
          </p:nvPr>
        </p:nvSpPr>
        <p:spPr/>
        <p:txBody>
          <a:bodyPr/>
          <a:lstStyle/>
          <a:p>
            <a:r>
              <a:rPr lang="da-DK" dirty="0"/>
              <a:t>Fysiologi (Kap. 1)</a:t>
            </a:r>
          </a:p>
        </p:txBody>
      </p:sp>
      <p:pic>
        <p:nvPicPr>
          <p:cNvPr id="5" name="Pladsholder til indhold 4" descr="Et billede, der indeholder bord&#10;&#10;Automatisk genereret beskrivelse">
            <a:extLst>
              <a:ext uri="{FF2B5EF4-FFF2-40B4-BE49-F238E27FC236}">
                <a16:creationId xmlns:a16="http://schemas.microsoft.com/office/drawing/2014/main" xmlns="" id="{E2273AD2-4FDE-641E-053D-39AA2A5AA150}"/>
              </a:ext>
            </a:extLst>
          </p:cNvPr>
          <p:cNvPicPr>
            <a:picLocks noGrp="1" noChangeAspect="1"/>
          </p:cNvPicPr>
          <p:nvPr>
            <p:ph idx="1"/>
          </p:nvPr>
        </p:nvPicPr>
        <p:blipFill>
          <a:blip r:embed="rId2"/>
          <a:stretch>
            <a:fillRect/>
          </a:stretch>
        </p:blipFill>
        <p:spPr>
          <a:xfrm>
            <a:off x="3100578" y="2429129"/>
            <a:ext cx="5990844" cy="4351338"/>
          </a:xfrm>
        </p:spPr>
      </p:pic>
    </p:spTree>
    <p:extLst>
      <p:ext uri="{BB962C8B-B14F-4D97-AF65-F5344CB8AC3E}">
        <p14:creationId xmlns:p14="http://schemas.microsoft.com/office/powerpoint/2010/main" val="1807023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823FBD5-623D-7FC2-9AD4-791DD06F03B3}"/>
              </a:ext>
            </a:extLst>
          </p:cNvPr>
          <p:cNvSpPr>
            <a:spLocks noGrp="1"/>
          </p:cNvSpPr>
          <p:nvPr>
            <p:ph type="title"/>
          </p:nvPr>
        </p:nvSpPr>
        <p:spPr/>
        <p:txBody>
          <a:bodyPr/>
          <a:lstStyle/>
          <a:p>
            <a:r>
              <a:rPr lang="da-DK" dirty="0"/>
              <a:t>Risici ved anæstesi for den gravide kvinde og fosteret</a:t>
            </a:r>
          </a:p>
        </p:txBody>
      </p:sp>
      <p:pic>
        <p:nvPicPr>
          <p:cNvPr id="5" name="Pladsholder til indhold 4" descr="Et billede, der indeholder bord&#10;&#10;Automatisk genereret beskrivelse">
            <a:extLst>
              <a:ext uri="{FF2B5EF4-FFF2-40B4-BE49-F238E27FC236}">
                <a16:creationId xmlns:a16="http://schemas.microsoft.com/office/drawing/2014/main" xmlns="" id="{4F7A5BFA-B1AF-6D58-6EA5-A7D634C835D4}"/>
              </a:ext>
            </a:extLst>
          </p:cNvPr>
          <p:cNvPicPr>
            <a:picLocks noGrp="1" noChangeAspect="1"/>
          </p:cNvPicPr>
          <p:nvPr>
            <p:ph idx="1"/>
          </p:nvPr>
        </p:nvPicPr>
        <p:blipFill>
          <a:blip r:embed="rId2"/>
          <a:stretch>
            <a:fillRect/>
          </a:stretch>
        </p:blipFill>
        <p:spPr>
          <a:xfrm>
            <a:off x="3003453" y="2282825"/>
            <a:ext cx="6441125" cy="4351338"/>
          </a:xfrm>
        </p:spPr>
      </p:pic>
    </p:spTree>
    <p:extLst>
      <p:ext uri="{BB962C8B-B14F-4D97-AF65-F5344CB8AC3E}">
        <p14:creationId xmlns:p14="http://schemas.microsoft.com/office/powerpoint/2010/main" val="29687552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6C93B8B-0679-FE70-4853-1DEC1D5679C2}"/>
              </a:ext>
            </a:extLst>
          </p:cNvPr>
          <p:cNvSpPr>
            <a:spLocks noGrp="1"/>
          </p:cNvSpPr>
          <p:nvPr>
            <p:ph type="title"/>
          </p:nvPr>
        </p:nvSpPr>
        <p:spPr/>
        <p:txBody>
          <a:bodyPr/>
          <a:lstStyle/>
          <a:p>
            <a:r>
              <a:rPr lang="da-DK" dirty="0"/>
              <a:t>Faste og aspirationsprofylakse (Kap. 3)</a:t>
            </a:r>
          </a:p>
        </p:txBody>
      </p:sp>
      <p:pic>
        <p:nvPicPr>
          <p:cNvPr id="5" name="Pladsholder til indhold 4" descr="Et billede, der indeholder bord&#10;&#10;Automatisk genereret beskrivelse">
            <a:extLst>
              <a:ext uri="{FF2B5EF4-FFF2-40B4-BE49-F238E27FC236}">
                <a16:creationId xmlns:a16="http://schemas.microsoft.com/office/drawing/2014/main" xmlns="" id="{27BB9096-A3EF-7F09-2EB9-79968566420D}"/>
              </a:ext>
            </a:extLst>
          </p:cNvPr>
          <p:cNvPicPr>
            <a:picLocks noGrp="1" noChangeAspect="1"/>
          </p:cNvPicPr>
          <p:nvPr>
            <p:ph idx="1"/>
          </p:nvPr>
        </p:nvPicPr>
        <p:blipFill>
          <a:blip r:embed="rId2"/>
          <a:stretch>
            <a:fillRect/>
          </a:stretch>
        </p:blipFill>
        <p:spPr>
          <a:xfrm>
            <a:off x="1733550" y="2596420"/>
            <a:ext cx="8724900" cy="3797300"/>
          </a:xfrm>
        </p:spPr>
      </p:pic>
    </p:spTree>
    <p:extLst>
      <p:ext uri="{BB962C8B-B14F-4D97-AF65-F5344CB8AC3E}">
        <p14:creationId xmlns:p14="http://schemas.microsoft.com/office/powerpoint/2010/main" val="2658603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0F0B537-8CC1-9832-9970-7C74649A8DE3}"/>
              </a:ext>
            </a:extLst>
          </p:cNvPr>
          <p:cNvSpPr>
            <a:spLocks noGrp="1"/>
          </p:cNvSpPr>
          <p:nvPr>
            <p:ph type="title"/>
          </p:nvPr>
        </p:nvSpPr>
        <p:spPr/>
        <p:txBody>
          <a:bodyPr/>
          <a:lstStyle/>
          <a:p>
            <a:r>
              <a:rPr lang="da-DK" dirty="0"/>
              <a:t>Lejring (Kap. 4)</a:t>
            </a:r>
          </a:p>
        </p:txBody>
      </p:sp>
      <p:pic>
        <p:nvPicPr>
          <p:cNvPr id="5" name="Pladsholder til indhold 4">
            <a:extLst>
              <a:ext uri="{FF2B5EF4-FFF2-40B4-BE49-F238E27FC236}">
                <a16:creationId xmlns:a16="http://schemas.microsoft.com/office/drawing/2014/main" xmlns="" id="{B48FB2BA-B6C2-3EBB-62BB-3A2190CE35BC}"/>
              </a:ext>
            </a:extLst>
          </p:cNvPr>
          <p:cNvPicPr>
            <a:picLocks noGrp="1" noChangeAspect="1"/>
          </p:cNvPicPr>
          <p:nvPr>
            <p:ph idx="1"/>
          </p:nvPr>
        </p:nvPicPr>
        <p:blipFill>
          <a:blip r:embed="rId2"/>
          <a:stretch>
            <a:fillRect/>
          </a:stretch>
        </p:blipFill>
        <p:spPr>
          <a:xfrm>
            <a:off x="1708150" y="2505742"/>
            <a:ext cx="8775700" cy="3759200"/>
          </a:xfrm>
        </p:spPr>
      </p:pic>
    </p:spTree>
    <p:extLst>
      <p:ext uri="{BB962C8B-B14F-4D97-AF65-F5344CB8AC3E}">
        <p14:creationId xmlns:p14="http://schemas.microsoft.com/office/powerpoint/2010/main" val="2486710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CF2CE20-C93D-CC1A-9450-0139D39C1A2B}"/>
              </a:ext>
            </a:extLst>
          </p:cNvPr>
          <p:cNvSpPr>
            <a:spLocks noGrp="1"/>
          </p:cNvSpPr>
          <p:nvPr>
            <p:ph type="title"/>
          </p:nvPr>
        </p:nvSpPr>
        <p:spPr/>
        <p:txBody>
          <a:bodyPr/>
          <a:lstStyle/>
          <a:p>
            <a:r>
              <a:rPr lang="da-DK" dirty="0"/>
              <a:t>Monitorering (Kap. 5)</a:t>
            </a:r>
          </a:p>
        </p:txBody>
      </p:sp>
      <p:pic>
        <p:nvPicPr>
          <p:cNvPr id="5" name="Pladsholder til indhold 4" descr="Et billede, der indeholder bord&#10;&#10;Automatisk genereret beskrivelse">
            <a:extLst>
              <a:ext uri="{FF2B5EF4-FFF2-40B4-BE49-F238E27FC236}">
                <a16:creationId xmlns:a16="http://schemas.microsoft.com/office/drawing/2014/main" xmlns="" id="{9E021237-EFE4-C324-F782-3F3ABEA62A35}"/>
              </a:ext>
            </a:extLst>
          </p:cNvPr>
          <p:cNvPicPr>
            <a:picLocks noGrp="1" noChangeAspect="1"/>
          </p:cNvPicPr>
          <p:nvPr>
            <p:ph idx="1"/>
          </p:nvPr>
        </p:nvPicPr>
        <p:blipFill>
          <a:blip r:embed="rId2"/>
          <a:stretch>
            <a:fillRect/>
          </a:stretch>
        </p:blipFill>
        <p:spPr>
          <a:xfrm>
            <a:off x="1784350" y="2337594"/>
            <a:ext cx="8623300" cy="3327400"/>
          </a:xfrm>
        </p:spPr>
      </p:pic>
    </p:spTree>
    <p:extLst>
      <p:ext uri="{BB962C8B-B14F-4D97-AF65-F5344CB8AC3E}">
        <p14:creationId xmlns:p14="http://schemas.microsoft.com/office/powerpoint/2010/main" val="1662944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26C37B7-A6D6-EF4C-B24C-AB1D62BD7696}"/>
              </a:ext>
            </a:extLst>
          </p:cNvPr>
          <p:cNvSpPr>
            <a:spLocks noGrp="1"/>
          </p:cNvSpPr>
          <p:nvPr>
            <p:ph type="ctrTitle"/>
          </p:nvPr>
        </p:nvSpPr>
        <p:spPr>
          <a:xfrm>
            <a:off x="2209800" y="1122363"/>
            <a:ext cx="7772400" cy="1498174"/>
          </a:xfrm>
        </p:spPr>
        <p:txBody>
          <a:bodyPr>
            <a:normAutofit/>
          </a:bodyPr>
          <a:lstStyle/>
          <a:p>
            <a:r>
              <a:rPr lang="en-GB" sz="3600" dirty="0"/>
              <a:t>Danske data </a:t>
            </a:r>
          </a:p>
        </p:txBody>
      </p:sp>
      <p:sp>
        <p:nvSpPr>
          <p:cNvPr id="3" name="Undertitel 2">
            <a:extLst>
              <a:ext uri="{FF2B5EF4-FFF2-40B4-BE49-F238E27FC236}">
                <a16:creationId xmlns:a16="http://schemas.microsoft.com/office/drawing/2014/main" xmlns="" id="{BC467BB6-6C53-D549-B88E-127760850F8C}"/>
              </a:ext>
            </a:extLst>
          </p:cNvPr>
          <p:cNvSpPr>
            <a:spLocks noGrp="1"/>
          </p:cNvSpPr>
          <p:nvPr>
            <p:ph type="subTitle" idx="1"/>
          </p:nvPr>
        </p:nvSpPr>
        <p:spPr>
          <a:xfrm>
            <a:off x="2667000" y="3356711"/>
            <a:ext cx="6858000" cy="1655762"/>
          </a:xfrm>
        </p:spPr>
        <p:txBody>
          <a:bodyPr>
            <a:normAutofit/>
          </a:bodyPr>
          <a:lstStyle/>
          <a:p>
            <a:endParaRPr lang="en-GB" dirty="0"/>
          </a:p>
        </p:txBody>
      </p:sp>
      <p:pic>
        <p:nvPicPr>
          <p:cNvPr id="4" name="Billede 3"/>
          <p:cNvPicPr>
            <a:picLocks noChangeAspect="1"/>
          </p:cNvPicPr>
          <p:nvPr/>
        </p:nvPicPr>
        <p:blipFill>
          <a:blip r:embed="rId2"/>
          <a:stretch>
            <a:fillRect/>
          </a:stretch>
        </p:blipFill>
        <p:spPr>
          <a:xfrm>
            <a:off x="4047610" y="2788786"/>
            <a:ext cx="3916814" cy="3893637"/>
          </a:xfrm>
          <a:prstGeom prst="rect">
            <a:avLst/>
          </a:prstGeom>
        </p:spPr>
      </p:pic>
    </p:spTree>
    <p:extLst>
      <p:ext uri="{BB962C8B-B14F-4D97-AF65-F5344CB8AC3E}">
        <p14:creationId xmlns:p14="http://schemas.microsoft.com/office/powerpoint/2010/main" val="3886794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ladsholder til indhold 4" descr="Et billede, der indeholder bord&#10;&#10;Automatisk genereret beskrivelse">
            <a:extLst>
              <a:ext uri="{FF2B5EF4-FFF2-40B4-BE49-F238E27FC236}">
                <a16:creationId xmlns:a16="http://schemas.microsoft.com/office/drawing/2014/main" xmlns="" id="{C64471C0-C32A-98E1-F426-F62CEAD7F7AA}"/>
              </a:ext>
            </a:extLst>
          </p:cNvPr>
          <p:cNvPicPr>
            <a:picLocks noGrp="1" noChangeAspect="1"/>
          </p:cNvPicPr>
          <p:nvPr>
            <p:ph idx="1"/>
          </p:nvPr>
        </p:nvPicPr>
        <p:blipFill>
          <a:blip r:embed="rId2"/>
          <a:stretch>
            <a:fillRect/>
          </a:stretch>
        </p:blipFill>
        <p:spPr>
          <a:xfrm>
            <a:off x="1880194" y="486160"/>
            <a:ext cx="6770030" cy="1214623"/>
          </a:xfrm>
        </p:spPr>
      </p:pic>
      <p:pic>
        <p:nvPicPr>
          <p:cNvPr id="6" name="Pladsholder til indhold 4" descr="Et billede, der indeholder bord&#10;&#10;Automatisk genereret beskrivelse">
            <a:extLst>
              <a:ext uri="{FF2B5EF4-FFF2-40B4-BE49-F238E27FC236}">
                <a16:creationId xmlns:a16="http://schemas.microsoft.com/office/drawing/2014/main" xmlns="" id="{B9019866-E25E-CF13-3466-C991A1323BB7}"/>
              </a:ext>
            </a:extLst>
          </p:cNvPr>
          <p:cNvPicPr>
            <a:picLocks noChangeAspect="1"/>
          </p:cNvPicPr>
          <p:nvPr/>
        </p:nvPicPr>
        <p:blipFill>
          <a:blip r:embed="rId3"/>
          <a:stretch>
            <a:fillRect/>
          </a:stretch>
        </p:blipFill>
        <p:spPr>
          <a:xfrm>
            <a:off x="1880194" y="1641347"/>
            <a:ext cx="6770030" cy="5122193"/>
          </a:xfrm>
          <a:prstGeom prst="rect">
            <a:avLst/>
          </a:prstGeom>
        </p:spPr>
      </p:pic>
    </p:spTree>
    <p:extLst>
      <p:ext uri="{BB962C8B-B14F-4D97-AF65-F5344CB8AC3E}">
        <p14:creationId xmlns:p14="http://schemas.microsoft.com/office/powerpoint/2010/main" val="42151397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40897F6-E82F-C7FF-E2F1-B9FDCE595AC4}"/>
              </a:ext>
            </a:extLst>
          </p:cNvPr>
          <p:cNvSpPr>
            <a:spLocks noGrp="1"/>
          </p:cNvSpPr>
          <p:nvPr>
            <p:ph type="title"/>
          </p:nvPr>
        </p:nvSpPr>
        <p:spPr/>
        <p:txBody>
          <a:bodyPr/>
          <a:lstStyle/>
          <a:p>
            <a:r>
              <a:rPr lang="da-DK" dirty="0" err="1"/>
              <a:t>Maternelt</a:t>
            </a:r>
            <a:r>
              <a:rPr lang="da-DK" dirty="0"/>
              <a:t> blodtryk og </a:t>
            </a:r>
            <a:r>
              <a:rPr lang="da-DK" dirty="0" err="1"/>
              <a:t>placentaperfusion</a:t>
            </a:r>
            <a:r>
              <a:rPr lang="da-DK" dirty="0"/>
              <a:t> (Kap7)</a:t>
            </a:r>
          </a:p>
        </p:txBody>
      </p:sp>
      <p:pic>
        <p:nvPicPr>
          <p:cNvPr id="5" name="Pladsholder til indhold 4" descr="Et billede, der indeholder bord&#10;&#10;Automatisk genereret beskrivelse">
            <a:extLst>
              <a:ext uri="{FF2B5EF4-FFF2-40B4-BE49-F238E27FC236}">
                <a16:creationId xmlns:a16="http://schemas.microsoft.com/office/drawing/2014/main" xmlns="" id="{E1A5E609-E7A7-8226-3E8B-A0005488CA1F}"/>
              </a:ext>
            </a:extLst>
          </p:cNvPr>
          <p:cNvPicPr>
            <a:picLocks noGrp="1" noChangeAspect="1"/>
          </p:cNvPicPr>
          <p:nvPr>
            <p:ph idx="1"/>
          </p:nvPr>
        </p:nvPicPr>
        <p:blipFill>
          <a:blip r:embed="rId2"/>
          <a:stretch>
            <a:fillRect/>
          </a:stretch>
        </p:blipFill>
        <p:spPr>
          <a:xfrm>
            <a:off x="1854200" y="2277142"/>
            <a:ext cx="8483600" cy="4216400"/>
          </a:xfrm>
        </p:spPr>
      </p:pic>
    </p:spTree>
    <p:extLst>
      <p:ext uri="{BB962C8B-B14F-4D97-AF65-F5344CB8AC3E}">
        <p14:creationId xmlns:p14="http://schemas.microsoft.com/office/powerpoint/2010/main" val="1020406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29336BD-AFEC-164A-CFBA-131E5CDCC535}"/>
              </a:ext>
            </a:extLst>
          </p:cNvPr>
          <p:cNvSpPr>
            <a:spLocks noGrp="1"/>
          </p:cNvSpPr>
          <p:nvPr>
            <p:ph type="title"/>
          </p:nvPr>
        </p:nvSpPr>
        <p:spPr/>
        <p:txBody>
          <a:bodyPr/>
          <a:lstStyle/>
          <a:p>
            <a:r>
              <a:rPr lang="da-DK" dirty="0"/>
              <a:t>Anæstesimidler til non-obstetrisk kirurgi (Kap. 7)</a:t>
            </a:r>
          </a:p>
        </p:txBody>
      </p:sp>
      <p:pic>
        <p:nvPicPr>
          <p:cNvPr id="5" name="Pladsholder til indhold 4" descr="Et billede, der indeholder bord&#10;&#10;Automatisk genereret beskrivelse">
            <a:extLst>
              <a:ext uri="{FF2B5EF4-FFF2-40B4-BE49-F238E27FC236}">
                <a16:creationId xmlns:a16="http://schemas.microsoft.com/office/drawing/2014/main" xmlns="" id="{FEBB4A5C-97EE-8EE3-EB3A-A13A8E9D8CA0}"/>
              </a:ext>
            </a:extLst>
          </p:cNvPr>
          <p:cNvPicPr>
            <a:picLocks noGrp="1" noChangeAspect="1"/>
          </p:cNvPicPr>
          <p:nvPr>
            <p:ph idx="1"/>
          </p:nvPr>
        </p:nvPicPr>
        <p:blipFill>
          <a:blip r:embed="rId2"/>
          <a:stretch>
            <a:fillRect/>
          </a:stretch>
        </p:blipFill>
        <p:spPr>
          <a:xfrm>
            <a:off x="1828800" y="2801144"/>
            <a:ext cx="8534400" cy="2400300"/>
          </a:xfrm>
        </p:spPr>
      </p:pic>
    </p:spTree>
    <p:extLst>
      <p:ext uri="{BB962C8B-B14F-4D97-AF65-F5344CB8AC3E}">
        <p14:creationId xmlns:p14="http://schemas.microsoft.com/office/powerpoint/2010/main" val="3376150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62255A-3EBD-DD79-D286-DD91B6BB6354}"/>
              </a:ext>
            </a:extLst>
          </p:cNvPr>
          <p:cNvSpPr>
            <a:spLocks noGrp="1"/>
          </p:cNvSpPr>
          <p:nvPr>
            <p:ph type="title"/>
          </p:nvPr>
        </p:nvSpPr>
        <p:spPr/>
        <p:txBody>
          <a:bodyPr/>
          <a:lstStyle/>
          <a:p>
            <a:r>
              <a:rPr lang="da-DK" dirty="0"/>
              <a:t>Anæstesimidler til non-obstetrisk kirurgi (Kap. 8)</a:t>
            </a:r>
          </a:p>
        </p:txBody>
      </p:sp>
      <p:pic>
        <p:nvPicPr>
          <p:cNvPr id="5" name="Pladsholder til indhold 4" descr="Et billede, der indeholder bord&#10;&#10;Automatisk genereret beskrivelse">
            <a:extLst>
              <a:ext uri="{FF2B5EF4-FFF2-40B4-BE49-F238E27FC236}">
                <a16:creationId xmlns:a16="http://schemas.microsoft.com/office/drawing/2014/main" xmlns="" id="{EED3EAB7-09AE-C8DE-B49B-A2F347B27DFF}"/>
              </a:ext>
            </a:extLst>
          </p:cNvPr>
          <p:cNvPicPr>
            <a:picLocks noGrp="1" noChangeAspect="1"/>
          </p:cNvPicPr>
          <p:nvPr>
            <p:ph idx="1"/>
          </p:nvPr>
        </p:nvPicPr>
        <p:blipFill>
          <a:blip r:embed="rId2"/>
          <a:stretch>
            <a:fillRect/>
          </a:stretch>
        </p:blipFill>
        <p:spPr>
          <a:xfrm>
            <a:off x="1797050" y="2312194"/>
            <a:ext cx="8597900" cy="3378200"/>
          </a:xfrm>
        </p:spPr>
      </p:pic>
    </p:spTree>
    <p:extLst>
      <p:ext uri="{BB962C8B-B14F-4D97-AF65-F5344CB8AC3E}">
        <p14:creationId xmlns:p14="http://schemas.microsoft.com/office/powerpoint/2010/main" val="3504614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7B2AD00-8FA0-39DD-47D1-949A9A305077}"/>
              </a:ext>
            </a:extLst>
          </p:cNvPr>
          <p:cNvSpPr>
            <a:spLocks noGrp="1"/>
          </p:cNvSpPr>
          <p:nvPr>
            <p:ph type="title"/>
          </p:nvPr>
        </p:nvSpPr>
        <p:spPr/>
        <p:txBody>
          <a:bodyPr/>
          <a:lstStyle/>
          <a:p>
            <a:r>
              <a:rPr lang="da-DK" dirty="0"/>
              <a:t>Postoperativ smertebehandling og PONV</a:t>
            </a:r>
          </a:p>
        </p:txBody>
      </p:sp>
      <p:pic>
        <p:nvPicPr>
          <p:cNvPr id="5" name="Pladsholder til indhold 4" descr="Et billede, der indeholder bord&#10;&#10;Automatisk genereret beskrivelse">
            <a:extLst>
              <a:ext uri="{FF2B5EF4-FFF2-40B4-BE49-F238E27FC236}">
                <a16:creationId xmlns:a16="http://schemas.microsoft.com/office/drawing/2014/main" xmlns="" id="{3B8C8B39-1E84-0D32-9AB7-D97F18823084}"/>
              </a:ext>
            </a:extLst>
          </p:cNvPr>
          <p:cNvPicPr>
            <a:picLocks noGrp="1" noChangeAspect="1"/>
          </p:cNvPicPr>
          <p:nvPr>
            <p:ph idx="1"/>
          </p:nvPr>
        </p:nvPicPr>
        <p:blipFill>
          <a:blip r:embed="rId2"/>
          <a:stretch>
            <a:fillRect/>
          </a:stretch>
        </p:blipFill>
        <p:spPr>
          <a:xfrm>
            <a:off x="3408800" y="2282824"/>
            <a:ext cx="4628776" cy="4553345"/>
          </a:xfrm>
        </p:spPr>
      </p:pic>
    </p:spTree>
    <p:extLst>
      <p:ext uri="{BB962C8B-B14F-4D97-AF65-F5344CB8AC3E}">
        <p14:creationId xmlns:p14="http://schemas.microsoft.com/office/powerpoint/2010/main" val="3889740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4B3F648-24EA-A42F-4D8A-997D20DBE938}"/>
              </a:ext>
            </a:extLst>
          </p:cNvPr>
          <p:cNvSpPr>
            <a:spLocks noGrp="1"/>
          </p:cNvSpPr>
          <p:nvPr>
            <p:ph type="title"/>
          </p:nvPr>
        </p:nvSpPr>
        <p:spPr/>
        <p:txBody>
          <a:bodyPr/>
          <a:lstStyle/>
          <a:p>
            <a:r>
              <a:rPr lang="da-DK" dirty="0"/>
              <a:t>Postoperativ smertebehandling og PONV</a:t>
            </a:r>
          </a:p>
        </p:txBody>
      </p:sp>
      <p:pic>
        <p:nvPicPr>
          <p:cNvPr id="5" name="Pladsholder til indhold 4" descr="Et billede, der indeholder bord&#10;&#10;Automatisk genereret beskrivelse">
            <a:extLst>
              <a:ext uri="{FF2B5EF4-FFF2-40B4-BE49-F238E27FC236}">
                <a16:creationId xmlns:a16="http://schemas.microsoft.com/office/drawing/2014/main" xmlns="" id="{27A32A7D-550A-07AB-BC7E-BCE771FA2A86}"/>
              </a:ext>
            </a:extLst>
          </p:cNvPr>
          <p:cNvPicPr>
            <a:picLocks noGrp="1" noChangeAspect="1"/>
          </p:cNvPicPr>
          <p:nvPr>
            <p:ph idx="1"/>
          </p:nvPr>
        </p:nvPicPr>
        <p:blipFill>
          <a:blip r:embed="rId2"/>
          <a:stretch>
            <a:fillRect/>
          </a:stretch>
        </p:blipFill>
        <p:spPr>
          <a:xfrm>
            <a:off x="1204596" y="2832132"/>
            <a:ext cx="9947020" cy="1712436"/>
          </a:xfrm>
        </p:spPr>
      </p:pic>
    </p:spTree>
    <p:extLst>
      <p:ext uri="{BB962C8B-B14F-4D97-AF65-F5344CB8AC3E}">
        <p14:creationId xmlns:p14="http://schemas.microsoft.com/office/powerpoint/2010/main" val="1388246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6B1F1E3-3832-7B05-AFD7-598B54642AE3}"/>
              </a:ext>
            </a:extLst>
          </p:cNvPr>
          <p:cNvSpPr>
            <a:spLocks noGrp="1"/>
          </p:cNvSpPr>
          <p:nvPr>
            <p:ph type="title"/>
          </p:nvPr>
        </p:nvSpPr>
        <p:spPr/>
        <p:txBody>
          <a:bodyPr/>
          <a:lstStyle/>
          <a:p>
            <a:r>
              <a:rPr lang="da-DK" dirty="0"/>
              <a:t>Postoperativ smertebehandling og PONV</a:t>
            </a:r>
          </a:p>
        </p:txBody>
      </p:sp>
      <p:pic>
        <p:nvPicPr>
          <p:cNvPr id="5" name="Pladsholder til indhold 4" descr="Et billede, der indeholder bord&#10;&#10;Automatisk genereret beskrivelse">
            <a:extLst>
              <a:ext uri="{FF2B5EF4-FFF2-40B4-BE49-F238E27FC236}">
                <a16:creationId xmlns:a16="http://schemas.microsoft.com/office/drawing/2014/main" xmlns="" id="{A198292C-58B0-3EF8-FD22-33D5F3AF3D2E}"/>
              </a:ext>
            </a:extLst>
          </p:cNvPr>
          <p:cNvPicPr>
            <a:picLocks noGrp="1" noChangeAspect="1"/>
          </p:cNvPicPr>
          <p:nvPr>
            <p:ph idx="1"/>
          </p:nvPr>
        </p:nvPicPr>
        <p:blipFill>
          <a:blip r:embed="rId2"/>
          <a:stretch>
            <a:fillRect/>
          </a:stretch>
        </p:blipFill>
        <p:spPr>
          <a:xfrm>
            <a:off x="2439780" y="2301113"/>
            <a:ext cx="7440455" cy="4351338"/>
          </a:xfrm>
        </p:spPr>
      </p:pic>
    </p:spTree>
    <p:extLst>
      <p:ext uri="{BB962C8B-B14F-4D97-AF65-F5344CB8AC3E}">
        <p14:creationId xmlns:p14="http://schemas.microsoft.com/office/powerpoint/2010/main" val="644857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BAAA748-EAA3-5315-52FD-27B84BFCCC56}"/>
              </a:ext>
            </a:extLst>
          </p:cNvPr>
          <p:cNvSpPr>
            <a:spLocks noGrp="1"/>
          </p:cNvSpPr>
          <p:nvPr>
            <p:ph type="title"/>
          </p:nvPr>
        </p:nvSpPr>
        <p:spPr/>
        <p:txBody>
          <a:bodyPr/>
          <a:lstStyle/>
          <a:p>
            <a:r>
              <a:rPr lang="da-DK" dirty="0"/>
              <a:t>Postoperativ smertebehandling og PONV</a:t>
            </a:r>
          </a:p>
        </p:txBody>
      </p:sp>
      <p:pic>
        <p:nvPicPr>
          <p:cNvPr id="5" name="Pladsholder til indhold 4" descr="Et billede, der indeholder bord&#10;&#10;Automatisk genereret beskrivelse">
            <a:extLst>
              <a:ext uri="{FF2B5EF4-FFF2-40B4-BE49-F238E27FC236}">
                <a16:creationId xmlns:a16="http://schemas.microsoft.com/office/drawing/2014/main" xmlns="" id="{54BA012A-473B-A524-7107-ACFED3A5F322}"/>
              </a:ext>
            </a:extLst>
          </p:cNvPr>
          <p:cNvPicPr>
            <a:picLocks noGrp="1" noChangeAspect="1"/>
          </p:cNvPicPr>
          <p:nvPr>
            <p:ph idx="1"/>
          </p:nvPr>
        </p:nvPicPr>
        <p:blipFill>
          <a:blip r:embed="rId2"/>
          <a:stretch>
            <a:fillRect/>
          </a:stretch>
        </p:blipFill>
        <p:spPr>
          <a:xfrm>
            <a:off x="2087566" y="2328545"/>
            <a:ext cx="8016867" cy="4351338"/>
          </a:xfrm>
        </p:spPr>
      </p:pic>
    </p:spTree>
    <p:extLst>
      <p:ext uri="{BB962C8B-B14F-4D97-AF65-F5344CB8AC3E}">
        <p14:creationId xmlns:p14="http://schemas.microsoft.com/office/powerpoint/2010/main" val="82571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BFF54C6-6360-6955-515F-A2E680EDA241}"/>
              </a:ext>
            </a:extLst>
          </p:cNvPr>
          <p:cNvSpPr>
            <a:spLocks noGrp="1"/>
          </p:cNvSpPr>
          <p:nvPr>
            <p:ph type="title"/>
          </p:nvPr>
        </p:nvSpPr>
        <p:spPr/>
        <p:txBody>
          <a:bodyPr/>
          <a:lstStyle/>
          <a:p>
            <a:r>
              <a:rPr lang="da-DK" dirty="0"/>
              <a:t>Postoperativ smertebehandling og PONV</a:t>
            </a:r>
          </a:p>
        </p:txBody>
      </p:sp>
      <p:pic>
        <p:nvPicPr>
          <p:cNvPr id="5" name="Pladsholder til indhold 4" descr="Et billede, der indeholder bord&#10;&#10;Automatisk genereret beskrivelse">
            <a:extLst>
              <a:ext uri="{FF2B5EF4-FFF2-40B4-BE49-F238E27FC236}">
                <a16:creationId xmlns:a16="http://schemas.microsoft.com/office/drawing/2014/main" xmlns="" id="{CBD88133-787A-92FF-2D4B-251398CB8017}"/>
              </a:ext>
            </a:extLst>
          </p:cNvPr>
          <p:cNvPicPr>
            <a:picLocks noGrp="1" noChangeAspect="1"/>
          </p:cNvPicPr>
          <p:nvPr>
            <p:ph idx="1"/>
          </p:nvPr>
        </p:nvPicPr>
        <p:blipFill>
          <a:blip r:embed="rId2"/>
          <a:stretch>
            <a:fillRect/>
          </a:stretch>
        </p:blipFill>
        <p:spPr>
          <a:xfrm>
            <a:off x="1828800" y="2604294"/>
            <a:ext cx="8534400" cy="2794000"/>
          </a:xfrm>
        </p:spPr>
      </p:pic>
    </p:spTree>
    <p:extLst>
      <p:ext uri="{BB962C8B-B14F-4D97-AF65-F5344CB8AC3E}">
        <p14:creationId xmlns:p14="http://schemas.microsoft.com/office/powerpoint/2010/main" val="16983786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1BBAE68-D9F3-38EA-CD2A-D0C6E6BE1B67}"/>
              </a:ext>
            </a:extLst>
          </p:cNvPr>
          <p:cNvSpPr>
            <a:spLocks noGrp="1"/>
          </p:cNvSpPr>
          <p:nvPr>
            <p:ph type="title"/>
          </p:nvPr>
        </p:nvSpPr>
        <p:spPr/>
        <p:txBody>
          <a:bodyPr/>
          <a:lstStyle/>
          <a:p>
            <a:r>
              <a:rPr lang="da-DK" dirty="0"/>
              <a:t>Oplæg til anæstesi diskussion</a:t>
            </a:r>
          </a:p>
        </p:txBody>
      </p:sp>
      <p:sp>
        <p:nvSpPr>
          <p:cNvPr id="3" name="Pladsholder til indhold 2">
            <a:extLst>
              <a:ext uri="{FF2B5EF4-FFF2-40B4-BE49-F238E27FC236}">
                <a16:creationId xmlns:a16="http://schemas.microsoft.com/office/drawing/2014/main" xmlns="" id="{E1ADFEED-B4BC-66DE-EA0B-4B44049D037E}"/>
              </a:ext>
            </a:extLst>
          </p:cNvPr>
          <p:cNvSpPr>
            <a:spLocks noGrp="1"/>
          </p:cNvSpPr>
          <p:nvPr>
            <p:ph idx="1"/>
          </p:nvPr>
        </p:nvSpPr>
        <p:spPr/>
        <p:txBody>
          <a:bodyPr>
            <a:noAutofit/>
          </a:bodyPr>
          <a:lstStyle/>
          <a:p>
            <a:r>
              <a:rPr lang="da-DK" sz="2800" dirty="0"/>
              <a:t>Minimer operationstid/anæstesitid</a:t>
            </a:r>
          </a:p>
          <a:p>
            <a:pPr marL="0" indent="0">
              <a:buNone/>
            </a:pPr>
            <a:endParaRPr lang="da-DK" dirty="0"/>
          </a:p>
          <a:p>
            <a:r>
              <a:rPr lang="da-DK" dirty="0" err="1"/>
              <a:t>Sevo</a:t>
            </a:r>
            <a:r>
              <a:rPr lang="da-DK" dirty="0"/>
              <a:t> </a:t>
            </a:r>
            <a:r>
              <a:rPr lang="da-DK" dirty="0" err="1"/>
              <a:t>vs</a:t>
            </a:r>
            <a:r>
              <a:rPr lang="da-DK" dirty="0"/>
              <a:t> </a:t>
            </a:r>
            <a:r>
              <a:rPr lang="da-DK" dirty="0" err="1"/>
              <a:t>propofol</a:t>
            </a:r>
            <a:endParaRPr lang="da-DK" dirty="0"/>
          </a:p>
          <a:p>
            <a:endParaRPr lang="da-DK" dirty="0"/>
          </a:p>
          <a:p>
            <a:r>
              <a:rPr lang="da-DK" sz="2400" dirty="0"/>
              <a:t>Hypotension og lejring</a:t>
            </a:r>
          </a:p>
          <a:p>
            <a:endParaRPr lang="da-DK" dirty="0"/>
          </a:p>
          <a:p>
            <a:r>
              <a:rPr lang="da-DK" dirty="0" err="1"/>
              <a:t>Fascieblokade</a:t>
            </a:r>
            <a:r>
              <a:rPr lang="da-DK" dirty="0"/>
              <a:t> (større mængde i moderat høje koncentrationer)</a:t>
            </a:r>
          </a:p>
          <a:p>
            <a:endParaRPr lang="da-DK" dirty="0"/>
          </a:p>
          <a:p>
            <a:r>
              <a:rPr lang="da-DK" sz="2400" dirty="0"/>
              <a:t>NSAID kortvarigt til gravide i 2. trimester</a:t>
            </a:r>
          </a:p>
          <a:p>
            <a:endParaRPr lang="da-DK" dirty="0"/>
          </a:p>
        </p:txBody>
      </p:sp>
    </p:spTree>
    <p:extLst>
      <p:ext uri="{BB962C8B-B14F-4D97-AF65-F5344CB8AC3E}">
        <p14:creationId xmlns:p14="http://schemas.microsoft.com/office/powerpoint/2010/main" val="440923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756DB90-39CF-F541-ADF6-6416E9A727FE}"/>
              </a:ext>
            </a:extLst>
          </p:cNvPr>
          <p:cNvSpPr>
            <a:spLocks noGrp="1"/>
          </p:cNvSpPr>
          <p:nvPr>
            <p:ph type="title"/>
          </p:nvPr>
        </p:nvSpPr>
        <p:spPr/>
        <p:txBody>
          <a:bodyPr/>
          <a:lstStyle/>
          <a:p>
            <a:r>
              <a:rPr lang="da-DK" dirty="0"/>
              <a:t>Data fra region midt</a:t>
            </a:r>
          </a:p>
        </p:txBody>
      </p:sp>
      <p:sp>
        <p:nvSpPr>
          <p:cNvPr id="3" name="Pladsholder til indhold 2">
            <a:extLst>
              <a:ext uri="{FF2B5EF4-FFF2-40B4-BE49-F238E27FC236}">
                <a16:creationId xmlns:a16="http://schemas.microsoft.com/office/drawing/2014/main" xmlns="" id="{41396AC5-B4E7-0B47-8454-088E863DD2C0}"/>
              </a:ext>
            </a:extLst>
          </p:cNvPr>
          <p:cNvSpPr>
            <a:spLocks noGrp="1"/>
          </p:cNvSpPr>
          <p:nvPr>
            <p:ph idx="1"/>
          </p:nvPr>
        </p:nvSpPr>
        <p:spPr/>
        <p:txBody>
          <a:bodyPr/>
          <a:lstStyle/>
          <a:p>
            <a:r>
              <a:rPr lang="da-DK" dirty="0"/>
              <a:t>Specialeopgave Natalie Heide Pinnerup</a:t>
            </a:r>
          </a:p>
          <a:p>
            <a:r>
              <a:rPr lang="da-DK" dirty="0"/>
              <a:t>Dataudtræk (EPJ)</a:t>
            </a:r>
          </a:p>
          <a:p>
            <a:pPr>
              <a:tabLst>
                <a:tab pos="5197475" algn="l"/>
              </a:tabLst>
            </a:pPr>
            <a:r>
              <a:rPr lang="da-DK" dirty="0"/>
              <a:t>Gennemgang af patientjournaler</a:t>
            </a:r>
          </a:p>
          <a:p>
            <a:pPr>
              <a:tabLst>
                <a:tab pos="5197475" algn="l"/>
              </a:tabLst>
            </a:pPr>
            <a:r>
              <a:rPr lang="da-DK" dirty="0"/>
              <a:t>Alle kvinder som havde født mellem 1. januar 2018 og 31. december 2021 OG havde fået foretaget et kirurgisk </a:t>
            </a:r>
            <a:r>
              <a:rPr lang="da-DK" dirty="0" err="1"/>
              <a:t>intraabdominalt</a:t>
            </a:r>
            <a:r>
              <a:rPr lang="da-DK" dirty="0"/>
              <a:t> indgreb</a:t>
            </a:r>
          </a:p>
          <a:p>
            <a:pPr>
              <a:tabLst>
                <a:tab pos="5197475" algn="l"/>
              </a:tabLst>
            </a:pPr>
            <a:endParaRPr lang="da-DK" dirty="0"/>
          </a:p>
          <a:p>
            <a:pPr>
              <a:tabLst>
                <a:tab pos="5197475" algn="l"/>
              </a:tabLst>
            </a:pPr>
            <a:endParaRPr lang="da-DK" dirty="0"/>
          </a:p>
          <a:p>
            <a:endParaRPr lang="da-DK" dirty="0"/>
          </a:p>
          <a:p>
            <a:endParaRPr lang="da-DK" dirty="0"/>
          </a:p>
          <a:p>
            <a:endParaRPr lang="da-DK" dirty="0"/>
          </a:p>
          <a:p>
            <a:endParaRPr lang="da-DK" dirty="0"/>
          </a:p>
        </p:txBody>
      </p:sp>
      <p:pic>
        <p:nvPicPr>
          <p:cNvPr id="5" name="Billede 4">
            <a:extLst>
              <a:ext uri="{FF2B5EF4-FFF2-40B4-BE49-F238E27FC236}">
                <a16:creationId xmlns:a16="http://schemas.microsoft.com/office/drawing/2014/main" xmlns="" id="{85CF8ACF-888A-3045-B7CC-83846CE839BC}"/>
              </a:ext>
            </a:extLst>
          </p:cNvPr>
          <p:cNvPicPr>
            <a:picLocks noChangeAspect="1"/>
          </p:cNvPicPr>
          <p:nvPr/>
        </p:nvPicPr>
        <p:blipFill>
          <a:blip r:embed="rId2"/>
          <a:stretch>
            <a:fillRect/>
          </a:stretch>
        </p:blipFill>
        <p:spPr>
          <a:xfrm rot="400533">
            <a:off x="8709426" y="297687"/>
            <a:ext cx="3176993" cy="2730405"/>
          </a:xfrm>
          <a:prstGeom prst="rect">
            <a:avLst/>
          </a:prstGeom>
        </p:spPr>
      </p:pic>
      <p:sp>
        <p:nvSpPr>
          <p:cNvPr id="6" name="Tekstfelt 5">
            <a:extLst>
              <a:ext uri="{FF2B5EF4-FFF2-40B4-BE49-F238E27FC236}">
                <a16:creationId xmlns:a16="http://schemas.microsoft.com/office/drawing/2014/main" xmlns="" id="{A9C60B62-7224-C04B-9657-5A3D8D53576F}"/>
              </a:ext>
            </a:extLst>
          </p:cNvPr>
          <p:cNvSpPr txBox="1"/>
          <p:nvPr/>
        </p:nvSpPr>
        <p:spPr>
          <a:xfrm>
            <a:off x="10200904" y="5830784"/>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6801235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Diskussionspunkt 1</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err="1"/>
              <a:t>Cholelithiasis</a:t>
            </a:r>
            <a:r>
              <a:rPr lang="da-DK" dirty="0"/>
              <a:t> – skal operationen udskydes til efter graviditeten?</a:t>
            </a:r>
          </a:p>
          <a:p>
            <a:endParaRPr lang="da-DK" dirty="0"/>
          </a:p>
          <a:p>
            <a:r>
              <a:rPr lang="da-DK" dirty="0"/>
              <a:t>Ved socialt invaliderende galdestensanfald eller kompliceret galdestenssygdom bør </a:t>
            </a:r>
            <a:r>
              <a:rPr lang="da-DK" dirty="0" err="1"/>
              <a:t>laparoskopisk</a:t>
            </a:r>
            <a:r>
              <a:rPr lang="da-DK" dirty="0"/>
              <a:t> </a:t>
            </a:r>
            <a:r>
              <a:rPr lang="da-DK" dirty="0" err="1"/>
              <a:t>kolecystektomi</a:t>
            </a:r>
            <a:r>
              <a:rPr lang="da-DK" dirty="0"/>
              <a:t> være standard behandling for den gravide patient (evidensgrad B)</a:t>
            </a:r>
          </a:p>
          <a:p>
            <a:endParaRPr lang="da-DK" dirty="0"/>
          </a:p>
          <a:p>
            <a:r>
              <a:rPr lang="da-DK" i="1" dirty="0"/>
              <a:t>Forslag fra workshop: </a:t>
            </a:r>
          </a:p>
          <a:p>
            <a:r>
              <a:rPr lang="da-DK" dirty="0"/>
              <a:t>Operationsindikation hos gravide med galdestenssygdom er den samme som blandt ikke-gravide</a:t>
            </a:r>
          </a:p>
          <a:p>
            <a:r>
              <a:rPr lang="da-DK" dirty="0"/>
              <a:t>”socialt invaliderende” ændres til ”ophobede galdestensanfald”</a:t>
            </a:r>
          </a:p>
        </p:txBody>
      </p:sp>
    </p:spTree>
    <p:extLst>
      <p:ext uri="{BB962C8B-B14F-4D97-AF65-F5344CB8AC3E}">
        <p14:creationId xmlns:p14="http://schemas.microsoft.com/office/powerpoint/2010/main" val="33755109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a:t>Diskussionspunkt 2</a:t>
            </a:r>
            <a:endParaRPr lang="da-DK" dirty="0"/>
          </a:p>
        </p:txBody>
      </p:sp>
      <p:sp>
        <p:nvSpPr>
          <p:cNvPr id="3" name="Pladsholder til indhold 2"/>
          <p:cNvSpPr>
            <a:spLocks noGrp="1"/>
          </p:cNvSpPr>
          <p:nvPr>
            <p:ph idx="1"/>
          </p:nvPr>
        </p:nvSpPr>
        <p:spPr/>
        <p:txBody>
          <a:bodyPr>
            <a:normAutofit fontScale="92500" lnSpcReduction="20000"/>
          </a:bodyPr>
          <a:lstStyle/>
          <a:p>
            <a:pPr marL="0" indent="0">
              <a:buNone/>
            </a:pPr>
            <a:r>
              <a:rPr lang="en-GB" dirty="0" err="1"/>
              <a:t>Skal</a:t>
            </a:r>
            <a:r>
              <a:rPr lang="en-GB" dirty="0"/>
              <a:t> der gives </a:t>
            </a:r>
            <a:r>
              <a:rPr lang="en-GB" dirty="0" err="1"/>
              <a:t>profylaktisk</a:t>
            </a:r>
            <a:r>
              <a:rPr lang="en-GB" dirty="0"/>
              <a:t> </a:t>
            </a:r>
            <a:r>
              <a:rPr lang="en-GB" dirty="0" err="1"/>
              <a:t>tokolyse</a:t>
            </a:r>
            <a:r>
              <a:rPr lang="en-GB" dirty="0"/>
              <a:t>?</a:t>
            </a:r>
          </a:p>
          <a:p>
            <a:pPr marL="0" indent="0">
              <a:buNone/>
            </a:pPr>
            <a:endParaRPr lang="en-GB" dirty="0"/>
          </a:p>
          <a:p>
            <a:pPr fontAlgn="t"/>
            <a:r>
              <a:rPr lang="da-DK" dirty="0"/>
              <a:t>Profylaktisk </a:t>
            </a:r>
            <a:r>
              <a:rPr lang="da-DK" dirty="0" err="1"/>
              <a:t>tokolyse</a:t>
            </a:r>
            <a:r>
              <a:rPr lang="da-DK" dirty="0"/>
              <a:t> før non-obstetrisk </a:t>
            </a:r>
            <a:r>
              <a:rPr lang="da-DK" dirty="0" err="1"/>
              <a:t>abdominal</a:t>
            </a:r>
            <a:r>
              <a:rPr lang="da-DK" dirty="0"/>
              <a:t> kirurgi anbefales ikke rutinemæssigt (evidensgrad B)</a:t>
            </a:r>
          </a:p>
          <a:p>
            <a:pPr fontAlgn="t"/>
            <a:r>
              <a:rPr lang="da-DK" dirty="0" err="1"/>
              <a:t>Tokolyse</a:t>
            </a:r>
            <a:r>
              <a:rPr lang="da-DK" dirty="0"/>
              <a:t> </a:t>
            </a:r>
            <a:r>
              <a:rPr lang="da-DK" dirty="0">
                <a:solidFill>
                  <a:schemeClr val="tx1"/>
                </a:solidFill>
              </a:rPr>
              <a:t>bør overvejes </a:t>
            </a:r>
            <a:r>
              <a:rPr lang="da-DK" dirty="0"/>
              <a:t>før, under og efter non-obstetrisk </a:t>
            </a:r>
            <a:r>
              <a:rPr lang="da-DK" dirty="0" err="1"/>
              <a:t>kirugi</a:t>
            </a:r>
            <a:r>
              <a:rPr lang="da-DK" dirty="0"/>
              <a:t> hvis der er kliniske tegn på truende præterm fødsel og et levedygtigt foster (evidensgrad B)</a:t>
            </a:r>
          </a:p>
          <a:p>
            <a:pPr fontAlgn="t"/>
            <a:endParaRPr lang="da-DK" dirty="0"/>
          </a:p>
          <a:p>
            <a:pPr fontAlgn="t"/>
            <a:r>
              <a:rPr lang="da-DK" i="1" dirty="0"/>
              <a:t>Forslag efter workshop: </a:t>
            </a:r>
          </a:p>
          <a:p>
            <a:pPr fontAlgn="t"/>
            <a:r>
              <a:rPr lang="da-DK" dirty="0" err="1"/>
              <a:t>Tokolyse</a:t>
            </a:r>
            <a:r>
              <a:rPr lang="da-DK" dirty="0"/>
              <a:t> </a:t>
            </a:r>
            <a:r>
              <a:rPr lang="da-DK" dirty="0">
                <a:solidFill>
                  <a:srgbClr val="FF0000"/>
                </a:solidFill>
              </a:rPr>
              <a:t>anbefales</a:t>
            </a:r>
            <a:r>
              <a:rPr lang="da-DK" dirty="0"/>
              <a:t> før, under og efter non-obstetrisk </a:t>
            </a:r>
            <a:r>
              <a:rPr lang="da-DK" dirty="0" err="1"/>
              <a:t>kirugi</a:t>
            </a:r>
            <a:r>
              <a:rPr lang="da-DK" dirty="0"/>
              <a:t> hvis der skønnes at være </a:t>
            </a:r>
            <a:r>
              <a:rPr lang="da-DK" dirty="0">
                <a:solidFill>
                  <a:srgbClr val="FF0000"/>
                </a:solidFill>
              </a:rPr>
              <a:t>risiko for </a:t>
            </a:r>
            <a:r>
              <a:rPr lang="da-DK" dirty="0"/>
              <a:t>præterm fødsel og et levedygtigt foster (evidensgrad B)</a:t>
            </a:r>
          </a:p>
          <a:p>
            <a:pPr fontAlgn="t"/>
            <a:endParaRPr lang="da-DK" dirty="0"/>
          </a:p>
          <a:p>
            <a:pPr fontAlgn="t"/>
            <a:endParaRPr lang="da-DK" dirty="0"/>
          </a:p>
          <a:p>
            <a:pPr marL="0" indent="0">
              <a:buNone/>
            </a:pPr>
            <a:endParaRPr lang="en-GB" dirty="0"/>
          </a:p>
          <a:p>
            <a:endParaRPr lang="da-DK" dirty="0"/>
          </a:p>
        </p:txBody>
      </p:sp>
    </p:spTree>
    <p:extLst>
      <p:ext uri="{BB962C8B-B14F-4D97-AF65-F5344CB8AC3E}">
        <p14:creationId xmlns:p14="http://schemas.microsoft.com/office/powerpoint/2010/main" val="9008022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B5D7036-6016-2447-B693-1AF8A28ABD4D}"/>
              </a:ext>
            </a:extLst>
          </p:cNvPr>
          <p:cNvSpPr>
            <a:spLocks noGrp="1"/>
          </p:cNvSpPr>
          <p:nvPr>
            <p:ph type="title"/>
          </p:nvPr>
        </p:nvSpPr>
        <p:spPr>
          <a:xfrm>
            <a:off x="2152650" y="312258"/>
            <a:ext cx="7886700" cy="1325563"/>
          </a:xfrm>
        </p:spPr>
        <p:txBody>
          <a:bodyPr/>
          <a:lstStyle/>
          <a:p>
            <a:pPr algn="ctr"/>
            <a:r>
              <a:rPr lang="da-DK" b="1" dirty="0" err="1"/>
              <a:t>DiskussionspunkT</a:t>
            </a:r>
            <a:r>
              <a:rPr lang="da-DK" b="1" dirty="0"/>
              <a:t> 3</a:t>
            </a:r>
          </a:p>
        </p:txBody>
      </p:sp>
      <p:sp>
        <p:nvSpPr>
          <p:cNvPr id="3" name="Pladsholder til indhold 2">
            <a:extLst>
              <a:ext uri="{FF2B5EF4-FFF2-40B4-BE49-F238E27FC236}">
                <a16:creationId xmlns:a16="http://schemas.microsoft.com/office/drawing/2014/main" xmlns="" id="{96C12AB5-443C-7842-AB29-5AEA283AAB7F}"/>
              </a:ext>
            </a:extLst>
          </p:cNvPr>
          <p:cNvSpPr>
            <a:spLocks noGrp="1"/>
          </p:cNvSpPr>
          <p:nvPr>
            <p:ph idx="1"/>
          </p:nvPr>
        </p:nvSpPr>
        <p:spPr>
          <a:xfrm>
            <a:off x="2152650" y="1910243"/>
            <a:ext cx="7886700" cy="2515453"/>
          </a:xfrm>
        </p:spPr>
        <p:txBody>
          <a:bodyPr>
            <a:normAutofit fontScale="92500" lnSpcReduction="20000"/>
          </a:bodyPr>
          <a:lstStyle/>
          <a:p>
            <a:pPr marL="0" indent="0">
              <a:buNone/>
            </a:pPr>
            <a:r>
              <a:rPr lang="en-GB" dirty="0" err="1"/>
              <a:t>Peroperativ</a:t>
            </a:r>
            <a:r>
              <a:rPr lang="en-GB" dirty="0"/>
              <a:t> CTG</a:t>
            </a:r>
          </a:p>
          <a:p>
            <a:pPr marL="0" indent="0">
              <a:buNone/>
            </a:pPr>
            <a:endParaRPr lang="en-GB" dirty="0"/>
          </a:p>
          <a:p>
            <a:pPr marL="0" indent="0">
              <a:buNone/>
            </a:pPr>
            <a:r>
              <a:rPr lang="da-DK" dirty="0">
                <a:solidFill>
                  <a:schemeClr val="tx1"/>
                </a:solidFill>
                <a:ea typeface="Times New Roman" panose="02020603050405020304" pitchFamily="18" charset="0"/>
              </a:rPr>
              <a:t>Intermitterende eller kontinuerlig intraoperativ CTG kan overvejes fra </a:t>
            </a:r>
            <a:r>
              <a:rPr lang="da-DK" dirty="0" err="1">
                <a:solidFill>
                  <a:schemeClr val="tx1"/>
                </a:solidFill>
                <a:ea typeface="Times New Roman" panose="02020603050405020304" pitchFamily="18" charset="0"/>
              </a:rPr>
              <a:t>gestationsalder</a:t>
            </a:r>
            <a:r>
              <a:rPr lang="da-DK" dirty="0">
                <a:solidFill>
                  <a:schemeClr val="tx1"/>
                </a:solidFill>
                <a:ea typeface="Times New Roman" panose="02020603050405020304" pitchFamily="18" charset="0"/>
              </a:rPr>
              <a:t> 25-26 uger, hvis det er teknisk muligt (evidensgrad D)</a:t>
            </a:r>
          </a:p>
          <a:p>
            <a:pPr marL="0" indent="0">
              <a:buNone/>
            </a:pPr>
            <a:endParaRPr lang="en-GB" dirty="0"/>
          </a:p>
          <a:p>
            <a:pPr marL="0" indent="0">
              <a:buNone/>
            </a:pPr>
            <a:r>
              <a:rPr lang="en-GB" i="1" dirty="0" err="1"/>
              <a:t>Kommentar</a:t>
            </a:r>
            <a:r>
              <a:rPr lang="en-GB" i="1" dirty="0"/>
              <a:t> </a:t>
            </a:r>
            <a:r>
              <a:rPr lang="en-GB" i="1" dirty="0" err="1"/>
              <a:t>fra</a:t>
            </a:r>
            <a:r>
              <a:rPr lang="en-GB" i="1" dirty="0"/>
              <a:t> workshop:</a:t>
            </a:r>
          </a:p>
          <a:p>
            <a:pPr marL="0" indent="0">
              <a:buNone/>
            </a:pPr>
            <a:r>
              <a:rPr lang="en-GB" i="1" dirty="0" err="1"/>
              <a:t>Ønske</a:t>
            </a:r>
            <a:r>
              <a:rPr lang="en-GB" i="1" dirty="0"/>
              <a:t> om at </a:t>
            </a:r>
            <a:r>
              <a:rPr lang="en-GB" i="1" dirty="0" err="1"/>
              <a:t>ændre</a:t>
            </a:r>
            <a:r>
              <a:rPr lang="en-GB" i="1" dirty="0"/>
              <a:t> </a:t>
            </a:r>
            <a:r>
              <a:rPr lang="en-GB" i="1" dirty="0" err="1"/>
              <a:t>til</a:t>
            </a:r>
            <a:r>
              <a:rPr lang="en-GB" i="1" dirty="0"/>
              <a:t> at </a:t>
            </a:r>
            <a:r>
              <a:rPr lang="en-GB" i="1" dirty="0" err="1"/>
              <a:t>fjerne</a:t>
            </a:r>
            <a:r>
              <a:rPr lang="en-GB" i="1" dirty="0"/>
              <a:t> </a:t>
            </a:r>
            <a:r>
              <a:rPr lang="en-GB" i="1" dirty="0" err="1"/>
              <a:t>denne</a:t>
            </a:r>
            <a:r>
              <a:rPr lang="en-GB" i="1" dirty="0"/>
              <a:t> </a:t>
            </a:r>
            <a:r>
              <a:rPr lang="en-GB" i="1" dirty="0" err="1"/>
              <a:t>rekommandation</a:t>
            </a:r>
            <a:r>
              <a:rPr lang="en-GB" i="1" dirty="0"/>
              <a:t> </a:t>
            </a:r>
            <a:r>
              <a:rPr lang="en-GB" i="1" dirty="0" err="1"/>
              <a:t>eller</a:t>
            </a:r>
            <a:r>
              <a:rPr lang="en-GB" i="1" dirty="0"/>
              <a:t> </a:t>
            </a:r>
            <a:r>
              <a:rPr lang="en-GB" i="1" dirty="0" err="1"/>
              <a:t>skrive</a:t>
            </a:r>
            <a:r>
              <a:rPr lang="en-GB" i="1" dirty="0"/>
              <a:t> </a:t>
            </a:r>
            <a:r>
              <a:rPr lang="en-GB" i="1" dirty="0" err="1"/>
              <a:t>anbefales</a:t>
            </a:r>
            <a:r>
              <a:rPr lang="en-GB" i="1" dirty="0"/>
              <a:t> </a:t>
            </a:r>
            <a:r>
              <a:rPr lang="en-GB" i="1" dirty="0" err="1"/>
              <a:t>ikke</a:t>
            </a:r>
            <a:r>
              <a:rPr lang="en-GB" i="1" dirty="0"/>
              <a:t> </a:t>
            </a:r>
            <a:r>
              <a:rPr lang="en-GB" i="1" dirty="0" err="1"/>
              <a:t>rutinemæssigt</a:t>
            </a:r>
            <a:endParaRPr lang="en-GB" i="1" dirty="0"/>
          </a:p>
        </p:txBody>
      </p:sp>
    </p:spTree>
    <p:extLst>
      <p:ext uri="{BB962C8B-B14F-4D97-AF65-F5344CB8AC3E}">
        <p14:creationId xmlns:p14="http://schemas.microsoft.com/office/powerpoint/2010/main" val="3291925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B5D7036-6016-2447-B693-1AF8A28ABD4D}"/>
              </a:ext>
            </a:extLst>
          </p:cNvPr>
          <p:cNvSpPr>
            <a:spLocks noGrp="1"/>
          </p:cNvSpPr>
          <p:nvPr>
            <p:ph type="title"/>
          </p:nvPr>
        </p:nvSpPr>
        <p:spPr>
          <a:xfrm>
            <a:off x="2152650" y="312258"/>
            <a:ext cx="7886700" cy="1325563"/>
          </a:xfrm>
        </p:spPr>
        <p:txBody>
          <a:bodyPr/>
          <a:lstStyle/>
          <a:p>
            <a:pPr algn="ctr"/>
            <a:r>
              <a:rPr lang="da-DK" b="1" dirty="0" err="1"/>
              <a:t>DiskussionspunkT</a:t>
            </a:r>
            <a:r>
              <a:rPr lang="da-DK" b="1" dirty="0"/>
              <a:t> 4</a:t>
            </a:r>
          </a:p>
        </p:txBody>
      </p:sp>
      <p:sp>
        <p:nvSpPr>
          <p:cNvPr id="3" name="Pladsholder til indhold 2">
            <a:extLst>
              <a:ext uri="{FF2B5EF4-FFF2-40B4-BE49-F238E27FC236}">
                <a16:creationId xmlns:a16="http://schemas.microsoft.com/office/drawing/2014/main" xmlns="" id="{96C12AB5-443C-7842-AB29-5AEA283AAB7F}"/>
              </a:ext>
            </a:extLst>
          </p:cNvPr>
          <p:cNvSpPr>
            <a:spLocks noGrp="1"/>
          </p:cNvSpPr>
          <p:nvPr>
            <p:ph idx="1"/>
          </p:nvPr>
        </p:nvSpPr>
        <p:spPr>
          <a:xfrm>
            <a:off x="2152650" y="1910243"/>
            <a:ext cx="7886700" cy="2515453"/>
          </a:xfrm>
        </p:spPr>
        <p:txBody>
          <a:bodyPr>
            <a:normAutofit/>
          </a:bodyPr>
          <a:lstStyle/>
          <a:p>
            <a:pPr marL="0" indent="0">
              <a:buNone/>
            </a:pPr>
            <a:r>
              <a:rPr lang="en-GB" dirty="0" err="1"/>
              <a:t>Skal</a:t>
            </a:r>
            <a:r>
              <a:rPr lang="en-GB" dirty="0"/>
              <a:t> </a:t>
            </a:r>
            <a:r>
              <a:rPr lang="en-GB" dirty="0" err="1"/>
              <a:t>patienter</a:t>
            </a:r>
            <a:r>
              <a:rPr lang="en-GB" dirty="0"/>
              <a:t> </a:t>
            </a:r>
            <a:r>
              <a:rPr lang="en-GB" dirty="0" err="1"/>
              <a:t>flyttes</a:t>
            </a:r>
            <a:r>
              <a:rPr lang="en-GB" dirty="0"/>
              <a:t> </a:t>
            </a:r>
            <a:r>
              <a:rPr lang="en-GB" dirty="0" err="1"/>
              <a:t>til</a:t>
            </a:r>
            <a:r>
              <a:rPr lang="en-GB" dirty="0"/>
              <a:t> et </a:t>
            </a:r>
            <a:r>
              <a:rPr lang="en-GB" dirty="0" err="1"/>
              <a:t>center</a:t>
            </a:r>
            <a:r>
              <a:rPr lang="en-GB" dirty="0"/>
              <a:t> med </a:t>
            </a:r>
            <a:r>
              <a:rPr lang="en-GB" dirty="0" err="1"/>
              <a:t>neoekspertise</a:t>
            </a:r>
            <a:r>
              <a:rPr lang="en-GB" dirty="0"/>
              <a:t> </a:t>
            </a:r>
            <a:r>
              <a:rPr lang="en-GB" dirty="0" err="1"/>
              <a:t>forud</a:t>
            </a:r>
            <a:r>
              <a:rPr lang="en-GB" dirty="0"/>
              <a:t> for </a:t>
            </a:r>
            <a:r>
              <a:rPr lang="en-GB" dirty="0" err="1"/>
              <a:t>kirurgi</a:t>
            </a:r>
            <a:r>
              <a:rPr lang="en-GB" dirty="0"/>
              <a:t>?</a:t>
            </a:r>
          </a:p>
        </p:txBody>
      </p:sp>
      <p:sp>
        <p:nvSpPr>
          <p:cNvPr id="4" name="Rektangel 3"/>
          <p:cNvSpPr/>
          <p:nvPr/>
        </p:nvSpPr>
        <p:spPr>
          <a:xfrm>
            <a:off x="2152650" y="2712959"/>
            <a:ext cx="7886700" cy="3693319"/>
          </a:xfrm>
          <a:prstGeom prst="rect">
            <a:avLst/>
          </a:prstGeom>
        </p:spPr>
        <p:txBody>
          <a:bodyPr wrap="square">
            <a:spAutoFit/>
          </a:bodyPr>
          <a:lstStyle/>
          <a:p>
            <a:r>
              <a:rPr lang="da-DK" dirty="0"/>
              <a:t>Efter GA 23+0 og ved risiko for spontan eller </a:t>
            </a:r>
            <a:r>
              <a:rPr lang="da-DK" dirty="0" err="1"/>
              <a:t>iatrogen</a:t>
            </a:r>
            <a:r>
              <a:rPr lang="da-DK" dirty="0"/>
              <a:t> præterm fødsel bør patienten opereres på et site med relevant obstetrisk og neonatal ekspertise for </a:t>
            </a:r>
            <a:r>
              <a:rPr lang="da-DK" dirty="0" err="1"/>
              <a:t>gestationsalderen</a:t>
            </a:r>
            <a:r>
              <a:rPr lang="da-DK" dirty="0"/>
              <a:t> (evidensgrad D)</a:t>
            </a:r>
          </a:p>
          <a:p>
            <a:endParaRPr lang="da-DK" dirty="0"/>
          </a:p>
          <a:p>
            <a:r>
              <a:rPr lang="da-DK" i="1" dirty="0"/>
              <a:t>Forslag efter workshop:</a:t>
            </a:r>
          </a:p>
          <a:p>
            <a:r>
              <a:rPr lang="da-DK" dirty="0"/>
              <a:t>Efter GA 23+0 og ved risiko for spontan eller </a:t>
            </a:r>
            <a:r>
              <a:rPr lang="da-DK" dirty="0" err="1"/>
              <a:t>iatrogen</a:t>
            </a:r>
            <a:r>
              <a:rPr lang="da-DK" dirty="0"/>
              <a:t> præterm fødsel </a:t>
            </a:r>
            <a:r>
              <a:rPr lang="da-DK" dirty="0">
                <a:solidFill>
                  <a:srgbClr val="FF0000"/>
                </a:solidFill>
              </a:rPr>
              <a:t>kan det overvejes, </a:t>
            </a:r>
            <a:r>
              <a:rPr lang="da-DK" dirty="0"/>
              <a:t>om patienten </a:t>
            </a:r>
            <a:r>
              <a:rPr lang="da-DK" dirty="0">
                <a:solidFill>
                  <a:srgbClr val="FF0000"/>
                </a:solidFill>
              </a:rPr>
              <a:t>skal overflyttes præ-operativt </a:t>
            </a:r>
            <a:r>
              <a:rPr lang="da-DK" dirty="0"/>
              <a:t>til et site med relevant obstetrisk og neonatal ekspertise for </a:t>
            </a:r>
            <a:r>
              <a:rPr lang="da-DK" dirty="0" err="1"/>
              <a:t>gestationsalderen</a:t>
            </a:r>
            <a:r>
              <a:rPr lang="da-DK" dirty="0"/>
              <a:t> (evidensgrad D)</a:t>
            </a:r>
          </a:p>
          <a:p>
            <a:endParaRPr lang="da-DK" dirty="0"/>
          </a:p>
          <a:p>
            <a:r>
              <a:rPr lang="da-DK" dirty="0"/>
              <a:t>Overvejelse om overflytning kan inkludere tilgængelighed af kirurgisk, obstetrisk og neonatal ekspertise og risiko ved at udsætte et operativt indgreb (</a:t>
            </a:r>
            <a:r>
              <a:rPr lang="da-DK" dirty="0" err="1"/>
              <a:t>best</a:t>
            </a:r>
            <a:r>
              <a:rPr lang="da-DK" dirty="0"/>
              <a:t> </a:t>
            </a:r>
            <a:r>
              <a:rPr lang="da-DK" dirty="0" err="1"/>
              <a:t>practice</a:t>
            </a:r>
            <a:r>
              <a:rPr lang="da-DK" dirty="0"/>
              <a:t>)</a:t>
            </a:r>
          </a:p>
          <a:p>
            <a:endParaRPr lang="da-DK" i="1" dirty="0"/>
          </a:p>
          <a:p>
            <a:endParaRPr lang="da-DK" i="1" dirty="0"/>
          </a:p>
        </p:txBody>
      </p:sp>
    </p:spTree>
    <p:extLst>
      <p:ext uri="{BB962C8B-B14F-4D97-AF65-F5344CB8AC3E}">
        <p14:creationId xmlns:p14="http://schemas.microsoft.com/office/powerpoint/2010/main" val="376849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E4AE649-B7FF-C543-A22E-DC8C033EB12F}"/>
              </a:ext>
            </a:extLst>
          </p:cNvPr>
          <p:cNvSpPr>
            <a:spLocks noGrp="1"/>
          </p:cNvSpPr>
          <p:nvPr>
            <p:ph type="title"/>
          </p:nvPr>
        </p:nvSpPr>
        <p:spPr/>
        <p:txBody>
          <a:bodyPr/>
          <a:lstStyle/>
          <a:p>
            <a:r>
              <a:rPr lang="da-DK" dirty="0"/>
              <a:t>Kriterier</a:t>
            </a:r>
          </a:p>
        </p:txBody>
      </p:sp>
      <p:sp>
        <p:nvSpPr>
          <p:cNvPr id="3" name="Pladsholder til indhold 2">
            <a:extLst>
              <a:ext uri="{FF2B5EF4-FFF2-40B4-BE49-F238E27FC236}">
                <a16:creationId xmlns:a16="http://schemas.microsoft.com/office/drawing/2014/main" xmlns="" id="{F7EA51CE-15AC-534C-8E38-2B99EF6145C5}"/>
              </a:ext>
            </a:extLst>
          </p:cNvPr>
          <p:cNvSpPr>
            <a:spLocks noGrp="1"/>
          </p:cNvSpPr>
          <p:nvPr>
            <p:ph idx="1"/>
          </p:nvPr>
        </p:nvSpPr>
        <p:spPr>
          <a:xfrm>
            <a:off x="5838700" y="2766692"/>
            <a:ext cx="4264667" cy="3287743"/>
          </a:xfrm>
        </p:spPr>
        <p:txBody>
          <a:bodyPr>
            <a:normAutofit/>
          </a:bodyPr>
          <a:lstStyle/>
          <a:p>
            <a:pPr marL="0" indent="0">
              <a:buNone/>
            </a:pPr>
            <a:r>
              <a:rPr lang="da-DK" u="sng" dirty="0" err="1"/>
              <a:t>Ekslusionskriterier</a:t>
            </a:r>
            <a:endParaRPr lang="da-DK" u="sng" dirty="0"/>
          </a:p>
          <a:p>
            <a:r>
              <a:rPr lang="da-DK" dirty="0" err="1"/>
              <a:t>Endoskopier</a:t>
            </a:r>
            <a:endParaRPr lang="da-DK" dirty="0"/>
          </a:p>
          <a:p>
            <a:r>
              <a:rPr lang="da-DK" dirty="0"/>
              <a:t>Kejsersnit</a:t>
            </a:r>
          </a:p>
          <a:p>
            <a:r>
              <a:rPr lang="da-DK" dirty="0"/>
              <a:t>Indgreb relateret til fertilitetsbehandling eller abort</a:t>
            </a:r>
          </a:p>
        </p:txBody>
      </p:sp>
      <p:sp>
        <p:nvSpPr>
          <p:cNvPr id="5" name="Pladsholder til indhold 2">
            <a:extLst>
              <a:ext uri="{FF2B5EF4-FFF2-40B4-BE49-F238E27FC236}">
                <a16:creationId xmlns:a16="http://schemas.microsoft.com/office/drawing/2014/main" xmlns="" id="{1BCB247D-DA4D-4C4D-B903-262BCA291633}"/>
              </a:ext>
            </a:extLst>
          </p:cNvPr>
          <p:cNvSpPr txBox="1">
            <a:spLocks/>
          </p:cNvSpPr>
          <p:nvPr/>
        </p:nvSpPr>
        <p:spPr>
          <a:xfrm>
            <a:off x="1041625" y="2766693"/>
            <a:ext cx="4264667" cy="328774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da-DK" u="sng" dirty="0"/>
              <a:t>Inklusionskriterier</a:t>
            </a:r>
          </a:p>
          <a:p>
            <a:r>
              <a:rPr lang="da-DK" dirty="0" err="1"/>
              <a:t>Mindt</a:t>
            </a:r>
            <a:r>
              <a:rPr lang="da-DK" dirty="0"/>
              <a:t> én registreret operation fra GA 4+0 til fødsel</a:t>
            </a:r>
          </a:p>
          <a:p>
            <a:r>
              <a:rPr lang="da-DK" dirty="0"/>
              <a:t>Fødsel efter GA 22+0</a:t>
            </a:r>
          </a:p>
          <a:p>
            <a:r>
              <a:rPr lang="da-DK" dirty="0" err="1"/>
              <a:t>Laparoskopisk</a:t>
            </a:r>
            <a:r>
              <a:rPr lang="da-DK" dirty="0"/>
              <a:t> eller </a:t>
            </a:r>
            <a:r>
              <a:rPr lang="da-DK" dirty="0" err="1"/>
              <a:t>laparotomisk</a:t>
            </a:r>
            <a:r>
              <a:rPr lang="da-DK" dirty="0"/>
              <a:t> operation i </a:t>
            </a:r>
            <a:r>
              <a:rPr lang="da-DK" dirty="0" err="1"/>
              <a:t>abdominalkaviteten</a:t>
            </a:r>
            <a:endParaRPr lang="da-DK" dirty="0"/>
          </a:p>
          <a:p>
            <a:endParaRPr lang="da-DK" dirty="0"/>
          </a:p>
        </p:txBody>
      </p:sp>
    </p:spTree>
    <p:extLst>
      <p:ext uri="{BB962C8B-B14F-4D97-AF65-F5344CB8AC3E}">
        <p14:creationId xmlns:p14="http://schemas.microsoft.com/office/powerpoint/2010/main" val="276486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859FEC3-6F2A-A946-A020-89ABD736E834}"/>
              </a:ext>
            </a:extLst>
          </p:cNvPr>
          <p:cNvSpPr>
            <a:spLocks noGrp="1"/>
          </p:cNvSpPr>
          <p:nvPr>
            <p:ph type="title"/>
          </p:nvPr>
        </p:nvSpPr>
        <p:spPr/>
        <p:txBody>
          <a:bodyPr/>
          <a:lstStyle/>
          <a:p>
            <a:r>
              <a:rPr lang="da-DK" dirty="0"/>
              <a:t>Population</a:t>
            </a:r>
          </a:p>
        </p:txBody>
      </p:sp>
      <p:sp>
        <p:nvSpPr>
          <p:cNvPr id="3" name="Pladsholder til indhold 2">
            <a:extLst>
              <a:ext uri="{FF2B5EF4-FFF2-40B4-BE49-F238E27FC236}">
                <a16:creationId xmlns:a16="http://schemas.microsoft.com/office/drawing/2014/main" xmlns="" id="{30AEDB02-3FA1-7E4D-B863-9C54480985A6}"/>
              </a:ext>
            </a:extLst>
          </p:cNvPr>
          <p:cNvSpPr>
            <a:spLocks noGrp="1"/>
          </p:cNvSpPr>
          <p:nvPr>
            <p:ph idx="1"/>
          </p:nvPr>
        </p:nvSpPr>
        <p:spPr/>
        <p:txBody>
          <a:bodyPr/>
          <a:lstStyle/>
          <a:p>
            <a:r>
              <a:rPr lang="da-DK" dirty="0"/>
              <a:t>130 kvinder</a:t>
            </a:r>
          </a:p>
          <a:p>
            <a:r>
              <a:rPr lang="da-DK" dirty="0" err="1"/>
              <a:t>Sv.t</a:t>
            </a:r>
            <a:r>
              <a:rPr lang="da-DK" dirty="0"/>
              <a:t> </a:t>
            </a:r>
            <a:r>
              <a:rPr lang="da-DK" dirty="0" err="1"/>
              <a:t>ca</a:t>
            </a:r>
            <a:r>
              <a:rPr lang="da-DK" dirty="0"/>
              <a:t> 0,27% af alle fødsler i den pågældende periode </a:t>
            </a:r>
          </a:p>
          <a:p>
            <a:r>
              <a:rPr lang="da-DK" dirty="0"/>
              <a:t>51 kvinder opereret på gynækologisk afdeling (39%)</a:t>
            </a:r>
          </a:p>
          <a:p>
            <a:r>
              <a:rPr lang="da-DK" dirty="0"/>
              <a:t>79 kvinder opereret på kirurgisk afdeling (61%)</a:t>
            </a:r>
          </a:p>
          <a:p>
            <a:endParaRPr lang="da-DK" dirty="0"/>
          </a:p>
          <a:p>
            <a:r>
              <a:rPr lang="da-DK" dirty="0"/>
              <a:t>96% laparoskopi</a:t>
            </a:r>
          </a:p>
          <a:p>
            <a:r>
              <a:rPr lang="da-DK" dirty="0"/>
              <a:t>4% laparotomi</a:t>
            </a:r>
          </a:p>
        </p:txBody>
      </p:sp>
      <p:graphicFrame>
        <p:nvGraphicFramePr>
          <p:cNvPr id="4" name="Tabel 3">
            <a:extLst>
              <a:ext uri="{FF2B5EF4-FFF2-40B4-BE49-F238E27FC236}">
                <a16:creationId xmlns:a16="http://schemas.microsoft.com/office/drawing/2014/main" xmlns="" id="{ADFC5B35-1AD0-DC41-8420-785281393E19}"/>
              </a:ext>
            </a:extLst>
          </p:cNvPr>
          <p:cNvGraphicFramePr>
            <a:graphicFrameLocks noGrp="1"/>
          </p:cNvGraphicFramePr>
          <p:nvPr/>
        </p:nvGraphicFramePr>
        <p:xfrm>
          <a:off x="7339614" y="3648456"/>
          <a:ext cx="4663381" cy="2730945"/>
        </p:xfrm>
        <a:graphic>
          <a:graphicData uri="http://schemas.openxmlformats.org/drawingml/2006/table">
            <a:tbl>
              <a:tblPr firstRow="1" firstCol="1" bandRow="1">
                <a:tableStyleId>{21E4AEA4-8DFA-4A89-87EB-49C32662AFE0}</a:tableStyleId>
              </a:tblPr>
              <a:tblGrid>
                <a:gridCol w="1712946">
                  <a:extLst>
                    <a:ext uri="{9D8B030D-6E8A-4147-A177-3AD203B41FA5}">
                      <a16:colId xmlns:a16="http://schemas.microsoft.com/office/drawing/2014/main" xmlns="" val="1688484113"/>
                    </a:ext>
                  </a:extLst>
                </a:gridCol>
                <a:gridCol w="787676">
                  <a:extLst>
                    <a:ext uri="{9D8B030D-6E8A-4147-A177-3AD203B41FA5}">
                      <a16:colId xmlns:a16="http://schemas.microsoft.com/office/drawing/2014/main" xmlns="" val="3166979630"/>
                    </a:ext>
                  </a:extLst>
                </a:gridCol>
                <a:gridCol w="996362">
                  <a:extLst>
                    <a:ext uri="{9D8B030D-6E8A-4147-A177-3AD203B41FA5}">
                      <a16:colId xmlns:a16="http://schemas.microsoft.com/office/drawing/2014/main" xmlns="" val="3749034424"/>
                    </a:ext>
                  </a:extLst>
                </a:gridCol>
                <a:gridCol w="1166397">
                  <a:extLst>
                    <a:ext uri="{9D8B030D-6E8A-4147-A177-3AD203B41FA5}">
                      <a16:colId xmlns:a16="http://schemas.microsoft.com/office/drawing/2014/main" xmlns="" val="1000054027"/>
                    </a:ext>
                  </a:extLst>
                </a:gridCol>
              </a:tblGrid>
              <a:tr h="262509">
                <a:tc>
                  <a:txBody>
                    <a:bodyPr/>
                    <a:lstStyle/>
                    <a:p>
                      <a:pPr>
                        <a:lnSpc>
                          <a:spcPct val="115000"/>
                        </a:lnSpc>
                        <a:spcAft>
                          <a:spcPts val="0"/>
                        </a:spcAft>
                      </a:pPr>
                      <a:r>
                        <a:rPr lang="da-DK" sz="800" dirty="0">
                          <a:effectLst/>
                        </a:rPr>
                        <a:t>Procedure</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da-DK" sz="800" dirty="0">
                          <a:effectLst/>
                        </a:rPr>
                        <a:t>Term birth </a:t>
                      </a:r>
                    </a:p>
                    <a:p>
                      <a:pPr algn="ctr">
                        <a:lnSpc>
                          <a:spcPct val="115000"/>
                        </a:lnSpc>
                        <a:spcAft>
                          <a:spcPts val="0"/>
                        </a:spcAft>
                      </a:pPr>
                      <a:r>
                        <a:rPr lang="da-DK" sz="800" dirty="0">
                          <a:effectLst/>
                        </a:rPr>
                        <a:t>(n=113)</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da-DK" sz="800" dirty="0">
                          <a:effectLst/>
                        </a:rPr>
                        <a:t>Preterm Birth </a:t>
                      </a:r>
                    </a:p>
                    <a:p>
                      <a:pPr algn="ctr">
                        <a:lnSpc>
                          <a:spcPct val="115000"/>
                        </a:lnSpc>
                        <a:spcAft>
                          <a:spcPts val="0"/>
                        </a:spcAft>
                      </a:pPr>
                      <a:r>
                        <a:rPr lang="da-DK" sz="800" dirty="0">
                          <a:effectLst/>
                        </a:rPr>
                        <a:t>(n=15)</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da-DK" sz="800">
                          <a:effectLst/>
                        </a:rPr>
                        <a:t>Total</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extLst>
                  <a:ext uri="{0D108BD9-81ED-4DB2-BD59-A6C34878D82A}">
                    <a16:rowId xmlns:a16="http://schemas.microsoft.com/office/drawing/2014/main" xmlns="" val="4123897788"/>
                  </a:ext>
                </a:extLst>
              </a:tr>
              <a:tr h="145262">
                <a:tc>
                  <a:txBody>
                    <a:bodyPr/>
                    <a:lstStyle/>
                    <a:p>
                      <a:pPr>
                        <a:lnSpc>
                          <a:spcPct val="115000"/>
                        </a:lnSpc>
                        <a:spcAft>
                          <a:spcPts val="0"/>
                        </a:spcAft>
                      </a:pPr>
                      <a:r>
                        <a:rPr lang="da-DK" sz="800">
                          <a:effectLst/>
                        </a:rPr>
                        <a:t>Adnexal surgery</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da-DK" sz="800">
                          <a:effectLst/>
                        </a:rPr>
                        <a:t>19 (1.8)</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da-DK" sz="800">
                          <a:effectLst/>
                        </a:rPr>
                        <a:t>1 (6.7)</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da-DK" sz="800">
                          <a:effectLst/>
                        </a:rPr>
                        <a:t>20 (15.6)</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extLst>
                  <a:ext uri="{0D108BD9-81ED-4DB2-BD59-A6C34878D82A}">
                    <a16:rowId xmlns:a16="http://schemas.microsoft.com/office/drawing/2014/main" xmlns="" val="1545583466"/>
                  </a:ext>
                </a:extLst>
              </a:tr>
              <a:tr h="232309">
                <a:tc>
                  <a:txBody>
                    <a:bodyPr/>
                    <a:lstStyle/>
                    <a:p>
                      <a:pPr>
                        <a:lnSpc>
                          <a:spcPct val="115000"/>
                        </a:lnSpc>
                        <a:spcAft>
                          <a:spcPts val="0"/>
                        </a:spcAft>
                      </a:pPr>
                      <a:r>
                        <a:rPr lang="en-US" sz="800" dirty="0">
                          <a:effectLst/>
                        </a:rPr>
                        <a:t>Diagnostic laparoscopy</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da-DK" sz="800">
                          <a:effectLst/>
                        </a:rPr>
                        <a:t>24 (21.2)</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en-US" sz="800" dirty="0">
                          <a:effectLst/>
                        </a:rPr>
                        <a:t>7 (46.7)</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da-DK" sz="800" dirty="0">
                          <a:effectLst/>
                        </a:rPr>
                        <a:t>31 (24.2)</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extLst>
                  <a:ext uri="{0D108BD9-81ED-4DB2-BD59-A6C34878D82A}">
                    <a16:rowId xmlns:a16="http://schemas.microsoft.com/office/drawing/2014/main" xmlns="" val="372407412"/>
                  </a:ext>
                </a:extLst>
              </a:tr>
              <a:tr h="290965">
                <a:tc>
                  <a:txBody>
                    <a:bodyPr/>
                    <a:lstStyle/>
                    <a:p>
                      <a:pPr>
                        <a:lnSpc>
                          <a:spcPct val="115000"/>
                        </a:lnSpc>
                        <a:spcAft>
                          <a:spcPts val="0"/>
                        </a:spcAft>
                      </a:pPr>
                      <a:r>
                        <a:rPr lang="da-DK" sz="800">
                          <a:effectLst/>
                        </a:rPr>
                        <a:t>Laparoscopic appendectomy</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en-US" sz="800" dirty="0">
                          <a:effectLst/>
                        </a:rPr>
                        <a:t>44 (39.0)</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en-US" sz="800" dirty="0">
                          <a:effectLst/>
                        </a:rPr>
                        <a:t>5 (33.33)</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da-DK" sz="800" dirty="0">
                          <a:effectLst/>
                        </a:rPr>
                        <a:t>49 (38.2)</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extLst>
                  <a:ext uri="{0D108BD9-81ED-4DB2-BD59-A6C34878D82A}">
                    <a16:rowId xmlns:a16="http://schemas.microsoft.com/office/drawing/2014/main" xmlns="" val="713355990"/>
                  </a:ext>
                </a:extLst>
              </a:tr>
              <a:tr h="600032">
                <a:tc>
                  <a:txBody>
                    <a:bodyPr/>
                    <a:lstStyle/>
                    <a:p>
                      <a:pPr>
                        <a:lnSpc>
                          <a:spcPct val="115000"/>
                        </a:lnSpc>
                        <a:spcAft>
                          <a:spcPts val="0"/>
                        </a:spcAft>
                      </a:pPr>
                      <a:r>
                        <a:rPr lang="en-US" sz="800">
                          <a:effectLst/>
                        </a:rPr>
                        <a:t>Laparoscopic surgery for</a:t>
                      </a:r>
                      <a:endParaRPr lang="da-DK" sz="800">
                        <a:effectLst/>
                      </a:endParaRPr>
                    </a:p>
                    <a:p>
                      <a:pPr>
                        <a:lnSpc>
                          <a:spcPct val="115000"/>
                        </a:lnSpc>
                        <a:spcAft>
                          <a:spcPts val="0"/>
                        </a:spcAft>
                      </a:pPr>
                      <a:r>
                        <a:rPr lang="en-US" sz="800">
                          <a:effectLst/>
                        </a:rPr>
                        <a:t>external or internal herniation</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en-US" sz="800" dirty="0">
                          <a:effectLst/>
                        </a:rPr>
                        <a:t>8 (7.1)</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en-US" sz="800" dirty="0">
                          <a:effectLst/>
                        </a:rPr>
                        <a:t>1 </a:t>
                      </a:r>
                      <a:r>
                        <a:rPr lang="da-DK" sz="800" dirty="0">
                          <a:effectLst/>
                        </a:rPr>
                        <a:t>(6.7)</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da-DK" sz="800">
                          <a:effectLst/>
                        </a:rPr>
                        <a:t>9 (7.0)</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extLst>
                  <a:ext uri="{0D108BD9-81ED-4DB2-BD59-A6C34878D82A}">
                    <a16:rowId xmlns:a16="http://schemas.microsoft.com/office/drawing/2014/main" xmlns="" val="1410246016"/>
                  </a:ext>
                </a:extLst>
              </a:tr>
              <a:tr h="445498">
                <a:tc>
                  <a:txBody>
                    <a:bodyPr/>
                    <a:lstStyle/>
                    <a:p>
                      <a:pPr>
                        <a:lnSpc>
                          <a:spcPct val="115000"/>
                        </a:lnSpc>
                        <a:spcAft>
                          <a:spcPts val="0"/>
                        </a:spcAft>
                      </a:pPr>
                      <a:r>
                        <a:rPr lang="en-US" sz="800">
                          <a:effectLst/>
                        </a:rPr>
                        <a:t>Laparoscopic surgery on</a:t>
                      </a:r>
                      <a:endParaRPr lang="da-DK" sz="800">
                        <a:effectLst/>
                      </a:endParaRPr>
                    </a:p>
                    <a:p>
                      <a:pPr>
                        <a:lnSpc>
                          <a:spcPct val="115000"/>
                        </a:lnSpc>
                        <a:spcAft>
                          <a:spcPts val="0"/>
                        </a:spcAft>
                      </a:pPr>
                      <a:r>
                        <a:rPr lang="en-US" sz="800">
                          <a:effectLst/>
                        </a:rPr>
                        <a:t>gallbladder and ducts</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en-US" sz="800">
                          <a:effectLst/>
                        </a:rPr>
                        <a:t>14 (12.4)</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en-US" sz="800">
                          <a:effectLst/>
                        </a:rPr>
                        <a:t>0</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da-DK" sz="800">
                          <a:effectLst/>
                        </a:rPr>
                        <a:t>14 (10.9)</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extLst>
                  <a:ext uri="{0D108BD9-81ED-4DB2-BD59-A6C34878D82A}">
                    <a16:rowId xmlns:a16="http://schemas.microsoft.com/office/drawing/2014/main" xmlns="" val="3315055260"/>
                  </a:ext>
                </a:extLst>
              </a:tr>
              <a:tr h="591201">
                <a:tc>
                  <a:txBody>
                    <a:bodyPr/>
                    <a:lstStyle/>
                    <a:p>
                      <a:pPr>
                        <a:lnSpc>
                          <a:spcPct val="115000"/>
                        </a:lnSpc>
                        <a:spcAft>
                          <a:spcPts val="0"/>
                        </a:spcAft>
                      </a:pPr>
                      <a:r>
                        <a:rPr lang="en-US" sz="800">
                          <a:effectLst/>
                        </a:rPr>
                        <a:t>Other laparoscopic/ laparotomic</a:t>
                      </a:r>
                      <a:endParaRPr lang="da-DK" sz="800">
                        <a:effectLst/>
                      </a:endParaRPr>
                    </a:p>
                    <a:p>
                      <a:pPr>
                        <a:lnSpc>
                          <a:spcPct val="115000"/>
                        </a:lnSpc>
                        <a:spcAft>
                          <a:spcPts val="0"/>
                        </a:spcAft>
                      </a:pPr>
                      <a:r>
                        <a:rPr lang="en-US" sz="800">
                          <a:effectLst/>
                        </a:rPr>
                        <a:t>intraabdominal</a:t>
                      </a:r>
                      <a:endParaRPr lang="da-DK" sz="800">
                        <a:effectLst/>
                      </a:endParaRPr>
                    </a:p>
                    <a:p>
                      <a:pPr>
                        <a:lnSpc>
                          <a:spcPct val="115000"/>
                        </a:lnSpc>
                        <a:spcAft>
                          <a:spcPts val="0"/>
                        </a:spcAft>
                      </a:pPr>
                      <a:r>
                        <a:rPr lang="en-US" sz="800">
                          <a:effectLst/>
                        </a:rPr>
                        <a:t>surgery</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da-DK" sz="800">
                          <a:effectLst/>
                        </a:rPr>
                        <a:t>4 (3.5)</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en-US" sz="800">
                          <a:effectLst/>
                        </a:rPr>
                        <a:t>1 </a:t>
                      </a:r>
                      <a:r>
                        <a:rPr lang="da-DK" sz="800">
                          <a:effectLst/>
                        </a:rPr>
                        <a:t>(6.67)</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da-DK" sz="800">
                          <a:effectLst/>
                        </a:rPr>
                        <a:t>6 (4.6)</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extLst>
                  <a:ext uri="{0D108BD9-81ED-4DB2-BD59-A6C34878D82A}">
                    <a16:rowId xmlns:a16="http://schemas.microsoft.com/office/drawing/2014/main" xmlns="" val="1189211379"/>
                  </a:ext>
                </a:extLst>
              </a:tr>
              <a:tr h="145262">
                <a:tc>
                  <a:txBody>
                    <a:bodyPr/>
                    <a:lstStyle/>
                    <a:p>
                      <a:pPr>
                        <a:lnSpc>
                          <a:spcPct val="115000"/>
                        </a:lnSpc>
                        <a:spcAft>
                          <a:spcPts val="0"/>
                        </a:spcAft>
                      </a:pPr>
                      <a:r>
                        <a:rPr lang="en-US" sz="800">
                          <a:effectLst/>
                        </a:rPr>
                        <a:t> </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en-US" sz="800" dirty="0">
                          <a:effectLst/>
                        </a:rPr>
                        <a:t>113</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en-US" sz="800">
                          <a:effectLst/>
                        </a:rPr>
                        <a:t>15</a:t>
                      </a:r>
                      <a:endParaRPr lang="da-DK" sz="80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tc>
                  <a:txBody>
                    <a:bodyPr/>
                    <a:lstStyle/>
                    <a:p>
                      <a:pPr algn="ctr">
                        <a:lnSpc>
                          <a:spcPct val="115000"/>
                        </a:lnSpc>
                        <a:spcAft>
                          <a:spcPts val="0"/>
                        </a:spcAft>
                      </a:pPr>
                      <a:r>
                        <a:rPr lang="en-US" sz="800" dirty="0">
                          <a:effectLst/>
                        </a:rPr>
                        <a:t>128 (100)</a:t>
                      </a:r>
                      <a:endParaRPr lang="da-DK"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685" marR="47685" marT="0" marB="0"/>
                </a:tc>
                <a:extLst>
                  <a:ext uri="{0D108BD9-81ED-4DB2-BD59-A6C34878D82A}">
                    <a16:rowId xmlns:a16="http://schemas.microsoft.com/office/drawing/2014/main" xmlns="" val="1281390339"/>
                  </a:ext>
                </a:extLst>
              </a:tr>
            </a:tbl>
          </a:graphicData>
        </a:graphic>
      </p:graphicFrame>
      <p:sp>
        <p:nvSpPr>
          <p:cNvPr id="12" name="Ellipse 11">
            <a:extLst>
              <a:ext uri="{FF2B5EF4-FFF2-40B4-BE49-F238E27FC236}">
                <a16:creationId xmlns:a16="http://schemas.microsoft.com/office/drawing/2014/main" xmlns="" id="{A9414B2E-D7B5-9F46-9750-6518D3A59759}"/>
              </a:ext>
            </a:extLst>
          </p:cNvPr>
          <p:cNvSpPr/>
          <p:nvPr/>
        </p:nvSpPr>
        <p:spPr>
          <a:xfrm>
            <a:off x="11173968" y="3909060"/>
            <a:ext cx="438912" cy="16002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llipse 12">
            <a:extLst>
              <a:ext uri="{FF2B5EF4-FFF2-40B4-BE49-F238E27FC236}">
                <a16:creationId xmlns:a16="http://schemas.microsoft.com/office/drawing/2014/main" xmlns="" id="{AF376C9E-3590-F243-ADC4-3271BBEEE2B9}"/>
              </a:ext>
            </a:extLst>
          </p:cNvPr>
          <p:cNvSpPr/>
          <p:nvPr/>
        </p:nvSpPr>
        <p:spPr>
          <a:xfrm>
            <a:off x="11173968" y="4069080"/>
            <a:ext cx="438912" cy="16002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llipse 13">
            <a:extLst>
              <a:ext uri="{FF2B5EF4-FFF2-40B4-BE49-F238E27FC236}">
                <a16:creationId xmlns:a16="http://schemas.microsoft.com/office/drawing/2014/main" xmlns="" id="{CE671E3B-6098-9A46-8799-75FA03297B62}"/>
              </a:ext>
            </a:extLst>
          </p:cNvPr>
          <p:cNvSpPr/>
          <p:nvPr/>
        </p:nvSpPr>
        <p:spPr>
          <a:xfrm>
            <a:off x="11173968" y="4309110"/>
            <a:ext cx="438912" cy="16002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44038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D290188-F9EC-5C41-A2B9-207330B4B8E6}"/>
              </a:ext>
            </a:extLst>
          </p:cNvPr>
          <p:cNvSpPr>
            <a:spLocks noGrp="1"/>
          </p:cNvSpPr>
          <p:nvPr>
            <p:ph type="title"/>
          </p:nvPr>
        </p:nvSpPr>
        <p:spPr/>
        <p:txBody>
          <a:bodyPr/>
          <a:lstStyle/>
          <a:p>
            <a:r>
              <a:rPr lang="da-DK" dirty="0"/>
              <a:t>Hvornår fik de foretaget OP?</a:t>
            </a:r>
          </a:p>
        </p:txBody>
      </p:sp>
      <p:sp>
        <p:nvSpPr>
          <p:cNvPr id="3" name="Pladsholder til indhold 2">
            <a:extLst>
              <a:ext uri="{FF2B5EF4-FFF2-40B4-BE49-F238E27FC236}">
                <a16:creationId xmlns:a16="http://schemas.microsoft.com/office/drawing/2014/main" xmlns="" id="{646139FA-736B-9740-A91B-82FD0FA3B0F2}"/>
              </a:ext>
            </a:extLst>
          </p:cNvPr>
          <p:cNvSpPr>
            <a:spLocks noGrp="1"/>
          </p:cNvSpPr>
          <p:nvPr>
            <p:ph idx="1"/>
          </p:nvPr>
        </p:nvSpPr>
        <p:spPr/>
        <p:txBody>
          <a:bodyPr/>
          <a:lstStyle/>
          <a:p>
            <a:r>
              <a:rPr lang="da-DK" dirty="0"/>
              <a:t>28% i 1. trimester</a:t>
            </a:r>
          </a:p>
          <a:p>
            <a:r>
              <a:rPr lang="da-DK" dirty="0">
                <a:solidFill>
                  <a:schemeClr val="tx1"/>
                </a:solidFill>
              </a:rPr>
              <a:t>65% i 2. trimester</a:t>
            </a:r>
          </a:p>
          <a:p>
            <a:r>
              <a:rPr lang="da-DK" dirty="0"/>
              <a:t>7% i 3. trimester</a:t>
            </a:r>
          </a:p>
          <a:p>
            <a:endParaRPr lang="da-DK" dirty="0"/>
          </a:p>
          <a:p>
            <a:endParaRPr lang="da-DK" dirty="0"/>
          </a:p>
        </p:txBody>
      </p:sp>
    </p:spTree>
    <p:extLst>
      <p:ext uri="{BB962C8B-B14F-4D97-AF65-F5344CB8AC3E}">
        <p14:creationId xmlns:p14="http://schemas.microsoft.com/office/powerpoint/2010/main" val="1789873116"/>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kk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3189</TotalTime>
  <Words>2533</Words>
  <Application>Microsoft Office PowerPoint</Application>
  <PresentationFormat>Widescreen</PresentationFormat>
  <Paragraphs>386</Paragraphs>
  <Slides>63</Slides>
  <Notes>0</Notes>
  <HiddenSlides>15</HiddenSlides>
  <MMClips>0</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63</vt:i4>
      </vt:variant>
    </vt:vector>
  </HeadingPairs>
  <TitlesOfParts>
    <vt:vector size="72" baseType="lpstr">
      <vt:lpstr>Arial</vt:lpstr>
      <vt:lpstr>Calibri</vt:lpstr>
      <vt:lpstr>Calibri Light</vt:lpstr>
      <vt:lpstr>Cambria Math</vt:lpstr>
      <vt:lpstr>Gill Sans MT</vt:lpstr>
      <vt:lpstr>Times</vt:lpstr>
      <vt:lpstr>Times New Roman</vt:lpstr>
      <vt:lpstr>Kontortema</vt:lpstr>
      <vt:lpstr>Pakke</vt:lpstr>
      <vt:lpstr>Kirurgi under graviditet</vt:lpstr>
      <vt:lpstr>Hvorfor?</vt:lpstr>
      <vt:lpstr>Afgrænsning</vt:lpstr>
      <vt:lpstr>Guidelinegruppen</vt:lpstr>
      <vt:lpstr>Danske data </vt:lpstr>
      <vt:lpstr>Data fra region midt</vt:lpstr>
      <vt:lpstr>Kriterier</vt:lpstr>
      <vt:lpstr>Population</vt:lpstr>
      <vt:lpstr>Hvornår fik de foretaget OP?</vt:lpstr>
      <vt:lpstr>Obstetrisk håndtering - overvågning</vt:lpstr>
      <vt:lpstr>Obstetrisk håndtering – tractocile &amp; Betapred</vt:lpstr>
      <vt:lpstr>Obstetriske outcomes</vt:lpstr>
      <vt:lpstr>Baggrund </vt:lpstr>
      <vt:lpstr>PowerPoint-præsentation</vt:lpstr>
      <vt:lpstr>Appendicitis</vt:lpstr>
      <vt:lpstr>Appendicitis</vt:lpstr>
      <vt:lpstr>Ovariecyster</vt:lpstr>
      <vt:lpstr>Ovariecyster</vt:lpstr>
      <vt:lpstr>Ovariecyster</vt:lpstr>
      <vt:lpstr>Torsion</vt:lpstr>
      <vt:lpstr>Galdestenssygdom</vt:lpstr>
      <vt:lpstr>Symptomatisk galdestenssygdom  Tidligere primært håndteret konservativt ved gravide  Ved debut i 1. trimester: 92% oplever recidiverende symptomer  Ved debut i 2. trimester: 64% oplever recidiverende symptomer  Ved debut i 3. trimester: 44% oplever recidiverende symptomer. </vt:lpstr>
      <vt:lpstr>Galdestenssygdom</vt:lpstr>
      <vt:lpstr>Galdestenssygdom</vt:lpstr>
      <vt:lpstr>Kirurgisk håndtering</vt:lpstr>
      <vt:lpstr>PowerPoint-præsentation</vt:lpstr>
      <vt:lpstr>Obstetrisk håndtering</vt:lpstr>
      <vt:lpstr>CTG/hjertelyd med doptone </vt:lpstr>
      <vt:lpstr>CTG/hjertelyd med doptone </vt:lpstr>
      <vt:lpstr>CTG/hjertelyd med doptone </vt:lpstr>
      <vt:lpstr>CTG/hjertelyd med doptone </vt:lpstr>
      <vt:lpstr>Magnesiumsulfat</vt:lpstr>
      <vt:lpstr>Antenatal corticosteroid</vt:lpstr>
      <vt:lpstr>PowerPoint-præsentation</vt:lpstr>
      <vt:lpstr>Tokolyse</vt:lpstr>
      <vt:lpstr>neo ekspertise</vt:lpstr>
      <vt:lpstr>Neo/obs ekspertise</vt:lpstr>
      <vt:lpstr>Anæstesi til Gravide til Non-Obstetrisk Kirurgi</vt:lpstr>
      <vt:lpstr>Disclaimer</vt:lpstr>
      <vt:lpstr>Anbefalingerne beror på </vt:lpstr>
      <vt:lpstr>PowerPoint-præsentation</vt:lpstr>
      <vt:lpstr>ANÆSTESIENS OVERVEJELSER</vt:lpstr>
      <vt:lpstr>Det løse…</vt:lpstr>
      <vt:lpstr>Fysiologi (Kap. 1)</vt:lpstr>
      <vt:lpstr>Fysiologi (Kap. 1)</vt:lpstr>
      <vt:lpstr>Risici ved anæstesi for den gravide kvinde og fosteret</vt:lpstr>
      <vt:lpstr>Faste og aspirationsprofylakse (Kap. 3)</vt:lpstr>
      <vt:lpstr>Lejring (Kap. 4)</vt:lpstr>
      <vt:lpstr>Monitorering (Kap. 5)</vt:lpstr>
      <vt:lpstr>PowerPoint-præsentation</vt:lpstr>
      <vt:lpstr>Maternelt blodtryk og placentaperfusion (Kap7)</vt:lpstr>
      <vt:lpstr>Anæstesimidler til non-obstetrisk kirurgi (Kap. 7)</vt:lpstr>
      <vt:lpstr>Anæstesimidler til non-obstetrisk kirurgi (Kap. 8)</vt:lpstr>
      <vt:lpstr>Postoperativ smertebehandling og PONV</vt:lpstr>
      <vt:lpstr>Postoperativ smertebehandling og PONV</vt:lpstr>
      <vt:lpstr>Postoperativ smertebehandling og PONV</vt:lpstr>
      <vt:lpstr>Postoperativ smertebehandling og PONV</vt:lpstr>
      <vt:lpstr>Postoperativ smertebehandling og PONV</vt:lpstr>
      <vt:lpstr>Oplæg til anæstesi diskussion</vt:lpstr>
      <vt:lpstr>Diskussionspunkt 1</vt:lpstr>
      <vt:lpstr>Diskussionspunkt 2</vt:lpstr>
      <vt:lpstr>DiskussionspunkT 3</vt:lpstr>
      <vt:lpstr>DiskussionspunkT 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Julie Glavind</dc:creator>
  <cp:lastModifiedBy>Julie Glavind</cp:lastModifiedBy>
  <cp:revision>61</cp:revision>
  <dcterms:created xsi:type="dcterms:W3CDTF">2022-04-07T05:20:14Z</dcterms:created>
  <dcterms:modified xsi:type="dcterms:W3CDTF">2022-05-26T20:14:29Z</dcterms:modified>
</cp:coreProperties>
</file>