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318" r:id="rId6"/>
    <p:sldId id="319" r:id="rId7"/>
    <p:sldId id="261" r:id="rId8"/>
    <p:sldId id="299" r:id="rId9"/>
    <p:sldId id="264" r:id="rId10"/>
    <p:sldId id="300" r:id="rId11"/>
    <p:sldId id="265" r:id="rId12"/>
    <p:sldId id="266" r:id="rId13"/>
    <p:sldId id="301" r:id="rId14"/>
    <p:sldId id="267" r:id="rId15"/>
    <p:sldId id="268" r:id="rId16"/>
    <p:sldId id="269" r:id="rId17"/>
    <p:sldId id="271" r:id="rId18"/>
    <p:sldId id="297" r:id="rId19"/>
    <p:sldId id="262" r:id="rId20"/>
    <p:sldId id="293" r:id="rId21"/>
    <p:sldId id="272" r:id="rId22"/>
    <p:sldId id="273" r:id="rId23"/>
    <p:sldId id="302" r:id="rId24"/>
    <p:sldId id="274" r:id="rId25"/>
    <p:sldId id="303" r:id="rId26"/>
    <p:sldId id="295" r:id="rId27"/>
    <p:sldId id="275" r:id="rId28"/>
    <p:sldId id="276" r:id="rId29"/>
    <p:sldId id="294" r:id="rId30"/>
    <p:sldId id="304" r:id="rId31"/>
    <p:sldId id="277" r:id="rId32"/>
    <p:sldId id="296" r:id="rId33"/>
    <p:sldId id="312" r:id="rId34"/>
    <p:sldId id="313" r:id="rId35"/>
    <p:sldId id="314" r:id="rId36"/>
    <p:sldId id="278" r:id="rId37"/>
    <p:sldId id="305" r:id="rId38"/>
    <p:sldId id="279" r:id="rId39"/>
    <p:sldId id="306" r:id="rId40"/>
    <p:sldId id="283" r:id="rId41"/>
    <p:sldId id="285" r:id="rId42"/>
    <p:sldId id="315" r:id="rId43"/>
    <p:sldId id="307" r:id="rId44"/>
    <p:sldId id="286" r:id="rId45"/>
    <p:sldId id="316" r:id="rId46"/>
    <p:sldId id="287" r:id="rId47"/>
    <p:sldId id="317" r:id="rId48"/>
    <p:sldId id="282" r:id="rId49"/>
    <p:sldId id="308" r:id="rId50"/>
    <p:sldId id="289" r:id="rId51"/>
    <p:sldId id="290" r:id="rId52"/>
    <p:sldId id="291" r:id="rId53"/>
    <p:sldId id="310" r:id="rId5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sse Walløe" initials="SW" lastIdx="1" clrIdx="0">
    <p:extLst>
      <p:ext uri="{19B8F6BF-5375-455C-9EA6-DF929625EA0E}">
        <p15:presenceInfo xmlns:p15="http://schemas.microsoft.com/office/powerpoint/2012/main" userId="3454e663c72bee6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7" d="100"/>
          <a:sy n="57" d="100"/>
        </p:scale>
        <p:origin x="3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F4AB8-F043-4212-8BF2-046ECBFE2D6C}" type="datetimeFigureOut">
              <a:rPr lang="da-DK" smtClean="0"/>
              <a:t>06-06-2021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8F01D615-7AA2-4C65-86B7-32384BB58043}" type="slidenum">
              <a:rPr lang="da-DK" smtClean="0"/>
              <a:t>‹nr.›</a:t>
            </a:fld>
            <a:endParaRPr lang="da-DK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1414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F4AB8-F043-4212-8BF2-046ECBFE2D6C}" type="datetimeFigureOut">
              <a:rPr lang="da-DK" smtClean="0"/>
              <a:t>06-06-2021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1D615-7AA2-4C65-86B7-32384BB58043}" type="slidenum">
              <a:rPr lang="da-DK" smtClean="0"/>
              <a:t>‹nr.›</a:t>
            </a:fld>
            <a:endParaRPr lang="da-DK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841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F4AB8-F043-4212-8BF2-046ECBFE2D6C}" type="datetimeFigureOut">
              <a:rPr lang="da-DK" smtClean="0"/>
              <a:t>06-06-2021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1D615-7AA2-4C65-86B7-32384BB58043}" type="slidenum">
              <a:rPr lang="da-DK" smtClean="0"/>
              <a:t>‹nr.›</a:t>
            </a:fld>
            <a:endParaRPr lang="da-DK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7675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F4AB8-F043-4212-8BF2-046ECBFE2D6C}" type="datetimeFigureOut">
              <a:rPr lang="da-DK" smtClean="0"/>
              <a:t>06-06-2021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1D615-7AA2-4C65-86B7-32384BB58043}" type="slidenum">
              <a:rPr lang="da-DK" smtClean="0"/>
              <a:t>‹nr.›</a:t>
            </a:fld>
            <a:endParaRPr lang="da-DK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76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F4AB8-F043-4212-8BF2-046ECBFE2D6C}" type="datetimeFigureOut">
              <a:rPr lang="da-DK" smtClean="0"/>
              <a:t>06-06-2021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1D615-7AA2-4C65-86B7-32384BB58043}" type="slidenum">
              <a:rPr lang="da-DK" smtClean="0"/>
              <a:t>‹nr.›</a:t>
            </a:fld>
            <a:endParaRPr lang="da-DK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7632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F4AB8-F043-4212-8BF2-046ECBFE2D6C}" type="datetimeFigureOut">
              <a:rPr lang="da-DK" smtClean="0"/>
              <a:t>06-06-2021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1D615-7AA2-4C65-86B7-32384BB58043}" type="slidenum">
              <a:rPr lang="da-DK" smtClean="0"/>
              <a:t>‹nr.›</a:t>
            </a:fld>
            <a:endParaRPr lang="da-DK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3156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F4AB8-F043-4212-8BF2-046ECBFE2D6C}" type="datetimeFigureOut">
              <a:rPr lang="da-DK" smtClean="0"/>
              <a:t>06-06-2021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1D615-7AA2-4C65-86B7-32384BB58043}" type="slidenum">
              <a:rPr lang="da-DK" smtClean="0"/>
              <a:t>‹nr.›</a:t>
            </a:fld>
            <a:endParaRPr lang="da-DK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5131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F4AB8-F043-4212-8BF2-046ECBFE2D6C}" type="datetimeFigureOut">
              <a:rPr lang="da-DK" smtClean="0"/>
              <a:t>06-06-2021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1D615-7AA2-4C65-86B7-32384BB58043}" type="slidenum">
              <a:rPr lang="da-DK" smtClean="0"/>
              <a:t>‹nr.›</a:t>
            </a:fld>
            <a:endParaRPr lang="da-DK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102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F4AB8-F043-4212-8BF2-046ECBFE2D6C}" type="datetimeFigureOut">
              <a:rPr lang="da-DK" smtClean="0"/>
              <a:t>06-06-2021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1D615-7AA2-4C65-86B7-32384BB5804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83568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F4AB8-F043-4212-8BF2-046ECBFE2D6C}" type="datetimeFigureOut">
              <a:rPr lang="da-DK" smtClean="0"/>
              <a:t>06-06-2021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1D615-7AA2-4C65-86B7-32384BB58043}" type="slidenum">
              <a:rPr lang="da-DK" smtClean="0"/>
              <a:t>‹nr.›</a:t>
            </a:fld>
            <a:endParaRPr lang="da-DK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1954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B87F4AB8-F043-4212-8BF2-046ECBFE2D6C}" type="datetimeFigureOut">
              <a:rPr lang="da-DK" smtClean="0"/>
              <a:t>06-06-2021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1D615-7AA2-4C65-86B7-32384BB58043}" type="slidenum">
              <a:rPr lang="da-DK" smtClean="0"/>
              <a:t>‹nr.›</a:t>
            </a:fld>
            <a:endParaRPr lang="da-DK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582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F4AB8-F043-4212-8BF2-046ECBFE2D6C}" type="datetimeFigureOut">
              <a:rPr lang="da-DK" smtClean="0"/>
              <a:t>06-06-2021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8F01D615-7AA2-4C65-86B7-32384BB58043}" type="slidenum">
              <a:rPr lang="da-DK" smtClean="0"/>
              <a:t>‹nr.›</a:t>
            </a:fld>
            <a:endParaRPr lang="da-DK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0189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7">
            <a:extLst>
              <a:ext uri="{FF2B5EF4-FFF2-40B4-BE49-F238E27FC236}">
                <a16:creationId xmlns:a16="http://schemas.microsoft.com/office/drawing/2014/main" xmlns="" id="{1BF0792A-0F2B-4A2E-AB38-0A4F18A307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9">
            <a:extLst>
              <a:ext uri="{FF2B5EF4-FFF2-40B4-BE49-F238E27FC236}">
                <a16:creationId xmlns:a16="http://schemas.microsoft.com/office/drawing/2014/main" xmlns="" id="{F57DB18D-C2F1-4C8C-8808-9C01ECE683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E5D935FA-3336-4941-9214-E250A5727F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445671" y="644327"/>
            <a:ext cx="9299965" cy="4811366"/>
            <a:chOff x="7639235" y="600024"/>
            <a:chExt cx="3898557" cy="6878929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45D9E2ED-FF90-4200-A7EE-6D41D6526F2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639235" y="600024"/>
              <a:ext cx="3898557" cy="6878929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xmlns="" id="{3A4BEB8D-68AD-4314-8A2B-F8DC85A5301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770263" y="1062693"/>
              <a:ext cx="3635738" cy="59547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E06E55F0-87F1-403F-B6FC-D3826E7B83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91408" y="1590734"/>
            <a:ext cx="7405874" cy="2520012"/>
          </a:xfrm>
          <a:solidFill>
            <a:schemeClr val="bg2"/>
          </a:solidFill>
        </p:spPr>
        <p:txBody>
          <a:bodyPr anchor="ctr">
            <a:normAutofit/>
          </a:bodyPr>
          <a:lstStyle/>
          <a:p>
            <a:pPr algn="ctr"/>
            <a:r>
              <a:rPr lang="da-DK" sz="6000" dirty="0">
                <a:solidFill>
                  <a:schemeClr val="tx2"/>
                </a:solidFill>
              </a:rPr>
              <a:t>Antepartal blødning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xmlns="" id="{E6D50C36-B6D0-407C-A46C-540956F376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79" y="4427183"/>
            <a:ext cx="7379502" cy="522928"/>
          </a:xfrm>
        </p:spPr>
        <p:txBody>
          <a:bodyPr>
            <a:normAutofit/>
          </a:bodyPr>
          <a:lstStyle/>
          <a:p>
            <a:pPr algn="ctr"/>
            <a:r>
              <a:rPr lang="da-DK" dirty="0"/>
              <a:t>NY Sandbjerg Guideline 2021 </a:t>
            </a:r>
          </a:p>
          <a:p>
            <a:pPr algn="ctr"/>
            <a:endParaRPr lang="da-DK" dirty="0">
              <a:solidFill>
                <a:srgbClr val="000000"/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87F797D1-251E-41FE-9FF8-AD487DEF2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2391407" y="1416139"/>
            <a:ext cx="740587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09A0CE28-0E59-4F4D-9855-8A8DCE9A8EF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2391407" y="4285341"/>
            <a:ext cx="740587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0" name="Picture 19">
            <a:extLst>
              <a:ext uri="{FF2B5EF4-FFF2-40B4-BE49-F238E27FC236}">
                <a16:creationId xmlns:a16="http://schemas.microsoft.com/office/drawing/2014/main" xmlns="" id="{75CC23F7-9F20-4C4B-8608-BD4DE9728F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298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PICO 1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da-DK" dirty="0"/>
          </a:p>
          <a:p>
            <a:r>
              <a:rPr lang="da-DK" sz="2400" dirty="0"/>
              <a:t>Population: Gravide med blødning antepartum (2. og 3. trimester)</a:t>
            </a:r>
          </a:p>
          <a:p>
            <a:r>
              <a:rPr lang="da-DK" sz="2400" dirty="0"/>
              <a:t>Intervention: Administration af tranexamsyre (både iv. og </a:t>
            </a:r>
            <a:r>
              <a:rPr lang="da-DK" sz="2400" dirty="0" err="1"/>
              <a:t>p.o</a:t>
            </a:r>
            <a:r>
              <a:rPr lang="da-DK" sz="2400" dirty="0"/>
              <a:t>.) ved blødning</a:t>
            </a:r>
          </a:p>
          <a:p>
            <a:r>
              <a:rPr lang="da-DK" sz="2400" dirty="0" err="1"/>
              <a:t>Comparison</a:t>
            </a:r>
            <a:r>
              <a:rPr lang="da-DK" sz="2400" dirty="0"/>
              <a:t>: Ingen behandling</a:t>
            </a:r>
          </a:p>
          <a:p>
            <a:r>
              <a:rPr lang="da-DK" sz="2400" dirty="0" err="1"/>
              <a:t>Outcome</a:t>
            </a:r>
            <a:r>
              <a:rPr lang="da-DK" sz="2400" dirty="0"/>
              <a:t>: Gentagen blødninger, </a:t>
            </a:r>
            <a:r>
              <a:rPr lang="da-DK" sz="2400" dirty="0" err="1"/>
              <a:t>tromboemboliske</a:t>
            </a:r>
            <a:r>
              <a:rPr lang="da-DK" sz="2400" dirty="0"/>
              <a:t> komplikationer for den gravide og alvorlige bivirkninger hos fosteret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70175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Litteraturen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2400" dirty="0"/>
              <a:t>Systematisk review </a:t>
            </a:r>
          </a:p>
          <a:p>
            <a:r>
              <a:rPr lang="da-DK" sz="2400" dirty="0"/>
              <a:t>Ingen randomiserede studier for GA 23 og op efter</a:t>
            </a:r>
          </a:p>
          <a:p>
            <a:r>
              <a:rPr lang="da-DK" sz="2400" dirty="0"/>
              <a:t>4 observationelle studier.  Behandling på forskellige indikationer, med varierende dosis og forskellig varighed. </a:t>
            </a:r>
          </a:p>
        </p:txBody>
      </p:sp>
    </p:spTree>
    <p:extLst>
      <p:ext uri="{BB962C8B-B14F-4D97-AF65-F5344CB8AC3E}">
        <p14:creationId xmlns:p14="http://schemas.microsoft.com/office/powerpoint/2010/main" val="28813235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Lindoff et al. 1993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2400" dirty="0"/>
              <a:t>256 kvinder blev behandlet med </a:t>
            </a:r>
            <a:r>
              <a:rPr lang="da-DK" sz="2400" dirty="0" err="1"/>
              <a:t>tranexamsyre</a:t>
            </a:r>
            <a:r>
              <a:rPr lang="da-DK" sz="2400" dirty="0"/>
              <a:t>, på indikation </a:t>
            </a:r>
            <a:r>
              <a:rPr lang="da-DK" sz="2400" dirty="0" err="1"/>
              <a:t>abruptio</a:t>
            </a:r>
            <a:r>
              <a:rPr lang="da-DK" sz="2400" dirty="0"/>
              <a:t> </a:t>
            </a:r>
            <a:r>
              <a:rPr lang="da-DK" sz="2400" dirty="0" err="1"/>
              <a:t>placentae</a:t>
            </a:r>
            <a:r>
              <a:rPr lang="da-DK" sz="2400" dirty="0"/>
              <a:t> eller placenta </a:t>
            </a:r>
            <a:r>
              <a:rPr lang="da-DK" sz="2400" dirty="0" err="1"/>
              <a:t>prævia</a:t>
            </a:r>
            <a:r>
              <a:rPr lang="da-DK" sz="2400" dirty="0"/>
              <a:t>. </a:t>
            </a:r>
          </a:p>
          <a:p>
            <a:r>
              <a:rPr lang="da-DK" sz="2400" dirty="0"/>
              <a:t>Dosis: 3 g </a:t>
            </a:r>
            <a:r>
              <a:rPr lang="da-DK" sz="2400" dirty="0" err="1"/>
              <a:t>p.o</a:t>
            </a:r>
            <a:r>
              <a:rPr lang="da-DK" sz="2400" dirty="0"/>
              <a:t>. dagligt i enten &gt;3 dage eller &gt;7 dage</a:t>
            </a:r>
          </a:p>
          <a:p>
            <a:r>
              <a:rPr lang="da-DK" sz="2400" dirty="0"/>
              <a:t>Kontrolgruppen 1846 patienter.</a:t>
            </a:r>
          </a:p>
        </p:txBody>
      </p:sp>
    </p:spTree>
    <p:extLst>
      <p:ext uri="{BB962C8B-B14F-4D97-AF65-F5344CB8AC3E}">
        <p14:creationId xmlns:p14="http://schemas.microsoft.com/office/powerpoint/2010/main" val="38654424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Lindoff et al. 1993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sz="2400" dirty="0"/>
              <a:t>Komplikationer: </a:t>
            </a:r>
          </a:p>
          <a:p>
            <a:pPr lvl="1"/>
            <a:r>
              <a:rPr lang="da-DK" sz="2400" dirty="0"/>
              <a:t>Interventionsgruppen: 2 ptt. med lungeemboli, efter henholdsvis 61 og 15 dages behandling.  To neonatale dødsfald.</a:t>
            </a:r>
          </a:p>
          <a:p>
            <a:pPr lvl="1"/>
            <a:r>
              <a:rPr lang="da-DK" sz="2400" dirty="0"/>
              <a:t>Kontrolgruppen: 1 pt. med lungeemboli, 3 med DVT.  Alle forløst ved </a:t>
            </a:r>
            <a:r>
              <a:rPr lang="da-DK" sz="2400" dirty="0" err="1"/>
              <a:t>sectio</a:t>
            </a:r>
            <a:r>
              <a:rPr lang="da-DK" sz="2400" dirty="0"/>
              <a:t>.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985029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Svagheder i litteraturen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sz="2400" dirty="0"/>
              <a:t>Ingen studier kvantificerer </a:t>
            </a:r>
          </a:p>
          <a:p>
            <a:pPr lvl="1"/>
            <a:r>
              <a:rPr lang="da-DK" sz="2400" dirty="0"/>
              <a:t>mængden af blødning eller reduktion af blødningsmængde efter administration af tranexamsyre. </a:t>
            </a:r>
          </a:p>
          <a:p>
            <a:pPr lvl="1"/>
            <a:r>
              <a:rPr lang="da-DK" sz="2400" dirty="0"/>
              <a:t>undersøger gentagne blødninger i graviditeten eller tid til forløsning efter blødningsepisode og behandling med tranexamsyre.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763267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Effektstudie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400" dirty="0"/>
              <a:t>Kullander et al. 1970:</a:t>
            </a:r>
          </a:p>
          <a:p>
            <a:r>
              <a:rPr lang="da-DK" sz="2400" dirty="0"/>
              <a:t>12 kvinder fik 10 mg/kg </a:t>
            </a:r>
            <a:r>
              <a:rPr lang="da-DK" sz="2400" dirty="0" err="1"/>
              <a:t>tranexamsyre</a:t>
            </a:r>
            <a:r>
              <a:rPr lang="da-DK" sz="2400" dirty="0"/>
              <a:t> umiddelbart inden </a:t>
            </a:r>
            <a:r>
              <a:rPr lang="da-DK" sz="2400" dirty="0" err="1"/>
              <a:t>sectio</a:t>
            </a:r>
            <a:r>
              <a:rPr lang="da-DK" sz="2400" dirty="0"/>
              <a:t>. Efterfølgende blev koncentration af </a:t>
            </a:r>
            <a:r>
              <a:rPr lang="da-DK" sz="2400" dirty="0" err="1"/>
              <a:t>tranexamsyre</a:t>
            </a:r>
            <a:r>
              <a:rPr lang="da-DK" sz="2400" dirty="0"/>
              <a:t> i navlesnoren målt til 70% af den </a:t>
            </a:r>
            <a:r>
              <a:rPr lang="da-DK" sz="2400" dirty="0" err="1"/>
              <a:t>maternelle</a:t>
            </a:r>
            <a:r>
              <a:rPr lang="da-DK" sz="2400" dirty="0"/>
              <a:t> koncentration.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31879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Behandlingsvarighed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400" dirty="0"/>
              <a:t>Der er ingen studier, som undersøger behandlingsvarighed, men det skal altid overvejes at gravide er i hyperkoagulabel tilstand, og kan være immobile, hvorfor risiko for tromboemboli er væsentlig. </a:t>
            </a:r>
          </a:p>
          <a:p>
            <a:endParaRPr lang="da-DK" sz="2400" dirty="0"/>
          </a:p>
          <a:p>
            <a:r>
              <a:rPr lang="da-DK" sz="2400" dirty="0"/>
              <a:t>Ifølge promedicin.dk anbefales i flere andre kliniske sammenhænge maximalt behandling i 72 timer.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098155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E39F6F91-7880-4521-B26A-3A75037B0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anbefaling</a:t>
            </a:r>
          </a:p>
        </p:txBody>
      </p:sp>
      <p:graphicFrame>
        <p:nvGraphicFramePr>
          <p:cNvPr id="5" name="Tabel 5">
            <a:extLst>
              <a:ext uri="{FF2B5EF4-FFF2-40B4-BE49-F238E27FC236}">
                <a16:creationId xmlns:a16="http://schemas.microsoft.com/office/drawing/2014/main" xmlns="" id="{0951ACD8-7D31-4944-B8CF-74FC43F3F0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3879315"/>
              </p:ext>
            </p:extLst>
          </p:nvPr>
        </p:nvGraphicFramePr>
        <p:xfrm>
          <a:off x="1516185" y="1930400"/>
          <a:ext cx="8762022" cy="1174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6714">
                  <a:extLst>
                    <a:ext uri="{9D8B030D-6E8A-4147-A177-3AD203B41FA5}">
                      <a16:colId xmlns:a16="http://schemas.microsoft.com/office/drawing/2014/main" xmlns="" val="152405811"/>
                    </a:ext>
                  </a:extLst>
                </a:gridCol>
                <a:gridCol w="2315308">
                  <a:extLst>
                    <a:ext uri="{9D8B030D-6E8A-4147-A177-3AD203B41FA5}">
                      <a16:colId xmlns:a16="http://schemas.microsoft.com/office/drawing/2014/main" xmlns="" val="4257365799"/>
                    </a:ext>
                  </a:extLst>
                </a:gridCol>
              </a:tblGrid>
              <a:tr h="11742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b="0" dirty="0">
                          <a:solidFill>
                            <a:schemeClr val="tx1"/>
                          </a:solidFill>
                        </a:rPr>
                        <a:t>Det kan overvejes at anvende tranexamsyre ved antepartum blødning</a:t>
                      </a:r>
                    </a:p>
                  </a:txBody>
                  <a:tcPr marT="55321" marB="553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200" b="0" dirty="0">
                          <a:solidFill>
                            <a:schemeClr val="tx1"/>
                          </a:solidFill>
                        </a:rPr>
                        <a:t>Svag/betinget anbefaling for ↑</a:t>
                      </a:r>
                      <a:endParaRPr lang="da-DK" sz="22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T="55321" marB="553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69992672"/>
                  </a:ext>
                </a:extLst>
              </a:tr>
            </a:tbl>
          </a:graphicData>
        </a:graphic>
      </p:graphicFrame>
      <p:graphicFrame>
        <p:nvGraphicFramePr>
          <p:cNvPr id="4" name="Tabel 5">
            <a:extLst>
              <a:ext uri="{FF2B5EF4-FFF2-40B4-BE49-F238E27FC236}">
                <a16:creationId xmlns:a16="http://schemas.microsoft.com/office/drawing/2014/main" xmlns="" id="{00B3511B-9CC5-4B23-81B6-04B2223E2C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3758648"/>
              </p:ext>
            </p:extLst>
          </p:nvPr>
        </p:nvGraphicFramePr>
        <p:xfrm>
          <a:off x="1516185" y="3274647"/>
          <a:ext cx="8762022" cy="1086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7748">
                  <a:extLst>
                    <a:ext uri="{9D8B030D-6E8A-4147-A177-3AD203B41FA5}">
                      <a16:colId xmlns:a16="http://schemas.microsoft.com/office/drawing/2014/main" xmlns="" val="152405811"/>
                    </a:ext>
                  </a:extLst>
                </a:gridCol>
                <a:gridCol w="2314274">
                  <a:extLst>
                    <a:ext uri="{9D8B030D-6E8A-4147-A177-3AD203B41FA5}">
                      <a16:colId xmlns:a16="http://schemas.microsoft.com/office/drawing/2014/main" xmlns="" val="4257365799"/>
                    </a:ext>
                  </a:extLst>
                </a:gridCol>
              </a:tblGrid>
              <a:tr h="10863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b="0" dirty="0">
                          <a:solidFill>
                            <a:schemeClr val="tx1"/>
                          </a:solidFill>
                        </a:rPr>
                        <a:t>Det er god praksis ikke at anvende tranexamsyre rutinemæssigt ved antepartum blødning</a:t>
                      </a:r>
                    </a:p>
                  </a:txBody>
                  <a:tcPr marT="55321" marB="553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200" b="0" dirty="0">
                          <a:solidFill>
                            <a:schemeClr val="tx1"/>
                          </a:solidFill>
                        </a:rPr>
                        <a:t>God praksis √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2200" dirty="0">
                        <a:solidFill>
                          <a:schemeClr val="tx1"/>
                        </a:solidFill>
                      </a:endParaRPr>
                    </a:p>
                  </a:txBody>
                  <a:tcPr marT="55321" marB="553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69992672"/>
                  </a:ext>
                </a:extLst>
              </a:tr>
            </a:tbl>
          </a:graphicData>
        </a:graphic>
      </p:graphicFrame>
      <p:graphicFrame>
        <p:nvGraphicFramePr>
          <p:cNvPr id="6" name="Tabel 5">
            <a:extLst>
              <a:ext uri="{FF2B5EF4-FFF2-40B4-BE49-F238E27FC236}">
                <a16:creationId xmlns:a16="http://schemas.microsoft.com/office/drawing/2014/main" xmlns="" id="{D4C142DA-AC6F-48E1-90A8-E2FF2FADCD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895947"/>
              </p:ext>
            </p:extLst>
          </p:nvPr>
        </p:nvGraphicFramePr>
        <p:xfrm>
          <a:off x="1516185" y="4525497"/>
          <a:ext cx="8762022" cy="1116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7747">
                  <a:extLst>
                    <a:ext uri="{9D8B030D-6E8A-4147-A177-3AD203B41FA5}">
                      <a16:colId xmlns:a16="http://schemas.microsoft.com/office/drawing/2014/main" xmlns="" val="152405811"/>
                    </a:ext>
                  </a:extLst>
                </a:gridCol>
                <a:gridCol w="2314275">
                  <a:extLst>
                    <a:ext uri="{9D8B030D-6E8A-4147-A177-3AD203B41FA5}">
                      <a16:colId xmlns:a16="http://schemas.microsoft.com/office/drawing/2014/main" xmlns="" val="4257365799"/>
                    </a:ext>
                  </a:extLst>
                </a:gridCol>
              </a:tblGrid>
              <a:tr h="983231">
                <a:tc>
                  <a:txBody>
                    <a:bodyPr/>
                    <a:lstStyle/>
                    <a:p>
                      <a:r>
                        <a:rPr lang="da-DK" sz="2400" b="0" dirty="0">
                          <a:solidFill>
                            <a:schemeClr val="tx1"/>
                          </a:solidFill>
                        </a:rPr>
                        <a:t>Tranexamsyre anvendes ikke som profylakse ved antepartum blødning</a:t>
                      </a:r>
                    </a:p>
                  </a:txBody>
                  <a:tcPr marT="55321" marB="553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22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200" b="0" dirty="0">
                          <a:solidFill>
                            <a:schemeClr val="tx1"/>
                          </a:solidFill>
                        </a:rPr>
                        <a:t>God praksis √ </a:t>
                      </a:r>
                      <a:endParaRPr lang="da-DK" sz="2200" dirty="0">
                        <a:solidFill>
                          <a:schemeClr val="tx1"/>
                        </a:solidFill>
                      </a:endParaRPr>
                    </a:p>
                    <a:p>
                      <a:endParaRPr lang="da-DK" sz="2200" dirty="0">
                        <a:solidFill>
                          <a:schemeClr val="tx1"/>
                        </a:solidFill>
                      </a:endParaRPr>
                    </a:p>
                  </a:txBody>
                  <a:tcPr marT="55321" marB="553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699926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15890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E7FDC9FF-0799-4205-A6AC-146F75960C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1513" y="802298"/>
            <a:ext cx="10073340" cy="2541431"/>
          </a:xfrm>
        </p:spPr>
        <p:txBody>
          <a:bodyPr>
            <a:normAutofit fontScale="90000"/>
          </a:bodyPr>
          <a:lstStyle/>
          <a:p>
            <a:r>
              <a:rPr lang="da-DK" dirty="0"/>
              <a:t>tokolytisk behandling ved antepartum blødning         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xmlns="" id="{C7540076-7963-4E9F-A9FA-141CA73537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5542" y="3429000"/>
            <a:ext cx="8637072" cy="977621"/>
          </a:xfrm>
        </p:spPr>
        <p:txBody>
          <a:bodyPr/>
          <a:lstStyle/>
          <a:p>
            <a:endParaRPr lang="da-DK" dirty="0"/>
          </a:p>
          <a:p>
            <a:r>
              <a:rPr lang="da-DK" dirty="0"/>
              <a:t>PICO 2</a:t>
            </a:r>
          </a:p>
        </p:txBody>
      </p:sp>
    </p:spTree>
    <p:extLst>
      <p:ext uri="{BB962C8B-B14F-4D97-AF65-F5344CB8AC3E}">
        <p14:creationId xmlns:p14="http://schemas.microsoft.com/office/powerpoint/2010/main" val="41083475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28CFD53B-6920-48F3-B50B-84892FAA3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/>
              <a:t>Pico 2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xmlns="" id="{013A973C-0CE8-46E6-BEB4-2AED8378C6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sz="2400" dirty="0"/>
              <a:t>Øger tokolyse risikoen for</a:t>
            </a:r>
          </a:p>
          <a:p>
            <a:pPr marL="0" indent="0">
              <a:buNone/>
            </a:pPr>
            <a:r>
              <a:rPr lang="da-DK" sz="2400" dirty="0"/>
              <a:t>	neonatale komplikationer </a:t>
            </a:r>
          </a:p>
          <a:p>
            <a:pPr marL="0" indent="0">
              <a:buNone/>
            </a:pPr>
            <a:r>
              <a:rPr lang="da-DK" sz="2400" dirty="0"/>
              <a:t>	og/eller </a:t>
            </a:r>
          </a:p>
          <a:p>
            <a:pPr marL="0" indent="0">
              <a:buNone/>
            </a:pPr>
            <a:r>
              <a:rPr lang="da-DK" sz="2400" dirty="0"/>
              <a:t>	maternel morbiditet eller mortalitet, </a:t>
            </a:r>
          </a:p>
          <a:p>
            <a:pPr marL="0" indent="0">
              <a:buNone/>
            </a:pPr>
            <a:r>
              <a:rPr lang="da-DK" sz="2400" dirty="0"/>
              <a:t>hos gravide i GA 23-34 med blødning? Dette er forudsat at der ikke er maternel eller føtal indikation for akut forløsning. </a:t>
            </a:r>
          </a:p>
        </p:txBody>
      </p:sp>
    </p:spTree>
    <p:extLst>
      <p:ext uri="{BB962C8B-B14F-4D97-AF65-F5344CB8AC3E}">
        <p14:creationId xmlns:p14="http://schemas.microsoft.com/office/powerpoint/2010/main" val="2387066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9B1A3CD-F136-4BE4-866C-D152BE7FD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da-DK" dirty="0"/>
              <a:t>arbejdsgruppen</a:t>
            </a:r>
            <a:br>
              <a:rPr lang="da-DK" dirty="0"/>
            </a:br>
            <a:r>
              <a:rPr lang="da-DK" dirty="0"/>
              <a:t>Antepartal blødning</a:t>
            </a:r>
          </a:p>
        </p:txBody>
      </p:sp>
      <p:sp>
        <p:nvSpPr>
          <p:cNvPr id="32" name="Content Placeholder 31">
            <a:extLst>
              <a:ext uri="{FF2B5EF4-FFF2-40B4-BE49-F238E27FC236}">
                <a16:creationId xmlns:a16="http://schemas.microsoft.com/office/drawing/2014/main" xmlns="" id="{0CE655F9-5D36-414B-B71C-2A9F2CF7B8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2945" y="2015734"/>
            <a:ext cx="9603274" cy="403774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da-DK" sz="7200" dirty="0"/>
              <a:t>Amanda Godballe		Jordemoder, master i Public Health	Rigshospitalet</a:t>
            </a:r>
          </a:p>
          <a:p>
            <a:pPr marL="0" indent="0">
              <a:buNone/>
            </a:pPr>
            <a:r>
              <a:rPr lang="da-DK" sz="7200" dirty="0"/>
              <a:t>Britta B. Dolleris, 		Afdelingslæge			Odense Universitetshospital</a:t>
            </a:r>
          </a:p>
          <a:p>
            <a:pPr marL="0" indent="0">
              <a:buNone/>
            </a:pPr>
            <a:r>
              <a:rPr lang="da-DK" sz="7200" dirty="0"/>
              <a:t>Camilla M. Mandrup	Hoveduddannelsesreservelæge, Ph.d.	Nordsjællands Hospital</a:t>
            </a:r>
          </a:p>
          <a:p>
            <a:pPr marL="0" indent="0">
              <a:buNone/>
            </a:pPr>
            <a:r>
              <a:rPr lang="da-DK" sz="7200" dirty="0"/>
              <a:t>Lone N. Nørgaard,		Overlæge				Rigshospitalet</a:t>
            </a:r>
          </a:p>
          <a:p>
            <a:pPr marL="0" indent="0">
              <a:buNone/>
            </a:pPr>
            <a:r>
              <a:rPr lang="da-DK" sz="7200" dirty="0"/>
              <a:t>Maria Jeppegaard 		Kursist 				Hvidovre</a:t>
            </a:r>
          </a:p>
          <a:p>
            <a:pPr marL="0" indent="0">
              <a:buNone/>
            </a:pPr>
            <a:r>
              <a:rPr lang="da-DK" sz="7200" dirty="0"/>
              <a:t>Milad K. Tabatabai		Reservelæge, forskningsassistent	Nykøbing Falster</a:t>
            </a:r>
          </a:p>
          <a:p>
            <a:pPr marL="0" indent="0">
              <a:buNone/>
            </a:pPr>
            <a:r>
              <a:rPr lang="da-DK" sz="7200" dirty="0"/>
              <a:t>Rikke E. Bonefeld		Introduktionsreservelæge		Thisted, Aalborg</a:t>
            </a:r>
          </a:p>
          <a:p>
            <a:pPr marL="0" indent="0">
              <a:buNone/>
            </a:pPr>
            <a:r>
              <a:rPr lang="da-DK" sz="7200" dirty="0"/>
              <a:t>Sisse Walløe 		Jordemoder, forskningsassistent	Odense Universitetshospital</a:t>
            </a:r>
          </a:p>
          <a:p>
            <a:pPr marL="0" indent="0">
              <a:buNone/>
            </a:pPr>
            <a:r>
              <a:rPr lang="da-DK" sz="7200" dirty="0"/>
              <a:t>Yagmur Sisman,		Ph.d.-studerende, post-introlæge	Rigshospitalet </a:t>
            </a:r>
          </a:p>
          <a:p>
            <a:pPr marL="0" indent="0">
              <a:buNone/>
            </a:pPr>
            <a:r>
              <a:rPr lang="da-DK" sz="7200" dirty="0"/>
              <a:t>Åse Klemmensen		Uddannelsesansvarlig overlæge, Ph.d.	Rigshospitalet</a:t>
            </a:r>
          </a:p>
          <a:p>
            <a:pPr marL="0" indent="0">
              <a:buNone/>
            </a:pPr>
            <a:r>
              <a:rPr lang="da-DK" sz="7200" dirty="0"/>
              <a:t>	</a:t>
            </a:r>
          </a:p>
          <a:p>
            <a:endParaRPr lang="en-US" dirty="0"/>
          </a:p>
        </p:txBody>
      </p:sp>
      <p:pic>
        <p:nvPicPr>
          <p:cNvPr id="28" name="Pladsholder til indhold 27" descr="Forstørrelsesglas">
            <a:extLst>
              <a:ext uri="{FF2B5EF4-FFF2-40B4-BE49-F238E27FC236}">
                <a16:creationId xmlns:a16="http://schemas.microsoft.com/office/drawing/2014/main" xmlns="" id="{DE5D42EC-1A56-4F3A-B916-30FEC377986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646136" y="1250699"/>
            <a:ext cx="1545864" cy="1545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3170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xmlns="" id="{94F0C78A-62D6-4D91-B7AA-B510A1540F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sz="2400" dirty="0"/>
              <a:t>Population: Gravide med blødning fra GA 23-34 </a:t>
            </a:r>
          </a:p>
          <a:p>
            <a:pPr marL="0" indent="0">
              <a:buNone/>
            </a:pPr>
            <a:r>
              <a:rPr lang="da-DK" sz="2400" dirty="0"/>
              <a:t>Intervention: Behandling med tokolyse </a:t>
            </a:r>
          </a:p>
          <a:p>
            <a:pPr marL="0" indent="0">
              <a:buNone/>
            </a:pPr>
            <a:r>
              <a:rPr lang="da-DK" sz="2400" dirty="0"/>
              <a:t>Comparison: Ingen behandling </a:t>
            </a:r>
          </a:p>
          <a:p>
            <a:pPr marL="0" indent="0">
              <a:buNone/>
            </a:pPr>
            <a:r>
              <a:rPr lang="da-DK" sz="2400" dirty="0"/>
              <a:t>Outcome: Neonatale komplikationer og/eller maternel morbiditet eller mortalitet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269501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EB4B4F09-5500-47D3-ACB2-306CD7E53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Indikation for behandling	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xmlns="" id="{B5D048AA-8F76-425D-A005-A2F85549A3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797839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da-DK" sz="1300" dirty="0"/>
          </a:p>
          <a:p>
            <a:pPr marL="0" indent="0">
              <a:buNone/>
            </a:pPr>
            <a:r>
              <a:rPr lang="da-DK" sz="5100" u="sng" dirty="0"/>
              <a:t>Tokolytisk behandling kan især overvejes ved:</a:t>
            </a:r>
          </a:p>
          <a:p>
            <a:pPr marL="0" indent="0">
              <a:buNone/>
            </a:pPr>
            <a:r>
              <a:rPr lang="da-DK" sz="5100" dirty="0"/>
              <a:t>1) Ekstrem præterme, GA &lt; 28 (ved 23+0 til 23+5 helst i samråd med neonatologer) </a:t>
            </a:r>
          </a:p>
          <a:p>
            <a:pPr marL="0" indent="0">
              <a:buNone/>
            </a:pPr>
            <a:r>
              <a:rPr lang="da-DK" sz="5100" dirty="0"/>
              <a:t>2) Behov for overflytning til tertiært hospital med neonatale behandlingsmuligheder</a:t>
            </a:r>
          </a:p>
          <a:p>
            <a:pPr marL="0" indent="0">
              <a:buNone/>
            </a:pPr>
            <a:r>
              <a:rPr lang="da-DK" sz="5100" dirty="0"/>
              <a:t>3) Præterme som ikke er behandlet med lungemodning i 48 timer </a:t>
            </a:r>
          </a:p>
          <a:p>
            <a:pPr marL="0" indent="0">
              <a:buNone/>
            </a:pPr>
            <a:r>
              <a:rPr lang="da-DK" sz="5100" dirty="0"/>
              <a:t>4) Præterme som ikke har opnået neuroprotektion i form af behandling med MgSO4</a:t>
            </a:r>
          </a:p>
        </p:txBody>
      </p:sp>
    </p:spTree>
    <p:extLst>
      <p:ext uri="{BB962C8B-B14F-4D97-AF65-F5344CB8AC3E}">
        <p14:creationId xmlns:p14="http://schemas.microsoft.com/office/powerpoint/2010/main" val="30301107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17FE466-6A9A-41B8-BB50-99300BAC5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Litteratur</a:t>
            </a:r>
            <a:br>
              <a:rPr lang="da-DK" dirty="0"/>
            </a:br>
            <a:r>
              <a:rPr lang="da-DK" dirty="0"/>
              <a:t>John </a:t>
            </a:r>
            <a:r>
              <a:rPr lang="da-DK" dirty="0" err="1"/>
              <a:t>Sholl</a:t>
            </a:r>
            <a:r>
              <a:rPr lang="da-DK" dirty="0"/>
              <a:t>, 1987</a:t>
            </a:r>
            <a:br>
              <a:rPr lang="da-DK" dirty="0"/>
            </a:b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xmlns="" id="{28F9BE68-BCD6-44D8-BE43-F3EC313D51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a-DK" dirty="0"/>
          </a:p>
          <a:p>
            <a:pPr marL="0" indent="0">
              <a:buNone/>
            </a:pPr>
            <a:r>
              <a:rPr lang="da-DK" sz="2400" dirty="0"/>
              <a:t>Retrospektivt studie af 130 kvinder med abruptio placenta, bl.a. med det formål at undersøge sikkerheden ved brug af </a:t>
            </a:r>
            <a:r>
              <a:rPr lang="da-DK" sz="2400" dirty="0" err="1"/>
              <a:t>tokolyse</a:t>
            </a:r>
            <a:r>
              <a:rPr lang="da-DK" sz="2400" dirty="0"/>
              <a:t> ved risiko for præterm fødsel i ikke akutte blødningstilfælde. 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264500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17FE466-6A9A-41B8-BB50-99300BAC5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Litteratur</a:t>
            </a:r>
            <a:br>
              <a:rPr lang="da-DK" dirty="0"/>
            </a:br>
            <a:r>
              <a:rPr lang="da-DK" dirty="0"/>
              <a:t>John </a:t>
            </a:r>
            <a:r>
              <a:rPr lang="da-DK" dirty="0" err="1"/>
              <a:t>Sholl</a:t>
            </a:r>
            <a:r>
              <a:rPr lang="da-DK" dirty="0"/>
              <a:t>, 1987</a:t>
            </a:r>
            <a:br>
              <a:rPr lang="da-DK" dirty="0"/>
            </a:b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xmlns="" id="{28F9BE68-BCD6-44D8-BE43-F3EC313D51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sz="2400" dirty="0"/>
              <a:t>72 patienter i den præterme gruppe, GA fra 25+6 til 36+6. </a:t>
            </a:r>
          </a:p>
          <a:p>
            <a:pPr lvl="1"/>
            <a:r>
              <a:rPr lang="da-DK" sz="2400" dirty="0"/>
              <a:t>39 </a:t>
            </a:r>
            <a:r>
              <a:rPr lang="da-DK" sz="2400" dirty="0" err="1"/>
              <a:t>tokolytisk</a:t>
            </a:r>
            <a:r>
              <a:rPr lang="da-DK" sz="2400" dirty="0"/>
              <a:t> behandling (66,7% udskød forløsning &gt; 3 dage)</a:t>
            </a:r>
          </a:p>
          <a:p>
            <a:pPr lvl="1"/>
            <a:r>
              <a:rPr lang="da-DK" sz="2400" dirty="0"/>
              <a:t>Kontrol (30,3% fortsat gravide &gt; 3 dage)</a:t>
            </a:r>
          </a:p>
          <a:p>
            <a:pPr marL="0" indent="0">
              <a:buNone/>
            </a:pPr>
            <a:r>
              <a:rPr lang="da-DK" sz="2400" b="1" dirty="0"/>
              <a:t>Konklusion: </a:t>
            </a:r>
          </a:p>
          <a:p>
            <a:pPr marL="0" indent="0">
              <a:buNone/>
            </a:pPr>
            <a:r>
              <a:rPr lang="da-DK" sz="2400" dirty="0"/>
              <a:t>Tokolyse forlængede GA ved forløsning, og øgede ikke forekomsten af kejsersnit, forløsningskrævende blødning eller føtal stress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514795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AF42A196-5A0A-4802-AB65-3ADEB1BA2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Litteratur</a:t>
            </a:r>
            <a:br>
              <a:rPr lang="da-DK" dirty="0"/>
            </a:br>
            <a:r>
              <a:rPr lang="da-DK" dirty="0"/>
              <a:t>Bond et al., 1989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xmlns="" id="{8F88CBD5-6DAC-4744-9785-E56B2DDA7A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sz="2400" dirty="0"/>
              <a:t>Retrospektivt studie af 43 patienter, </a:t>
            </a:r>
            <a:r>
              <a:rPr lang="da-DK" sz="2400" dirty="0" err="1"/>
              <a:t>mean</a:t>
            </a:r>
            <a:r>
              <a:rPr lang="da-DK" sz="2400" dirty="0"/>
              <a:t> GA 29,4 (range 23-34) og abruptio placenta. Alle fik afventende behandling og tokolyse ved kontraktioner, sammenlignet med standardbehandlingen dengang, som var akut forløsning. </a:t>
            </a:r>
          </a:p>
        </p:txBody>
      </p:sp>
    </p:spTree>
    <p:extLst>
      <p:ext uri="{BB962C8B-B14F-4D97-AF65-F5344CB8AC3E}">
        <p14:creationId xmlns:p14="http://schemas.microsoft.com/office/powerpoint/2010/main" val="14685131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AF42A196-5A0A-4802-AB65-3ADEB1BA2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Litteratur</a:t>
            </a:r>
            <a:br>
              <a:rPr lang="da-DK" dirty="0"/>
            </a:br>
            <a:r>
              <a:rPr lang="da-DK" dirty="0"/>
              <a:t>Bond et al., 1989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xmlns="" id="{8F88CBD5-6DAC-4744-9785-E56B2DDA7A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2400" dirty="0"/>
              <a:t>31 behandlet med tokolyse, 45% med MgSO</a:t>
            </a:r>
            <a:r>
              <a:rPr lang="da-DK" sz="2400" baseline="-25000" dirty="0"/>
              <a:t>4</a:t>
            </a:r>
            <a:r>
              <a:rPr lang="da-DK" sz="2400" dirty="0"/>
              <a:t>, 52% med </a:t>
            </a:r>
            <a:r>
              <a:rPr lang="da-DK" sz="2400" dirty="0" err="1"/>
              <a:t>ritodrine</a:t>
            </a:r>
            <a:r>
              <a:rPr lang="da-DK" sz="2400" dirty="0"/>
              <a:t> (beta-2 </a:t>
            </a:r>
            <a:r>
              <a:rPr lang="da-DK" sz="2400" dirty="0" err="1"/>
              <a:t>adrenerg</a:t>
            </a:r>
            <a:r>
              <a:rPr lang="da-DK" sz="2400" dirty="0"/>
              <a:t> agonist) iv. og 3 % med </a:t>
            </a:r>
            <a:r>
              <a:rPr lang="da-DK" sz="2400" dirty="0" err="1"/>
              <a:t>ritodrine</a:t>
            </a:r>
            <a:r>
              <a:rPr lang="da-DK" sz="2400" dirty="0"/>
              <a:t> </a:t>
            </a:r>
            <a:r>
              <a:rPr lang="da-DK" sz="2400" dirty="0" err="1"/>
              <a:t>p.o</a:t>
            </a:r>
            <a:r>
              <a:rPr lang="da-DK" sz="2400" dirty="0"/>
              <a:t>. </a:t>
            </a:r>
          </a:p>
          <a:p>
            <a:r>
              <a:rPr lang="da-DK" sz="2400" dirty="0"/>
              <a:t>Der var ingen tilfælde af intrauterin fosterdød. Behandlingen forsinkede forløsningstidspunktet med 12,4 dage (for tokolyse-gruppe 9,6 dage). </a:t>
            </a:r>
          </a:p>
          <a:p>
            <a:r>
              <a:rPr lang="da-DK" sz="2400" dirty="0"/>
              <a:t>Der var ingen kontrolgruppe.</a:t>
            </a:r>
          </a:p>
        </p:txBody>
      </p:sp>
    </p:spTree>
    <p:extLst>
      <p:ext uri="{BB962C8B-B14F-4D97-AF65-F5344CB8AC3E}">
        <p14:creationId xmlns:p14="http://schemas.microsoft.com/office/powerpoint/2010/main" val="28695077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B3E7BC9-4E8C-46AD-B08F-747301194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Litteratur</a:t>
            </a:r>
            <a:br>
              <a:rPr lang="da-DK" dirty="0"/>
            </a:br>
            <a:r>
              <a:rPr lang="da-DK" dirty="0" err="1"/>
              <a:t>Saller</a:t>
            </a:r>
            <a:r>
              <a:rPr lang="da-DK" dirty="0"/>
              <a:t> et al., 1990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xmlns="" id="{720EF811-D8DB-42A7-AADF-735FA5CA7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sz="2400" dirty="0"/>
              <a:t>Retrospektivt studie, 29 indlæggelser med enten placenta </a:t>
            </a:r>
            <a:r>
              <a:rPr lang="da-DK" sz="2400" dirty="0" err="1"/>
              <a:t>prævia</a:t>
            </a:r>
            <a:r>
              <a:rPr lang="da-DK" sz="2400" dirty="0"/>
              <a:t> eller </a:t>
            </a:r>
            <a:r>
              <a:rPr lang="da-DK" sz="2400" dirty="0" err="1"/>
              <a:t>abruptio</a:t>
            </a:r>
            <a:r>
              <a:rPr lang="da-DK" sz="2400" dirty="0"/>
              <a:t> placenta.</a:t>
            </a:r>
          </a:p>
          <a:p>
            <a:r>
              <a:rPr lang="da-DK" sz="2400" dirty="0"/>
              <a:t>15 fik tokolytisk behandling med MgSO</a:t>
            </a:r>
            <a:r>
              <a:rPr lang="da-DK" sz="2400" baseline="-25000" dirty="0"/>
              <a:t>4</a:t>
            </a:r>
            <a:r>
              <a:rPr lang="da-DK" sz="2400" dirty="0"/>
              <a:t> </a:t>
            </a:r>
            <a:r>
              <a:rPr lang="da-DK" sz="2400" dirty="0" err="1"/>
              <a:t>initielt</a:t>
            </a:r>
            <a:r>
              <a:rPr lang="da-DK" sz="2400" dirty="0"/>
              <a:t>, efterfulgt af oral </a:t>
            </a:r>
            <a:r>
              <a:rPr lang="da-DK" sz="2400" dirty="0" err="1"/>
              <a:t>terbutalin</a:t>
            </a:r>
            <a:r>
              <a:rPr lang="da-DK" sz="2400" dirty="0"/>
              <a:t>/</a:t>
            </a:r>
            <a:r>
              <a:rPr lang="da-DK" sz="2400" dirty="0" err="1"/>
              <a:t>ritodrine</a:t>
            </a:r>
            <a:endParaRPr lang="da-DK" sz="2400" dirty="0"/>
          </a:p>
          <a:p>
            <a:r>
              <a:rPr lang="da-DK" sz="2400" dirty="0"/>
              <a:t>14 fik ingen </a:t>
            </a:r>
            <a:r>
              <a:rPr lang="da-DK" sz="2400" dirty="0" err="1"/>
              <a:t>tokolyse</a:t>
            </a:r>
            <a:endParaRPr lang="da-DK" sz="2400" dirty="0"/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190902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B3E7BC9-4E8C-46AD-B08F-747301194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Litteratur</a:t>
            </a:r>
            <a:br>
              <a:rPr lang="da-DK" dirty="0"/>
            </a:br>
            <a:r>
              <a:rPr lang="da-DK" dirty="0" err="1"/>
              <a:t>Saller</a:t>
            </a:r>
            <a:r>
              <a:rPr lang="da-DK" dirty="0"/>
              <a:t> et al., 1990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xmlns="" id="{720EF811-D8DB-42A7-AADF-735FA5CA7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sz="2400" dirty="0"/>
              <a:t>Ingen tilfælde af intrauterin fosterdød i </a:t>
            </a:r>
            <a:r>
              <a:rPr lang="da-DK" sz="2400" dirty="0" err="1"/>
              <a:t>tokolysegruppen</a:t>
            </a:r>
            <a:r>
              <a:rPr lang="da-DK" sz="2400" dirty="0"/>
              <a:t>, 2 neonatale dødsfald (præmaturitet). Syv ud af 15 fødte inden syv dage, otte ud af 15 forlængede graviditeten med mere end to uger. </a:t>
            </a:r>
          </a:p>
          <a:p>
            <a:pPr marL="0" indent="0">
              <a:buNone/>
            </a:pPr>
            <a:r>
              <a:rPr lang="da-DK" sz="2400" b="1" dirty="0"/>
              <a:t>Konklusion: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2400" dirty="0"/>
              <a:t>Tokolyse givet under de rigtige kriterier øger ikke maternel eller føtal morbiditet eller mortalitet. </a:t>
            </a:r>
          </a:p>
        </p:txBody>
      </p:sp>
    </p:spTree>
    <p:extLst>
      <p:ext uri="{BB962C8B-B14F-4D97-AF65-F5344CB8AC3E}">
        <p14:creationId xmlns:p14="http://schemas.microsoft.com/office/powerpoint/2010/main" val="24821344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CFCF300-7660-40DB-92A3-DC6197F7E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Litteratur</a:t>
            </a:r>
            <a:br>
              <a:rPr lang="da-DK" dirty="0"/>
            </a:br>
            <a:r>
              <a:rPr lang="da-DK" dirty="0"/>
              <a:t>Towers et al., 1998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xmlns="" id="{C21314E1-5C0A-40EE-AB30-AD1278240D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933574"/>
            <a:ext cx="9603275" cy="3532771"/>
          </a:xfrm>
        </p:spPr>
        <p:txBody>
          <a:bodyPr>
            <a:normAutofit/>
          </a:bodyPr>
          <a:lstStyle/>
          <a:p>
            <a:endParaRPr lang="da-DK" dirty="0"/>
          </a:p>
          <a:p>
            <a:pPr marL="0" indent="0">
              <a:buNone/>
            </a:pPr>
            <a:r>
              <a:rPr lang="da-DK" sz="2400" dirty="0"/>
              <a:t>Retrospektivt studie, 236 patienter, GA 23-36, med antepartum blødning</a:t>
            </a:r>
          </a:p>
          <a:p>
            <a:r>
              <a:rPr lang="da-DK" sz="2400" dirty="0"/>
              <a:t>Formål: at belyse komplikationer til behandlingen (ikke evaluerer effekt af </a:t>
            </a:r>
            <a:r>
              <a:rPr lang="da-DK" sz="2400" dirty="0" err="1"/>
              <a:t>tokolyse</a:t>
            </a:r>
            <a:r>
              <a:rPr lang="da-DK" sz="2400" dirty="0"/>
              <a:t>)</a:t>
            </a:r>
          </a:p>
          <a:p>
            <a:r>
              <a:rPr lang="da-DK" sz="2400" dirty="0"/>
              <a:t>105 patienter havde placenta prævia </a:t>
            </a:r>
          </a:p>
          <a:p>
            <a:pPr lvl="1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600744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CFCF300-7660-40DB-92A3-DC6197F7E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Litteratur</a:t>
            </a:r>
            <a:br>
              <a:rPr lang="da-DK" dirty="0"/>
            </a:br>
            <a:r>
              <a:rPr lang="da-DK" dirty="0"/>
              <a:t>Towers et al., 1998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xmlns="" id="{C21314E1-5C0A-40EE-AB30-AD1278240D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933574"/>
            <a:ext cx="9603275" cy="3532771"/>
          </a:xfrm>
        </p:spPr>
        <p:txBody>
          <a:bodyPr>
            <a:normAutofit/>
          </a:bodyPr>
          <a:lstStyle/>
          <a:p>
            <a:endParaRPr lang="da-DK" sz="2400" dirty="0"/>
          </a:p>
          <a:p>
            <a:r>
              <a:rPr lang="da-DK" sz="2400" dirty="0"/>
              <a:t>131 patienter, blødning tolket som abruptio placenta</a:t>
            </a:r>
          </a:p>
          <a:p>
            <a:r>
              <a:rPr lang="da-DK" sz="2400" dirty="0"/>
              <a:t>95 patienter (73%) fik tokolytisk behandling (magnesiumsulfat iv., </a:t>
            </a:r>
            <a:r>
              <a:rPr lang="da-DK" sz="2400" dirty="0" err="1"/>
              <a:t>terbutalin</a:t>
            </a:r>
            <a:r>
              <a:rPr lang="da-DK" sz="2400" dirty="0"/>
              <a:t> iv./</a:t>
            </a:r>
            <a:r>
              <a:rPr lang="da-DK" sz="2400" dirty="0" err="1"/>
              <a:t>p.o</a:t>
            </a:r>
            <a:r>
              <a:rPr lang="da-DK" sz="2400" dirty="0"/>
              <a:t>., eller en kombination)</a:t>
            </a:r>
          </a:p>
          <a:p>
            <a:r>
              <a:rPr lang="da-DK" sz="2400" dirty="0"/>
              <a:t>25 (26%) fødte &lt;48 timer. Mean tid fra blødning til forløsning 18,9 dage (SD±20,1, median 7)</a:t>
            </a:r>
            <a:endParaRPr lang="da-DK" dirty="0"/>
          </a:p>
          <a:p>
            <a:pPr lvl="1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16205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685394A-9EF1-4A4D-9793-396712AA0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En stor tak for specialist assistance  til:</a:t>
            </a:r>
            <a:br>
              <a:rPr lang="da-DK" dirty="0"/>
            </a:b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xmlns="" id="{3D3EE6F3-5496-4FBD-B85C-18CF7E8494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2945" y="2015732"/>
            <a:ext cx="10377055" cy="403774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a-DK" dirty="0"/>
              <a:t>Hanna Kristina Bertoli, Ph.d., afdelingslæge Klinisk Farmakologisk Afdeling,</a:t>
            </a:r>
          </a:p>
          <a:p>
            <a:pPr marL="0" indent="0">
              <a:buNone/>
            </a:pPr>
            <a:r>
              <a:rPr lang="da-DK" dirty="0"/>
              <a:t>Bispebjerg hospital</a:t>
            </a:r>
          </a:p>
          <a:p>
            <a:pPr marL="0" indent="0">
              <a:buNone/>
            </a:pPr>
            <a:r>
              <a:rPr lang="da-DK" dirty="0"/>
              <a:t>Eva Birgitte </a:t>
            </a:r>
            <a:r>
              <a:rPr lang="da-DK" dirty="0" err="1"/>
              <a:t>Leinøe</a:t>
            </a:r>
            <a:r>
              <a:rPr lang="da-DK" dirty="0"/>
              <a:t>, Overlæge, Ph.d., Enhed for leukæmi, Koagulation og Benign Hæmatologi, Hæmatologisk Afdeling, Rigshospitalet. </a:t>
            </a:r>
            <a:endParaRPr lang="da-DK" b="1" dirty="0"/>
          </a:p>
          <a:p>
            <a:pPr marL="0" indent="0">
              <a:buNone/>
            </a:pPr>
            <a:r>
              <a:rPr lang="da-DK" dirty="0"/>
              <a:t>Eva Funding, Overlæge, Enhed for leukæmi, Koagulation og Benign Hæmatologi, Hæmatologisk Afdeling, Rigshospitalet. </a:t>
            </a:r>
          </a:p>
          <a:p>
            <a:pPr marL="0" indent="0">
              <a:buNone/>
            </a:pPr>
            <a:r>
              <a:rPr lang="da-DK" dirty="0"/>
              <a:t>Lone Kjeld Petersen, Professor, overlæge, dr.med. OPEN og Gynækologisk afdeling, Odense Universitetshospital</a:t>
            </a:r>
          </a:p>
          <a:p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23610177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CFCF300-7660-40DB-92A3-DC6197F7E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Litteratur</a:t>
            </a:r>
            <a:br>
              <a:rPr lang="da-DK" dirty="0"/>
            </a:br>
            <a:r>
              <a:rPr lang="da-DK" dirty="0"/>
              <a:t>Towers et al., 1998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xmlns="" id="{C21314E1-5C0A-40EE-AB30-AD1278240D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933574"/>
            <a:ext cx="9603275" cy="3532771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da-DK" sz="2400" dirty="0"/>
          </a:p>
          <a:p>
            <a:pPr lvl="1"/>
            <a:r>
              <a:rPr lang="da-DK" sz="2400"/>
              <a:t>I kontrolgruppen fødte 18 (50%) &lt; 48 timer. Mean tid fra blødning til forløsning 15,4 dage (SD ± 21,6, median 2,5)</a:t>
            </a:r>
          </a:p>
          <a:p>
            <a:pPr marL="457200" lvl="1" indent="0">
              <a:buNone/>
            </a:pPr>
            <a:endParaRPr lang="da-DK" sz="2400" dirty="0"/>
          </a:p>
          <a:p>
            <a:pPr marL="0" indent="0">
              <a:buNone/>
            </a:pPr>
            <a:r>
              <a:rPr lang="da-DK" sz="2400" dirty="0"/>
              <a:t>Ingen forskel i neonatale </a:t>
            </a:r>
            <a:r>
              <a:rPr lang="da-DK" sz="2400" dirty="0" err="1"/>
              <a:t>outcomes</a:t>
            </a:r>
            <a:r>
              <a:rPr lang="da-DK" sz="2400" dirty="0"/>
              <a:t>, neonatal død, svær morbiditet, </a:t>
            </a:r>
          </a:p>
          <a:p>
            <a:pPr marL="0" indent="0">
              <a:buNone/>
            </a:pPr>
            <a:r>
              <a:rPr lang="da-DK" sz="2400" dirty="0"/>
              <a:t>5-min </a:t>
            </a:r>
            <a:r>
              <a:rPr lang="da-DK" sz="2400" dirty="0" err="1"/>
              <a:t>apgar</a:t>
            </a:r>
            <a:r>
              <a:rPr lang="da-DK" sz="2400" dirty="0"/>
              <a:t>-score &lt;7 eller navlesnors-pH &lt;7,20</a:t>
            </a:r>
          </a:p>
          <a:p>
            <a:pPr lvl="1"/>
            <a:endParaRPr lang="da-DK" dirty="0"/>
          </a:p>
          <a:p>
            <a:pPr lvl="1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534313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BD31F6D-CC7B-4262-8CBD-FCB155679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Kontraindikationer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xmlns="" id="{D644E4B0-C086-44B7-BA9B-AF45961C38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sz="2400" dirty="0"/>
              <a:t>Absolutte kontraindikationer ved GA ≥ 28+0 (ved GA &lt; 28+0 er disse relative): Mistanke om </a:t>
            </a:r>
            <a:r>
              <a:rPr lang="da-DK" sz="2400" dirty="0" err="1"/>
              <a:t>chorioamnionitis</a:t>
            </a:r>
            <a:r>
              <a:rPr lang="da-DK" sz="2400" dirty="0"/>
              <a:t>, </a:t>
            </a:r>
            <a:r>
              <a:rPr lang="da-DK" sz="2400" b="1" dirty="0"/>
              <a:t>abruptio placenta </a:t>
            </a:r>
            <a:r>
              <a:rPr lang="da-DK" sz="2400" dirty="0"/>
              <a:t>og/eller intrauterin acidose (DSOG; Præterm Fødsel – tokolyse, 2011). </a:t>
            </a:r>
          </a:p>
          <a:p>
            <a:pPr marL="0" indent="0">
              <a:buNone/>
            </a:pPr>
            <a:endParaRPr lang="da-DK" sz="2400" dirty="0"/>
          </a:p>
          <a:p>
            <a:pPr marL="0" indent="0">
              <a:buNone/>
            </a:pPr>
            <a:r>
              <a:rPr lang="da-DK" sz="2400" dirty="0"/>
              <a:t>Barndomslære - aldrig </a:t>
            </a:r>
            <a:r>
              <a:rPr lang="da-DK" sz="2400" dirty="0" err="1"/>
              <a:t>tokolyse</a:t>
            </a:r>
            <a:r>
              <a:rPr lang="da-DK" sz="2400" dirty="0"/>
              <a:t> ved mistanke om </a:t>
            </a:r>
            <a:r>
              <a:rPr lang="da-DK" sz="2400" dirty="0" err="1"/>
              <a:t>abruptio</a:t>
            </a:r>
            <a:r>
              <a:rPr lang="da-DK" sz="2400" dirty="0"/>
              <a:t> placenta…</a:t>
            </a:r>
          </a:p>
        </p:txBody>
      </p:sp>
    </p:spTree>
    <p:extLst>
      <p:ext uri="{BB962C8B-B14F-4D97-AF65-F5344CB8AC3E}">
        <p14:creationId xmlns:p14="http://schemas.microsoft.com/office/powerpoint/2010/main" val="143747635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BD31F6D-CC7B-4262-8CBD-FCB155679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Kontraindikationer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xmlns="" id="{D644E4B0-C086-44B7-BA9B-AF45961C38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sz="2400" dirty="0"/>
              <a:t>Ingen litteratur undersøger de egentlige patofysiologiske forhold. </a:t>
            </a:r>
          </a:p>
          <a:p>
            <a:r>
              <a:rPr lang="da-DK" sz="2400" dirty="0"/>
              <a:t>Giver tokolyse vasodilatation, som medfører øget blødning?</a:t>
            </a:r>
          </a:p>
          <a:p>
            <a:r>
              <a:rPr lang="da-DK" sz="2400" dirty="0">
                <a:latin typeface="+mj-lt"/>
                <a:cs typeface="Times New Roman" panose="02020603050405020304" pitchFamily="18" charset="0"/>
              </a:rPr>
              <a:t>Giver </a:t>
            </a:r>
            <a:r>
              <a:rPr lang="el-GR" sz="2400" dirty="0">
                <a:latin typeface="+mj-lt"/>
                <a:cs typeface="Times New Roman" panose="02020603050405020304" pitchFamily="18" charset="0"/>
              </a:rPr>
              <a:t>β</a:t>
            </a:r>
            <a:r>
              <a:rPr lang="da-DK" sz="2400" dirty="0">
                <a:latin typeface="+mj-lt"/>
              </a:rPr>
              <a:t>-</a:t>
            </a:r>
            <a:r>
              <a:rPr lang="da-DK" sz="2400" dirty="0"/>
              <a:t>sympathomimetika takykardi som potentielt kan maskere kliniske tegn på massivt blodtab?</a:t>
            </a:r>
          </a:p>
          <a:p>
            <a:r>
              <a:rPr lang="da-DK" sz="2400" dirty="0"/>
              <a:t>Afslapper det glatmuskulaturen i uterus, som så mindsker kompressionen på en eventuel pågående blødning, medførende større blødningsvolumen?</a:t>
            </a:r>
          </a:p>
        </p:txBody>
      </p:sp>
    </p:spTree>
    <p:extLst>
      <p:ext uri="{BB962C8B-B14F-4D97-AF65-F5344CB8AC3E}">
        <p14:creationId xmlns:p14="http://schemas.microsoft.com/office/powerpoint/2010/main" val="580118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176E0AA-C847-4FD5-A503-A13B1686A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0649" y="527050"/>
            <a:ext cx="9801225" cy="2178050"/>
          </a:xfrm>
        </p:spPr>
        <p:txBody>
          <a:bodyPr>
            <a:normAutofit/>
          </a:bodyPr>
          <a:lstStyle/>
          <a:p>
            <a:r>
              <a:rPr lang="da-DK" dirty="0"/>
              <a:t>RCOG Green-top guideline No. 63</a:t>
            </a:r>
            <a:br>
              <a:rPr lang="da-DK" dirty="0"/>
            </a:br>
            <a:r>
              <a:rPr lang="da-DK" dirty="0" err="1"/>
              <a:t>Antepartum</a:t>
            </a:r>
            <a:r>
              <a:rPr lang="da-DK" dirty="0"/>
              <a:t> </a:t>
            </a:r>
            <a:r>
              <a:rPr lang="da-DK" dirty="0" err="1"/>
              <a:t>Haemorrhage</a:t>
            </a:r>
            <a:r>
              <a:rPr lang="da-DK" dirty="0"/>
              <a:t/>
            </a:r>
            <a:br>
              <a:rPr lang="da-DK" dirty="0"/>
            </a:br>
            <a:r>
              <a:rPr lang="da-DK" dirty="0"/>
              <a:t>2011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xmlns="" id="{33434E90-5943-4E2E-832F-BE993C723A47}"/>
              </a:ext>
            </a:extLst>
          </p:cNvPr>
          <p:cNvSpPr/>
          <p:nvPr/>
        </p:nvSpPr>
        <p:spPr>
          <a:xfrm>
            <a:off x="1333501" y="2226439"/>
            <a:ext cx="946785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j-lt"/>
              </a:rPr>
              <a:t>Tocolysis should not be used to delay delivery in a woman presenting with a major APH, or who is </a:t>
            </a:r>
            <a:r>
              <a:rPr lang="en-US" sz="2400" dirty="0" err="1">
                <a:latin typeface="+mj-lt"/>
              </a:rPr>
              <a:t>haemodynamically</a:t>
            </a:r>
            <a:r>
              <a:rPr lang="en-US" sz="2400" dirty="0">
                <a:latin typeface="+mj-lt"/>
              </a:rPr>
              <a:t> unstable, or if there is evidence of fetal compromise.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A senior obstetrician should make any decision regarding the initiation of tocolysis in the event of an APH.</a:t>
            </a:r>
          </a:p>
        </p:txBody>
      </p:sp>
    </p:spTree>
    <p:extLst>
      <p:ext uri="{BB962C8B-B14F-4D97-AF65-F5344CB8AC3E}">
        <p14:creationId xmlns:p14="http://schemas.microsoft.com/office/powerpoint/2010/main" val="388233004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xmlns="" id="{63A8FD53-2260-4D50-82CB-E58694B208E5}"/>
              </a:ext>
            </a:extLst>
          </p:cNvPr>
          <p:cNvSpPr/>
          <p:nvPr/>
        </p:nvSpPr>
        <p:spPr>
          <a:xfrm>
            <a:off x="1409700" y="1574364"/>
            <a:ext cx="962977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+mj-lt"/>
              </a:rPr>
              <a:t>Women most likely to benefit from use of a tocolytic drug are those who are very preterm, those needing transfer to a hospital that can provide neonatal intensive care and those who have not yet completed a full course of corticosteroids. </a:t>
            </a:r>
          </a:p>
          <a:p>
            <a:r>
              <a:rPr lang="en-US" sz="2400" dirty="0">
                <a:solidFill>
                  <a:srgbClr val="000000"/>
                </a:solidFill>
                <a:latin typeface="+mj-lt"/>
              </a:rPr>
              <a:t>RCOG Green-top Guideline No. 1b states that tocolytic therapy is contraindicated in placental abruption and is ‘relatively contraindicated’ in ‘mild </a:t>
            </a:r>
            <a:r>
              <a:rPr lang="da-DK" sz="2400" dirty="0" err="1">
                <a:solidFill>
                  <a:srgbClr val="000000"/>
                </a:solidFill>
                <a:latin typeface="+mj-lt"/>
              </a:rPr>
              <a:t>haemorrhage</a:t>
            </a:r>
            <a:r>
              <a:rPr lang="da-DK" sz="2400" dirty="0">
                <a:solidFill>
                  <a:srgbClr val="000000"/>
                </a:solidFill>
                <a:latin typeface="+mj-lt"/>
              </a:rPr>
              <a:t>’ due to placenta </a:t>
            </a:r>
            <a:r>
              <a:rPr lang="da-DK" sz="2400" dirty="0" err="1">
                <a:solidFill>
                  <a:srgbClr val="000000"/>
                </a:solidFill>
                <a:latin typeface="+mj-lt"/>
              </a:rPr>
              <a:t>praevia</a:t>
            </a:r>
            <a:r>
              <a:rPr lang="da-DK" sz="2400" dirty="0">
                <a:solidFill>
                  <a:srgbClr val="000000"/>
                </a:solidFill>
                <a:latin typeface="+mj-lt"/>
              </a:rPr>
              <a:t>.</a:t>
            </a:r>
            <a:endParaRPr lang="da-DK" sz="2400" b="0" i="0" u="none" strike="noStrike" baseline="0" dirty="0">
              <a:solidFill>
                <a:srgbClr val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6438302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F0ADD4B-0B35-478B-AB8B-706892ABF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Valg af </a:t>
            </a:r>
            <a:r>
              <a:rPr lang="da-DK" dirty="0" err="1"/>
              <a:t>tokolytika</a:t>
            </a:r>
            <a:r>
              <a:rPr lang="da-DK" dirty="0"/>
              <a:t> 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xmlns="" id="{12059E09-BB53-435C-A343-DFB7835D930E}"/>
              </a:ext>
            </a:extLst>
          </p:cNvPr>
          <p:cNvSpPr/>
          <p:nvPr/>
        </p:nvSpPr>
        <p:spPr>
          <a:xfrm>
            <a:off x="1451579" y="2095411"/>
            <a:ext cx="1063942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+mj-lt"/>
              </a:rPr>
              <a:t>If tocolysis is employed, then the drug of choice in a woman with a history of APH should have fewest maternal cardiovascular side effects. The calcium antagonist nifedipine has been associated with cases of maternal hypotension and is probably best avoided (RCOG green-top Guideline)</a:t>
            </a:r>
            <a:endParaRPr lang="da-DK" sz="2400" dirty="0">
              <a:latin typeface="+mj-lt"/>
            </a:endParaRP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xmlns="" id="{92486E6C-80D0-4286-86F9-A37D5686197F}"/>
              </a:ext>
            </a:extLst>
          </p:cNvPr>
          <p:cNvSpPr txBox="1"/>
          <p:nvPr/>
        </p:nvSpPr>
        <p:spPr>
          <a:xfrm>
            <a:off x="1451579" y="4048125"/>
            <a:ext cx="102298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err="1"/>
              <a:t>Probably</a:t>
            </a:r>
            <a:r>
              <a:rPr lang="da-DK" sz="2400" dirty="0"/>
              <a:t> MgSO</a:t>
            </a:r>
            <a:r>
              <a:rPr lang="da-DK" sz="2400" baseline="-25000" dirty="0"/>
              <a:t>4</a:t>
            </a:r>
            <a:r>
              <a:rPr lang="da-DK" sz="2400" dirty="0"/>
              <a:t> </a:t>
            </a:r>
            <a:r>
              <a:rPr lang="da-DK" sz="2400" dirty="0" err="1"/>
              <a:t>rather</a:t>
            </a:r>
            <a:r>
              <a:rPr lang="da-DK" sz="2400" dirty="0"/>
              <a:t> </a:t>
            </a:r>
            <a:r>
              <a:rPr lang="da-DK" sz="2400" dirty="0" err="1"/>
              <a:t>than</a:t>
            </a:r>
            <a:r>
              <a:rPr lang="da-DK" sz="2400" dirty="0"/>
              <a:t> </a:t>
            </a:r>
            <a:r>
              <a:rPr lang="da-DK" sz="2400" dirty="0" err="1"/>
              <a:t>terbutaline</a:t>
            </a:r>
            <a:r>
              <a:rPr lang="da-DK" sz="2400" dirty="0"/>
              <a:t> </a:t>
            </a:r>
            <a:r>
              <a:rPr lang="da-DK" sz="2400" dirty="0" err="1"/>
              <a:t>should</a:t>
            </a:r>
            <a:r>
              <a:rPr lang="da-DK" sz="2400" dirty="0"/>
              <a:t> </a:t>
            </a:r>
            <a:r>
              <a:rPr lang="da-DK" sz="2400" dirty="0" err="1"/>
              <a:t>be</a:t>
            </a:r>
            <a:r>
              <a:rPr lang="da-DK" sz="2400" dirty="0"/>
              <a:t> the first-line </a:t>
            </a:r>
            <a:r>
              <a:rPr lang="da-DK" sz="2400" dirty="0" err="1"/>
              <a:t>tocolytic</a:t>
            </a:r>
            <a:r>
              <a:rPr lang="da-DK" sz="2400" dirty="0"/>
              <a:t> in case of a stable </a:t>
            </a:r>
            <a:r>
              <a:rPr lang="da-DK" sz="2400" dirty="0" err="1"/>
              <a:t>suspected</a:t>
            </a:r>
            <a:r>
              <a:rPr lang="da-DK" sz="2400" dirty="0"/>
              <a:t> </a:t>
            </a:r>
            <a:r>
              <a:rPr lang="da-DK" sz="2400" dirty="0" err="1"/>
              <a:t>abruption</a:t>
            </a:r>
            <a:r>
              <a:rPr lang="da-DK" sz="2400" dirty="0"/>
              <a:t> (</a:t>
            </a:r>
            <a:r>
              <a:rPr lang="da-DK" sz="2400" dirty="0" err="1"/>
              <a:t>Oyelese</a:t>
            </a:r>
            <a:r>
              <a:rPr lang="da-DK" sz="2400" dirty="0"/>
              <a:t> and Ananth, </a:t>
            </a:r>
            <a:r>
              <a:rPr lang="da-DK" sz="2400" dirty="0" err="1"/>
              <a:t>Obstetrics</a:t>
            </a:r>
            <a:r>
              <a:rPr lang="da-DK" sz="2400" dirty="0"/>
              <a:t> &amp; </a:t>
            </a:r>
            <a:r>
              <a:rPr lang="da-DK" sz="2400" dirty="0" err="1"/>
              <a:t>Gynecology</a:t>
            </a:r>
            <a:r>
              <a:rPr lang="da-DK" sz="2400" dirty="0"/>
              <a:t> 2006) </a:t>
            </a:r>
          </a:p>
        </p:txBody>
      </p:sp>
    </p:spTree>
    <p:extLst>
      <p:ext uri="{BB962C8B-B14F-4D97-AF65-F5344CB8AC3E}">
        <p14:creationId xmlns:p14="http://schemas.microsoft.com/office/powerpoint/2010/main" val="106714923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E8F89B61-4220-411F-B2CB-2A2509F33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Kliniske rekommandationer</a:t>
            </a:r>
          </a:p>
        </p:txBody>
      </p:sp>
      <p:graphicFrame>
        <p:nvGraphicFramePr>
          <p:cNvPr id="5" name="Tabel 5">
            <a:extLst>
              <a:ext uri="{FF2B5EF4-FFF2-40B4-BE49-F238E27FC236}">
                <a16:creationId xmlns:a16="http://schemas.microsoft.com/office/drawing/2014/main" xmlns="" id="{B3B422AF-4337-4B4D-99C3-3BE665DFA0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9235530"/>
              </p:ext>
            </p:extLst>
          </p:nvPr>
        </p:nvGraphicFramePr>
        <p:xfrm>
          <a:off x="1451579" y="1986615"/>
          <a:ext cx="9707756" cy="37599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63773">
                  <a:extLst>
                    <a:ext uri="{9D8B030D-6E8A-4147-A177-3AD203B41FA5}">
                      <a16:colId xmlns:a16="http://schemas.microsoft.com/office/drawing/2014/main" xmlns="" val="3946563178"/>
                    </a:ext>
                  </a:extLst>
                </a:gridCol>
                <a:gridCol w="1743983">
                  <a:extLst>
                    <a:ext uri="{9D8B030D-6E8A-4147-A177-3AD203B41FA5}">
                      <a16:colId xmlns:a16="http://schemas.microsoft.com/office/drawing/2014/main" xmlns="" val="3287373368"/>
                    </a:ext>
                  </a:extLst>
                </a:gridCol>
              </a:tblGrid>
              <a:tr h="1679810">
                <a:tc>
                  <a:txBody>
                    <a:bodyPr/>
                    <a:lstStyle/>
                    <a:p>
                      <a:r>
                        <a:rPr lang="da-DK" sz="2200" b="0" dirty="0">
                          <a:solidFill>
                            <a:schemeClr val="tx1"/>
                          </a:solidFill>
                        </a:rPr>
                        <a:t>Tokolytisk behandling kan overvejes ved præterme veer ved GA 23+0 til 34+0, på trods af blødning af ukendt årsag, hvis kvinden er hæmodynamisk stabil, og der er indikation for behandling med lungemodning og/eller MgSO</a:t>
                      </a:r>
                      <a:r>
                        <a:rPr lang="da-DK" sz="2200" b="0" baseline="-25000" dirty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da-DK" sz="2200" b="0" dirty="0">
                          <a:solidFill>
                            <a:schemeClr val="tx1"/>
                          </a:solidFill>
                        </a:rPr>
                        <a:t> behandling, samt mulighed for overflytning. Dette skal ske under tæt monitorering af mor og barn.</a:t>
                      </a:r>
                    </a:p>
                  </a:txBody>
                  <a:tcPr marT="55321" marB="553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22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da-DK" sz="2200" b="0" dirty="0">
                          <a:solidFill>
                            <a:schemeClr val="tx1"/>
                          </a:solidFill>
                        </a:rPr>
                        <a:t>Svag/betinget anbefaling for </a:t>
                      </a:r>
                    </a:p>
                  </a:txBody>
                  <a:tcPr marT="55321" marB="553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35675987"/>
                  </a:ext>
                </a:extLst>
              </a:tr>
              <a:tr h="856457">
                <a:tc>
                  <a:txBody>
                    <a:bodyPr/>
                    <a:lstStyle/>
                    <a:p>
                      <a:r>
                        <a:rPr lang="da-DK" sz="2200" b="0" dirty="0">
                          <a:solidFill>
                            <a:schemeClr val="tx1"/>
                          </a:solidFill>
                        </a:rPr>
                        <a:t>Ved tokolytisk behandling skal patienterne overvåges tæt med kontinuerligt CTG </a:t>
                      </a:r>
                      <a:r>
                        <a:rPr lang="da-DK" sz="2200" b="0" dirty="0" err="1">
                          <a:solidFill>
                            <a:schemeClr val="tx1"/>
                          </a:solidFill>
                        </a:rPr>
                        <a:t>initielt</a:t>
                      </a:r>
                      <a:r>
                        <a:rPr lang="da-DK" sz="2200" b="0" dirty="0">
                          <a:solidFill>
                            <a:schemeClr val="tx1"/>
                          </a:solidFill>
                        </a:rPr>
                        <a:t> med hyppig BT-måling og klinisk vurdering.</a:t>
                      </a:r>
                    </a:p>
                  </a:txBody>
                  <a:tcPr marT="55321" marB="553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b="0" dirty="0">
                          <a:solidFill>
                            <a:schemeClr val="tx1"/>
                          </a:solidFill>
                        </a:rPr>
                        <a:t>God praksis √ </a:t>
                      </a:r>
                    </a:p>
                  </a:txBody>
                  <a:tcPr marT="55321" marB="553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24835235"/>
                  </a:ext>
                </a:extLst>
              </a:tr>
              <a:tr h="1049487">
                <a:tc>
                  <a:txBody>
                    <a:bodyPr/>
                    <a:lstStyle/>
                    <a:p>
                      <a:r>
                        <a:rPr lang="da-DK" sz="2200" b="0" dirty="0">
                          <a:solidFill>
                            <a:schemeClr val="tx1"/>
                          </a:solidFill>
                        </a:rPr>
                        <a:t>Behandling med tokolyse ved </a:t>
                      </a:r>
                      <a:r>
                        <a:rPr lang="da-DK" sz="2200" b="0" dirty="0" err="1">
                          <a:solidFill>
                            <a:schemeClr val="tx1"/>
                          </a:solidFill>
                        </a:rPr>
                        <a:t>antepartal</a:t>
                      </a:r>
                      <a:r>
                        <a:rPr lang="da-DK" sz="2200" b="0" dirty="0">
                          <a:solidFill>
                            <a:schemeClr val="tx1"/>
                          </a:solidFill>
                        </a:rPr>
                        <a:t> blødning er en bagvagtsbeslutning</a:t>
                      </a:r>
                    </a:p>
                  </a:txBody>
                  <a:tcPr marT="55321" marB="553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200" b="0" dirty="0">
                          <a:solidFill>
                            <a:schemeClr val="tx1"/>
                          </a:solidFill>
                        </a:rPr>
                        <a:t>God praksis √ </a:t>
                      </a:r>
                    </a:p>
                    <a:p>
                      <a:pPr algn="ctr"/>
                      <a:endParaRPr lang="da-DK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T="55321" marB="553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234937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323155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1261F17-A52D-4C00-BE95-9BA0C8C68A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a-DK" sz="5400" dirty="0"/>
              <a:t>Cervixdysplasi og blødning under graviditeten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xmlns="" id="{FE311B89-F150-4C46-ADB3-7CD927A89C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/>
              <a:t>PICO 3</a:t>
            </a:r>
          </a:p>
        </p:txBody>
      </p:sp>
    </p:spTree>
    <p:extLst>
      <p:ext uri="{BB962C8B-B14F-4D97-AF65-F5344CB8AC3E}">
        <p14:creationId xmlns:p14="http://schemas.microsoft.com/office/powerpoint/2010/main" val="118965505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9301CA0-1E58-B14E-94AE-84E9123E7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PICO 3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xmlns="" id="{269C3623-A2D2-F648-9370-6EFF1DF3F6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a-DK" sz="2400" dirty="0"/>
          </a:p>
          <a:p>
            <a:pPr marL="0" indent="0">
              <a:buNone/>
            </a:pPr>
            <a:r>
              <a:rPr lang="da-DK" sz="2400" dirty="0"/>
              <a:t>Skal gravide kvinder uden kendt cervixpatologi have fortaget smear, kolposkopi, biopsi, </a:t>
            </a:r>
            <a:r>
              <a:rPr lang="da-DK" sz="2400" dirty="0" err="1"/>
              <a:t>cervixskrab</a:t>
            </a:r>
            <a:r>
              <a:rPr lang="da-DK" sz="2400" dirty="0"/>
              <a:t> eller konisatio ved blødning under graviditet ved mistanke om cervixpatologi? </a:t>
            </a:r>
          </a:p>
          <a:p>
            <a:pPr marL="0" indent="0">
              <a:buNone/>
            </a:pPr>
            <a:endParaRPr lang="da-DK" sz="2400" dirty="0"/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1918961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9301CA0-1E58-B14E-94AE-84E9123E7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PICO 3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xmlns="" id="{269C3623-A2D2-F648-9370-6EFF1DF3F6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da-DK" sz="2400" dirty="0"/>
          </a:p>
          <a:p>
            <a:pPr marL="0" indent="0">
              <a:buNone/>
            </a:pPr>
            <a:r>
              <a:rPr lang="da-DK" sz="2400" dirty="0"/>
              <a:t>Population: Gravide med blødning fra </a:t>
            </a:r>
            <a:r>
              <a:rPr lang="da-DK" sz="2400" dirty="0" err="1"/>
              <a:t>gestationsalder</a:t>
            </a:r>
            <a:r>
              <a:rPr lang="da-DK" sz="2400" dirty="0"/>
              <a:t> 23</a:t>
            </a:r>
          </a:p>
          <a:p>
            <a:pPr marL="0" indent="0">
              <a:buNone/>
            </a:pPr>
            <a:r>
              <a:rPr lang="da-DK" sz="2400" dirty="0"/>
              <a:t>Intervention: </a:t>
            </a:r>
            <a:r>
              <a:rPr lang="da-DK" sz="2400" dirty="0" err="1"/>
              <a:t>Smear</a:t>
            </a:r>
            <a:r>
              <a:rPr lang="da-DK" sz="2400" dirty="0"/>
              <a:t>, KBC, </a:t>
            </a:r>
            <a:r>
              <a:rPr lang="da-DK" sz="2400" dirty="0" err="1"/>
              <a:t>konisatio</a:t>
            </a:r>
            <a:endParaRPr lang="da-DK" sz="2400" dirty="0"/>
          </a:p>
          <a:p>
            <a:pPr marL="0" indent="0">
              <a:buNone/>
            </a:pPr>
            <a:r>
              <a:rPr lang="da-DK" sz="2400" dirty="0" err="1"/>
              <a:t>Comparison</a:t>
            </a:r>
            <a:r>
              <a:rPr lang="da-DK" sz="2400" dirty="0"/>
              <a:t>: Ingen diagnostik/behandling</a:t>
            </a:r>
          </a:p>
          <a:p>
            <a:pPr marL="0" indent="0">
              <a:buNone/>
            </a:pPr>
            <a:r>
              <a:rPr lang="da-DK" sz="2400" dirty="0" err="1"/>
              <a:t>Outcome</a:t>
            </a:r>
            <a:r>
              <a:rPr lang="da-DK" sz="2400" dirty="0"/>
              <a:t>: </a:t>
            </a:r>
            <a:r>
              <a:rPr lang="da-DK" sz="2400" dirty="0" err="1"/>
              <a:t>Maternel</a:t>
            </a:r>
            <a:r>
              <a:rPr lang="da-DK" sz="2400" dirty="0"/>
              <a:t> morbiditet eller mortalitet, præterm fødsel</a:t>
            </a:r>
          </a:p>
          <a:p>
            <a:pPr marL="0" indent="0">
              <a:buNone/>
            </a:pP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475979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42A677C-148A-475B-A696-FE9F612F3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indledning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xmlns="" id="{F6365351-0398-458E-BDD0-FC7D65F8E1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sz="2400" dirty="0"/>
              <a:t>Klinisk en hyppig problemstilling </a:t>
            </a:r>
          </a:p>
          <a:p>
            <a:pPr marL="0" indent="0">
              <a:buNone/>
            </a:pPr>
            <a:r>
              <a:rPr lang="da-DK" sz="2400" dirty="0"/>
              <a:t>Flowchart - patogenese, diagnostik, behandling</a:t>
            </a:r>
          </a:p>
        </p:txBody>
      </p:sp>
    </p:spTree>
    <p:extLst>
      <p:ext uri="{BB962C8B-B14F-4D97-AF65-F5344CB8AC3E}">
        <p14:creationId xmlns:p14="http://schemas.microsoft.com/office/powerpoint/2010/main" val="3862157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xmlns="" id="{77DF1CAA-EE46-E143-864B-F806F57C4A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8869" y="1798782"/>
            <a:ext cx="9941106" cy="353521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a-DK" sz="2400" dirty="0"/>
          </a:p>
          <a:p>
            <a:pPr marL="0" indent="0">
              <a:buNone/>
            </a:pPr>
            <a:r>
              <a:rPr lang="da-DK" sz="2400" dirty="0"/>
              <a:t>PICO 3 har været forelagt den gynækologiske guidelinegruppe, som varetager revision af cervixdysplasi og HPV-guideline ved tovholder Lone Kjeld Petersen, og de har tilsluttet sig indholdet. </a:t>
            </a:r>
            <a:endParaRPr lang="da-DK" sz="1600" dirty="0"/>
          </a:p>
          <a:p>
            <a:pPr marL="0" indent="0">
              <a:buNone/>
            </a:pPr>
            <a:r>
              <a:rPr lang="da-DK" sz="2400" dirty="0"/>
              <a:t>Der kan forekomme ændringer, når den gynækologiske guideline foreligger ultimo 2021. </a:t>
            </a:r>
          </a:p>
        </p:txBody>
      </p:sp>
    </p:spTree>
    <p:extLst>
      <p:ext uri="{BB962C8B-B14F-4D97-AF65-F5344CB8AC3E}">
        <p14:creationId xmlns:p14="http://schemas.microsoft.com/office/powerpoint/2010/main" val="124193875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xmlns="" id="{8C058E20-C63B-484E-A4C3-42842E502F55}"/>
              </a:ext>
            </a:extLst>
          </p:cNvPr>
          <p:cNvSpPr txBox="1"/>
          <p:nvPr/>
        </p:nvSpPr>
        <p:spPr>
          <a:xfrm>
            <a:off x="1433146" y="1323975"/>
            <a:ext cx="10134600" cy="2316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/>
              <a:t>Gennemgang af evidens</a:t>
            </a:r>
          </a:p>
          <a:p>
            <a:endParaRPr lang="da-DK" sz="2400" dirty="0"/>
          </a:p>
          <a:p>
            <a:r>
              <a:rPr lang="da-DK" sz="2400" dirty="0"/>
              <a:t>Der er lavet systematisk søgning med kun et hit, hvorfor der er taget udgangspunkt i tidligere danske og internationale guidelines samt referencer.  </a:t>
            </a:r>
          </a:p>
          <a:p>
            <a:endParaRPr lang="da-DK" sz="1400" dirty="0"/>
          </a:p>
          <a:p>
            <a:r>
              <a:rPr lang="da-DK" sz="2400" dirty="0"/>
              <a:t>Incidensen af cervixdysplasi er identisk blandt gravide og ikke-gravide.</a:t>
            </a:r>
          </a:p>
          <a:p>
            <a:endParaRPr lang="da-DK" sz="1050" dirty="0"/>
          </a:p>
        </p:txBody>
      </p:sp>
    </p:spTree>
    <p:extLst>
      <p:ext uri="{BB962C8B-B14F-4D97-AF65-F5344CB8AC3E}">
        <p14:creationId xmlns:p14="http://schemas.microsoft.com/office/powerpoint/2010/main" val="198208512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xmlns="" id="{8C058E20-C63B-484E-A4C3-42842E502F55}"/>
              </a:ext>
            </a:extLst>
          </p:cNvPr>
          <p:cNvSpPr txBox="1"/>
          <p:nvPr/>
        </p:nvSpPr>
        <p:spPr>
          <a:xfrm>
            <a:off x="1433146" y="1323975"/>
            <a:ext cx="10134600" cy="41626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/>
              <a:t>Gennemgang af evidens</a:t>
            </a:r>
          </a:p>
          <a:p>
            <a:endParaRPr lang="da-DK" sz="2400" dirty="0"/>
          </a:p>
          <a:p>
            <a:endParaRPr lang="da-DK" sz="1050" dirty="0"/>
          </a:p>
          <a:p>
            <a:r>
              <a:rPr lang="da-DK" sz="2400" dirty="0"/>
              <a:t>Ét studie af Wolf et al. omhandlede 168 kvinder med blødning under graviditeten som årsag til henvendelse, hvor der blev foretaget kolposkopi som del af udredning. 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da-DK" sz="2400" dirty="0"/>
              <a:t>kolposkopi kan bruges i udredning af blødningskilde.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endParaRPr lang="da-DK" sz="2400" dirty="0"/>
          </a:p>
          <a:p>
            <a:r>
              <a:rPr lang="da-DK" sz="2400" dirty="0"/>
              <a:t>En del litteratur omhandlende cervixdysplasi under graviditeten, og håndtering heraf. Her foretages rutinemæssigt cervixcytologi ifm. første svangre besøg. </a:t>
            </a:r>
          </a:p>
          <a:p>
            <a:endParaRPr lang="da-DK" sz="1400" dirty="0"/>
          </a:p>
          <a:p>
            <a:r>
              <a:rPr lang="da-DK" sz="2400" dirty="0"/>
              <a:t>Cervixdysplasi progredierer sjældent under graviditeten.</a:t>
            </a:r>
          </a:p>
        </p:txBody>
      </p:sp>
    </p:spTree>
    <p:extLst>
      <p:ext uri="{BB962C8B-B14F-4D97-AF65-F5344CB8AC3E}">
        <p14:creationId xmlns:p14="http://schemas.microsoft.com/office/powerpoint/2010/main" val="56454859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xmlns="" id="{8C058E20-C63B-484E-A4C3-42842E502F55}"/>
              </a:ext>
            </a:extLst>
          </p:cNvPr>
          <p:cNvSpPr txBox="1"/>
          <p:nvPr/>
        </p:nvSpPr>
        <p:spPr>
          <a:xfrm>
            <a:off x="1439635" y="1874728"/>
            <a:ext cx="931272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/>
              <a:t>Gennemgang af evidens</a:t>
            </a:r>
          </a:p>
          <a:p>
            <a:endParaRPr lang="da-DK" sz="1400" dirty="0"/>
          </a:p>
          <a:p>
            <a:endParaRPr lang="da-DK" sz="1000" dirty="0"/>
          </a:p>
          <a:p>
            <a:r>
              <a:rPr lang="da-DK" sz="2400" dirty="0"/>
              <a:t>Kolposkopi bør udføres af erfaren kolposkopør, idet graviditet medfører </a:t>
            </a:r>
            <a:r>
              <a:rPr lang="da-DK" sz="2400" dirty="0" err="1"/>
              <a:t>cervikale</a:t>
            </a:r>
            <a:r>
              <a:rPr lang="da-DK" sz="2400" dirty="0"/>
              <a:t> forandringer. </a:t>
            </a:r>
          </a:p>
          <a:p>
            <a:endParaRPr lang="da-DK" sz="1400" dirty="0"/>
          </a:p>
          <a:p>
            <a:r>
              <a:rPr lang="da-DK" sz="2400" dirty="0"/>
              <a:t>Cervikal bioptering er fundet sikkert under graviditeten, ligeledes er konisatio om nødvendigt. </a:t>
            </a:r>
          </a:p>
          <a:p>
            <a:endParaRPr lang="da-DK" sz="1400" dirty="0"/>
          </a:p>
          <a:p>
            <a:r>
              <a:rPr lang="da-DK" sz="2400" dirty="0"/>
              <a:t>Endocervikal abrasio er frarådet. </a:t>
            </a:r>
          </a:p>
        </p:txBody>
      </p:sp>
    </p:spTree>
    <p:extLst>
      <p:ext uri="{BB962C8B-B14F-4D97-AF65-F5344CB8AC3E}">
        <p14:creationId xmlns:p14="http://schemas.microsoft.com/office/powerpoint/2010/main" val="251407499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xmlns="" id="{CDFB7232-D17F-4B83-A706-2CC2DE451FE4}"/>
              </a:ext>
            </a:extLst>
          </p:cNvPr>
          <p:cNvSpPr/>
          <p:nvPr/>
        </p:nvSpPr>
        <p:spPr>
          <a:xfrm>
            <a:off x="1757362" y="2086324"/>
            <a:ext cx="8677275" cy="26853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400" dirty="0"/>
              <a:t>Nationale guidelines fra Sverige og Norge anbefaler, at gravide følger de vanlige screeningsintervaller</a:t>
            </a:r>
          </a:p>
          <a:p>
            <a:endParaRPr lang="da-DK" sz="1400" dirty="0"/>
          </a:p>
          <a:p>
            <a:r>
              <a:rPr lang="da-DK" sz="2400" dirty="0"/>
              <a:t>Og cervix-smear tages ved første svangerbesøg eller ved blødningstilfælde uden anden årsag, hvis kvinden er over 23 og ikke tidligere har fået eller seneste smear er &gt; 2,5 år siden. </a:t>
            </a:r>
          </a:p>
          <a:p>
            <a:r>
              <a:rPr lang="da-DK" sz="2400" dirty="0"/>
              <a:t>Det noteres, at kvinden er gravid.  </a:t>
            </a:r>
          </a:p>
          <a:p>
            <a:endParaRPr lang="da-DK" sz="1050" dirty="0"/>
          </a:p>
        </p:txBody>
      </p:sp>
    </p:spTree>
    <p:extLst>
      <p:ext uri="{BB962C8B-B14F-4D97-AF65-F5344CB8AC3E}">
        <p14:creationId xmlns:p14="http://schemas.microsoft.com/office/powerpoint/2010/main" val="108228270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xmlns="" id="{CDFB7232-D17F-4B83-A706-2CC2DE451FE4}"/>
              </a:ext>
            </a:extLst>
          </p:cNvPr>
          <p:cNvSpPr/>
          <p:nvPr/>
        </p:nvSpPr>
        <p:spPr>
          <a:xfrm>
            <a:off x="1880915" y="1978603"/>
            <a:ext cx="8430169" cy="29007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a-DK" sz="1050" dirty="0"/>
          </a:p>
          <a:p>
            <a:r>
              <a:rPr lang="da-DK" sz="2400" dirty="0"/>
              <a:t>Ved positiv high risk HPV eller fund af cervixpatologi anbefales kolposkopi og evt. bioptering ved forandringer &gt;CIN2. </a:t>
            </a:r>
          </a:p>
          <a:p>
            <a:endParaRPr lang="da-DK" sz="1400" dirty="0"/>
          </a:p>
          <a:p>
            <a:r>
              <a:rPr lang="da-DK" sz="2400" dirty="0"/>
              <a:t>Overvejende kan CIN2/3 behandles postpartum, og vigtigst er at udelukke invasiv sygdom </a:t>
            </a:r>
          </a:p>
          <a:p>
            <a:endParaRPr lang="da-DK" sz="1400" dirty="0"/>
          </a:p>
          <a:p>
            <a:r>
              <a:rPr lang="da-DK" sz="2400" dirty="0"/>
              <a:t>Australsk guideline tilslutter sig ovenstående, er omfattende og evidensbaseret. </a:t>
            </a:r>
          </a:p>
        </p:txBody>
      </p:sp>
    </p:spTree>
    <p:extLst>
      <p:ext uri="{BB962C8B-B14F-4D97-AF65-F5344CB8AC3E}">
        <p14:creationId xmlns:p14="http://schemas.microsoft.com/office/powerpoint/2010/main" val="85568551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xmlns="" id="{AB8C8CBD-C266-42CC-9862-3418923717C0}"/>
              </a:ext>
            </a:extLst>
          </p:cNvPr>
          <p:cNvSpPr/>
          <p:nvPr/>
        </p:nvSpPr>
        <p:spPr>
          <a:xfrm>
            <a:off x="2320834" y="1813173"/>
            <a:ext cx="7550331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400" b="1" dirty="0"/>
              <a:t>Retningslinjer</a:t>
            </a:r>
          </a:p>
          <a:p>
            <a:endParaRPr lang="da-DK" sz="2400" dirty="0"/>
          </a:p>
          <a:p>
            <a:r>
              <a:rPr lang="da-DK" sz="2400" dirty="0"/>
              <a:t>Undersøge kvindens tidligere screeningshistorik inkl. HPV-vaccinationsstatus </a:t>
            </a:r>
          </a:p>
          <a:p>
            <a:endParaRPr lang="da-DK" sz="1400" dirty="0"/>
          </a:p>
          <a:p>
            <a:r>
              <a:rPr lang="da-DK" sz="2400" dirty="0"/>
              <a:t>Gynækologisk undersøgelse samt ultralyd </a:t>
            </a:r>
          </a:p>
          <a:p>
            <a:endParaRPr lang="da-DK" sz="1400" dirty="0"/>
          </a:p>
          <a:p>
            <a:r>
              <a:rPr lang="da-DK" sz="2400" dirty="0"/>
              <a:t>Ved </a:t>
            </a:r>
            <a:r>
              <a:rPr lang="da-DK" sz="2400" dirty="0" err="1"/>
              <a:t>cervixscreening</a:t>
            </a:r>
            <a:r>
              <a:rPr lang="da-DK" sz="2400" dirty="0"/>
              <a:t> ældre end hhv. 3 eller 5 år, bør dette udføres</a:t>
            </a:r>
          </a:p>
          <a:p>
            <a:endParaRPr lang="da-DK" sz="800" dirty="0"/>
          </a:p>
        </p:txBody>
      </p:sp>
    </p:spTree>
    <p:extLst>
      <p:ext uri="{BB962C8B-B14F-4D97-AF65-F5344CB8AC3E}">
        <p14:creationId xmlns:p14="http://schemas.microsoft.com/office/powerpoint/2010/main" val="144001012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xmlns="" id="{AB8C8CBD-C266-42CC-9862-3418923717C0}"/>
              </a:ext>
            </a:extLst>
          </p:cNvPr>
          <p:cNvSpPr/>
          <p:nvPr/>
        </p:nvSpPr>
        <p:spPr>
          <a:xfrm>
            <a:off x="2329543" y="1767006"/>
            <a:ext cx="753291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400" b="1" dirty="0"/>
              <a:t>Retningslinjer</a:t>
            </a:r>
          </a:p>
          <a:p>
            <a:endParaRPr lang="da-DK" sz="2400" dirty="0"/>
          </a:p>
          <a:p>
            <a:endParaRPr lang="da-DK" sz="800" dirty="0"/>
          </a:p>
          <a:p>
            <a:r>
              <a:rPr lang="da-DK" sz="2400" dirty="0"/>
              <a:t>Podning for </a:t>
            </a:r>
            <a:r>
              <a:rPr lang="da-DK" sz="2400" dirty="0" err="1"/>
              <a:t>chlamydia</a:t>
            </a:r>
            <a:r>
              <a:rPr lang="da-DK" sz="2400" dirty="0"/>
              <a:t> </a:t>
            </a:r>
            <a:r>
              <a:rPr lang="da-DK" sz="2400" dirty="0" err="1"/>
              <a:t>trachomatis</a:t>
            </a:r>
            <a:r>
              <a:rPr lang="da-DK" sz="2400" dirty="0"/>
              <a:t> bør også foreligge</a:t>
            </a:r>
          </a:p>
          <a:p>
            <a:endParaRPr lang="da-DK" sz="1400" dirty="0"/>
          </a:p>
          <a:p>
            <a:r>
              <a:rPr lang="da-DK" sz="2400" dirty="0"/>
              <a:t>På </a:t>
            </a:r>
            <a:r>
              <a:rPr lang="da-DK" sz="2400" dirty="0" err="1"/>
              <a:t>anamnestisk</a:t>
            </a:r>
            <a:r>
              <a:rPr lang="da-DK" sz="2400" dirty="0"/>
              <a:t> mistanke om cervixpatologi, ved gynækologisk undersøgelse og/eller positiv high risk HPV, bør kvinden henvises til kolposkopi ved erfaren kolposkopør for at udelukke invasiv sygdom. </a:t>
            </a:r>
          </a:p>
          <a:p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159686832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xmlns="" id="{70A3A849-D621-4E68-B71F-D2FE04EF80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6569271"/>
              </p:ext>
            </p:extLst>
          </p:nvPr>
        </p:nvGraphicFramePr>
        <p:xfrm>
          <a:off x="1389184" y="1946031"/>
          <a:ext cx="9653953" cy="39427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83417">
                  <a:extLst>
                    <a:ext uri="{9D8B030D-6E8A-4147-A177-3AD203B41FA5}">
                      <a16:colId xmlns:a16="http://schemas.microsoft.com/office/drawing/2014/main" xmlns="" val="1722145869"/>
                    </a:ext>
                  </a:extLst>
                </a:gridCol>
                <a:gridCol w="1370536">
                  <a:extLst>
                    <a:ext uri="{9D8B030D-6E8A-4147-A177-3AD203B41FA5}">
                      <a16:colId xmlns:a16="http://schemas.microsoft.com/office/drawing/2014/main" xmlns="" val="3865333296"/>
                    </a:ext>
                  </a:extLst>
                </a:gridCol>
              </a:tblGrid>
              <a:tr h="14884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2400" b="0" dirty="0">
                          <a:solidFill>
                            <a:schemeClr val="tx1"/>
                          </a:solidFill>
                          <a:effectLst/>
                        </a:rPr>
                        <a:t>Det er god praksis at foretage smear mhp. HPV-status hos gravide kvinder fra 23 år, som præsenterer sig med blødning, og hvor </a:t>
                      </a:r>
                      <a:r>
                        <a:rPr lang="da-DK" sz="2400" b="0" dirty="0" err="1">
                          <a:solidFill>
                            <a:schemeClr val="tx1"/>
                          </a:solidFill>
                          <a:effectLst/>
                        </a:rPr>
                        <a:t>cervixscreening</a:t>
                      </a:r>
                      <a:r>
                        <a:rPr lang="da-DK" sz="2400" b="0" dirty="0">
                          <a:solidFill>
                            <a:schemeClr val="tx1"/>
                          </a:solidFill>
                          <a:effectLst/>
                        </a:rPr>
                        <a:t> ikke er foretaget inden for de sidste 3/5 år, hvis ikke en anden årsag er oplagt.</a:t>
                      </a:r>
                      <a:endParaRPr lang="da-DK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2400" b="0" dirty="0">
                          <a:effectLst/>
                        </a:rPr>
                        <a:t>God praksis √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 </a:t>
                      </a:r>
                      <a:endParaRPr lang="da-D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163974821"/>
                  </a:ext>
                </a:extLst>
              </a:tr>
              <a:tr h="14884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2400" b="0" dirty="0">
                          <a:solidFill>
                            <a:schemeClr val="tx1"/>
                          </a:solidFill>
                          <a:effectLst/>
                        </a:rPr>
                        <a:t>Det er god praksis at henvise til KBC ved erfaren gynækologisk speciallæge inden for kort tid, såfremt der på anamnesen, den gynækologisk undersøgelse og/eller HPV status rejses mistanke om cervixpatologi.</a:t>
                      </a:r>
                      <a:endParaRPr lang="da-DK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2400" dirty="0">
                          <a:effectLst/>
                        </a:rPr>
                        <a:t>God praksis √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2400" dirty="0">
                          <a:effectLst/>
                        </a:rPr>
                        <a:t> </a:t>
                      </a:r>
                      <a:endParaRPr lang="da-DK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781208991"/>
                  </a:ext>
                </a:extLst>
              </a:tr>
              <a:tr h="9658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2400" b="0" dirty="0">
                          <a:solidFill>
                            <a:schemeClr val="tx1"/>
                          </a:solidFill>
                          <a:effectLst/>
                        </a:rPr>
                        <a:t>Konisatio kan udføres under graviditeten, hvis der er mistanke om invasiv sygdom. </a:t>
                      </a:r>
                      <a:endParaRPr lang="da-DK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2400" dirty="0">
                          <a:effectLst/>
                        </a:rPr>
                        <a:t>God praksis √</a:t>
                      </a:r>
                      <a:r>
                        <a:rPr lang="da-DK" sz="1200" dirty="0">
                          <a:effectLst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 </a:t>
                      </a:r>
                      <a:endParaRPr lang="da-D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530111650"/>
                  </a:ext>
                </a:extLst>
              </a:tr>
            </a:tbl>
          </a:graphicData>
        </a:graphic>
      </p:graphicFrame>
      <p:sp>
        <p:nvSpPr>
          <p:cNvPr id="3" name="Tekstfelt 2">
            <a:extLst>
              <a:ext uri="{FF2B5EF4-FFF2-40B4-BE49-F238E27FC236}">
                <a16:creationId xmlns:a16="http://schemas.microsoft.com/office/drawing/2014/main" xmlns="" id="{845C1B08-C751-4161-A91A-2A7B84767717}"/>
              </a:ext>
            </a:extLst>
          </p:cNvPr>
          <p:cNvSpPr txBox="1"/>
          <p:nvPr/>
        </p:nvSpPr>
        <p:spPr>
          <a:xfrm>
            <a:off x="1512277" y="1037492"/>
            <a:ext cx="55831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400" dirty="0"/>
              <a:t>Rekommandationer</a:t>
            </a:r>
          </a:p>
        </p:txBody>
      </p:sp>
    </p:spTree>
    <p:extLst>
      <p:ext uri="{BB962C8B-B14F-4D97-AF65-F5344CB8AC3E}">
        <p14:creationId xmlns:p14="http://schemas.microsoft.com/office/powerpoint/2010/main" val="400089856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7D2500DA-DD25-488D-8CCA-55526066FC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6963" y="802298"/>
            <a:ext cx="9867890" cy="2541431"/>
          </a:xfrm>
        </p:spPr>
        <p:txBody>
          <a:bodyPr>
            <a:normAutofit/>
          </a:bodyPr>
          <a:lstStyle/>
          <a:p>
            <a:r>
              <a:rPr lang="da-DK" sz="4000" dirty="0"/>
              <a:t>Skal gravide (GA 23-34) med antepartum blødning tilrådes aflastning på sengeafdeling eller i hjemmet?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xmlns="" id="{13C8026D-1A8A-4F78-914B-D6A58C40F1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6962" y="3531204"/>
            <a:ext cx="9867890" cy="977621"/>
          </a:xfrm>
        </p:spPr>
        <p:txBody>
          <a:bodyPr/>
          <a:lstStyle/>
          <a:p>
            <a:r>
              <a:rPr lang="da-DK" dirty="0"/>
              <a:t>PICO 4</a:t>
            </a:r>
          </a:p>
        </p:txBody>
      </p:sp>
    </p:spTree>
    <p:extLst>
      <p:ext uri="{BB962C8B-B14F-4D97-AF65-F5344CB8AC3E}">
        <p14:creationId xmlns:p14="http://schemas.microsoft.com/office/powerpoint/2010/main" val="1516581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>
            <a:extLst>
              <a:ext uri="{FF2B5EF4-FFF2-40B4-BE49-F238E27FC236}">
                <a16:creationId xmlns:a16="http://schemas.microsoft.com/office/drawing/2014/main" xmlns="" id="{6C64457B-C5CB-43A9-B552-A3091EC571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6945" y="73457"/>
            <a:ext cx="6927273" cy="6198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07482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B857D1E-A96D-7246-89AE-BA2DF9EEA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a-DK" sz="2400" dirty="0"/>
              <a:t>Pico 4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xmlns="" id="{003AD563-BB7F-454C-A2BF-FB41ED515B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2400" dirty="0"/>
              <a:t>Population: Gravide med blødning i GA 23-34</a:t>
            </a:r>
          </a:p>
          <a:p>
            <a:r>
              <a:rPr lang="da-DK" sz="2400" dirty="0"/>
              <a:t>Intervention: Sengeliggende aflastning i hospitalsafdeling/hjemme</a:t>
            </a:r>
          </a:p>
          <a:p>
            <a:r>
              <a:rPr lang="da-DK" sz="2400" dirty="0" err="1"/>
              <a:t>Comparison</a:t>
            </a:r>
            <a:r>
              <a:rPr lang="da-DK" sz="2400" dirty="0"/>
              <a:t>: Ingen aflastning</a:t>
            </a:r>
          </a:p>
          <a:p>
            <a:r>
              <a:rPr lang="da-DK" sz="2400" dirty="0"/>
              <a:t>Outcome: præterm fødsel, dyb venetrombose, knogledegeneration, neonatal morbiditet og mortalitet, maternel depression og angst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1094481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A2419ADE-6884-0B4C-9219-B03D90DB9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/>
              <a:t>Evidens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xmlns="" id="{32C1CB30-530B-274A-9B05-BAFB978673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da-DK" sz="2400" dirty="0"/>
              <a:t>Ingen randomiserede studier, der undersøger effekten af aflastning ved blødning i 2. og 3. trimester af graviditeten mht. præterm fødsel og neonatal morbiditet. </a:t>
            </a:r>
          </a:p>
          <a:p>
            <a:pPr marL="0" indent="0">
              <a:buNone/>
            </a:pPr>
            <a:r>
              <a:rPr lang="da-DK" sz="2400" dirty="0"/>
              <a:t>Negative følger til aflastning:</a:t>
            </a:r>
          </a:p>
          <a:p>
            <a:pPr lvl="1"/>
            <a:r>
              <a:rPr lang="da-DK" sz="2400" dirty="0"/>
              <a:t>Knogledegeneration</a:t>
            </a:r>
          </a:p>
          <a:p>
            <a:pPr lvl="1"/>
            <a:r>
              <a:rPr lang="da-DK" sz="2400" dirty="0"/>
              <a:t>Post partum depression</a:t>
            </a:r>
          </a:p>
        </p:txBody>
      </p:sp>
    </p:spTree>
    <p:extLst>
      <p:ext uri="{BB962C8B-B14F-4D97-AF65-F5344CB8AC3E}">
        <p14:creationId xmlns:p14="http://schemas.microsoft.com/office/powerpoint/2010/main" val="246313108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2CF0778-6330-5240-89B1-A5CD53D2D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467013"/>
            <a:ext cx="9603275" cy="1049235"/>
          </a:xfrm>
        </p:spPr>
        <p:txBody>
          <a:bodyPr/>
          <a:lstStyle/>
          <a:p>
            <a:pPr algn="ctr"/>
            <a:r>
              <a:rPr lang="da-DK" dirty="0"/>
              <a:t/>
            </a:r>
            <a:br>
              <a:rPr lang="da-DK" dirty="0"/>
            </a:br>
            <a:r>
              <a:rPr lang="da-DK" dirty="0"/>
              <a:t>Anbefalinger</a:t>
            </a:r>
          </a:p>
        </p:txBody>
      </p:sp>
      <p:graphicFrame>
        <p:nvGraphicFramePr>
          <p:cNvPr id="9" name="Pladsholder til indhold 8">
            <a:extLst>
              <a:ext uri="{FF2B5EF4-FFF2-40B4-BE49-F238E27FC236}">
                <a16:creationId xmlns:a16="http://schemas.microsoft.com/office/drawing/2014/main" xmlns="" id="{182661E5-5335-7948-B3B2-FEF7B5D87B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538142"/>
              </p:ext>
            </p:extLst>
          </p:nvPr>
        </p:nvGraphicFramePr>
        <p:xfrm>
          <a:off x="1272371" y="3180003"/>
          <a:ext cx="9300379" cy="12957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73576">
                  <a:extLst>
                    <a:ext uri="{9D8B030D-6E8A-4147-A177-3AD203B41FA5}">
                      <a16:colId xmlns:a16="http://schemas.microsoft.com/office/drawing/2014/main" xmlns="" val="78841918"/>
                    </a:ext>
                  </a:extLst>
                </a:gridCol>
                <a:gridCol w="1526803">
                  <a:extLst>
                    <a:ext uri="{9D8B030D-6E8A-4147-A177-3AD203B41FA5}">
                      <a16:colId xmlns:a16="http://schemas.microsoft.com/office/drawing/2014/main" xmlns="" val="3124124887"/>
                    </a:ext>
                  </a:extLst>
                </a:gridCol>
              </a:tblGrid>
              <a:tr h="12957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a-DK" sz="2400" b="0" dirty="0">
                          <a:solidFill>
                            <a:schemeClr val="tx1"/>
                          </a:solidFill>
                          <a:effectLst/>
                        </a:rPr>
                        <a:t>Der fandtes ingen randomiserede studier, der undersøger effekten af aflastning ved blødning i 2. og 3. trimester af graviditeten.</a:t>
                      </a:r>
                      <a:endParaRPr lang="da-DK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 dirty="0">
                          <a:solidFill>
                            <a:schemeClr val="tx1"/>
                          </a:solidFill>
                          <a:effectLst/>
                        </a:rPr>
                        <a:t>Lav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 dirty="0">
                          <a:solidFill>
                            <a:schemeClr val="tx1"/>
                          </a:solidFill>
                          <a:effectLst/>
                        </a:rPr>
                        <a:t>(⊕⊕⊖⊖)</a:t>
                      </a:r>
                      <a:endParaRPr lang="da-DK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13664117"/>
                  </a:ext>
                </a:extLst>
              </a:tr>
            </a:tbl>
          </a:graphicData>
        </a:graphic>
      </p:graphicFrame>
      <p:sp>
        <p:nvSpPr>
          <p:cNvPr id="12" name="Tekstfelt 11">
            <a:extLst>
              <a:ext uri="{FF2B5EF4-FFF2-40B4-BE49-F238E27FC236}">
                <a16:creationId xmlns:a16="http://schemas.microsoft.com/office/drawing/2014/main" xmlns="" id="{65AF550D-5DE4-C140-8E8A-6E11EB7A554A}"/>
              </a:ext>
            </a:extLst>
          </p:cNvPr>
          <p:cNvSpPr txBox="1"/>
          <p:nvPr/>
        </p:nvSpPr>
        <p:spPr>
          <a:xfrm>
            <a:off x="1202033" y="2596462"/>
            <a:ext cx="3116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i="1" dirty="0"/>
              <a:t>Resume</a:t>
            </a:r>
            <a:r>
              <a:rPr lang="da-DK" i="1" dirty="0"/>
              <a:t> af evidensgrad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xmlns="" id="{44571B9E-3E0C-3940-9162-3F9BE093A323}"/>
              </a:ext>
            </a:extLst>
          </p:cNvPr>
          <p:cNvSpPr txBox="1"/>
          <p:nvPr/>
        </p:nvSpPr>
        <p:spPr>
          <a:xfrm>
            <a:off x="8950569" y="2593840"/>
            <a:ext cx="16221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i="1" dirty="0"/>
              <a:t>Evidensgrad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xmlns="" id="{CA7C672A-EA23-6B40-A3A8-EA16685E6DF6}"/>
              </a:ext>
            </a:extLst>
          </p:cNvPr>
          <p:cNvSpPr txBox="1"/>
          <p:nvPr/>
        </p:nvSpPr>
        <p:spPr>
          <a:xfrm>
            <a:off x="9533650" y="3244334"/>
            <a:ext cx="763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i="1" dirty="0"/>
              <a:t>Styrke</a:t>
            </a:r>
          </a:p>
        </p:txBody>
      </p:sp>
    </p:spTree>
    <p:extLst>
      <p:ext uri="{BB962C8B-B14F-4D97-AF65-F5344CB8AC3E}">
        <p14:creationId xmlns:p14="http://schemas.microsoft.com/office/powerpoint/2010/main" val="202896887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2CF0778-6330-5240-89B1-A5CD53D2D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467013"/>
            <a:ext cx="9603275" cy="1049235"/>
          </a:xfrm>
        </p:spPr>
        <p:txBody>
          <a:bodyPr/>
          <a:lstStyle/>
          <a:p>
            <a:pPr algn="ctr"/>
            <a:r>
              <a:rPr lang="da-DK" dirty="0"/>
              <a:t/>
            </a:r>
            <a:br>
              <a:rPr lang="da-DK" dirty="0"/>
            </a:br>
            <a:r>
              <a:rPr lang="da-DK" dirty="0"/>
              <a:t>Anbefalinger</a:t>
            </a:r>
          </a:p>
        </p:txBody>
      </p:sp>
      <p:graphicFrame>
        <p:nvGraphicFramePr>
          <p:cNvPr id="10" name="Tabel 9">
            <a:extLst>
              <a:ext uri="{FF2B5EF4-FFF2-40B4-BE49-F238E27FC236}">
                <a16:creationId xmlns:a16="http://schemas.microsoft.com/office/drawing/2014/main" xmlns="" id="{C5C89485-AE61-BA4A-95DA-90BBA38749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3431462"/>
              </p:ext>
            </p:extLst>
          </p:nvPr>
        </p:nvGraphicFramePr>
        <p:xfrm>
          <a:off x="1272371" y="2892697"/>
          <a:ext cx="9964198" cy="2926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21098">
                  <a:extLst>
                    <a:ext uri="{9D8B030D-6E8A-4147-A177-3AD203B41FA5}">
                      <a16:colId xmlns:a16="http://schemas.microsoft.com/office/drawing/2014/main" xmlns="" val="1779166778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xmlns="" val="1495104776"/>
                    </a:ext>
                  </a:extLst>
                </a:gridCol>
              </a:tblGrid>
              <a:tr h="26288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2400" b="0" dirty="0">
                          <a:solidFill>
                            <a:schemeClr val="tx1"/>
                          </a:solidFill>
                          <a:effectLst/>
                        </a:rPr>
                        <a:t>Der findes ingen evidens for at risikoen for præterm fødsel ved blødning bliver reduceret af aflastning, men der findes derimod evidens for bivirkninger i form af knogledegeneration og øget risiko for postpartum depression.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da-DK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2400" b="0" dirty="0">
                          <a:solidFill>
                            <a:schemeClr val="tx1"/>
                          </a:solidFill>
                          <a:effectLst/>
                        </a:rPr>
                        <a:t>Det anbefales, at man kun indlægger gravide med blødning i 2. og 3. trimester til aflastning efter nøje overvejelser og i korte perioder.</a:t>
                      </a:r>
                      <a:endParaRPr lang="da-DK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400" b="0" dirty="0">
                          <a:solidFill>
                            <a:schemeClr val="tx1"/>
                          </a:solidFill>
                          <a:effectLst/>
                        </a:rPr>
                        <a:t>Svag/betinget anbefaling mod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a-DK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8943975"/>
                  </a:ext>
                </a:extLst>
              </a:tr>
            </a:tbl>
          </a:graphicData>
        </a:graphic>
      </p:graphicFrame>
      <p:sp>
        <p:nvSpPr>
          <p:cNvPr id="14" name="Tekstfelt 13">
            <a:extLst>
              <a:ext uri="{FF2B5EF4-FFF2-40B4-BE49-F238E27FC236}">
                <a16:creationId xmlns:a16="http://schemas.microsoft.com/office/drawing/2014/main" xmlns="" id="{72FE68CB-6433-8241-B382-225AB87A5920}"/>
              </a:ext>
            </a:extLst>
          </p:cNvPr>
          <p:cNvSpPr txBox="1"/>
          <p:nvPr/>
        </p:nvSpPr>
        <p:spPr>
          <a:xfrm>
            <a:off x="1272371" y="2248625"/>
            <a:ext cx="33599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i="1" dirty="0"/>
              <a:t>Kliniske</a:t>
            </a:r>
            <a:r>
              <a:rPr lang="da-DK" i="1" dirty="0"/>
              <a:t> </a:t>
            </a:r>
            <a:r>
              <a:rPr lang="da-DK" sz="2400" i="1" dirty="0"/>
              <a:t>rekommandationer</a:t>
            </a:r>
            <a:r>
              <a:rPr lang="da-DK" i="1" dirty="0"/>
              <a:t> </a:t>
            </a:r>
            <a:endParaRPr lang="da-DK" dirty="0"/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xmlns="" id="{CA7C672A-EA23-6B40-A3A8-EA16685E6DF6}"/>
              </a:ext>
            </a:extLst>
          </p:cNvPr>
          <p:cNvSpPr txBox="1"/>
          <p:nvPr/>
        </p:nvSpPr>
        <p:spPr>
          <a:xfrm>
            <a:off x="9208335" y="2248625"/>
            <a:ext cx="15922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i="1" dirty="0"/>
              <a:t>Styrke</a:t>
            </a:r>
          </a:p>
        </p:txBody>
      </p:sp>
    </p:spTree>
    <p:extLst>
      <p:ext uri="{BB962C8B-B14F-4D97-AF65-F5344CB8AC3E}">
        <p14:creationId xmlns:p14="http://schemas.microsoft.com/office/powerpoint/2010/main" val="1614304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42A677C-148A-475B-A696-FE9F612F3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indledning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xmlns="" id="{F6365351-0398-458E-BDD0-FC7D65F8E1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sz="2400" dirty="0"/>
              <a:t>Klinisk en hyppig problemstilling </a:t>
            </a:r>
          </a:p>
          <a:p>
            <a:pPr marL="0" indent="0">
              <a:buNone/>
            </a:pPr>
            <a:r>
              <a:rPr lang="da-DK" sz="2400" dirty="0"/>
              <a:t>Flowchart - patogenese, diagnostik, behandling</a:t>
            </a:r>
          </a:p>
          <a:p>
            <a:pPr marL="0" indent="0">
              <a:buNone/>
            </a:pPr>
            <a:r>
              <a:rPr lang="da-DK" sz="2400" dirty="0"/>
              <a:t>Bredt emne. Overlap med gynækologien og meget varierende alvorlighedsgrad</a:t>
            </a:r>
          </a:p>
          <a:p>
            <a:pPr marL="0" indent="0">
              <a:buNone/>
            </a:pPr>
            <a:r>
              <a:rPr lang="da-DK" sz="2400" dirty="0"/>
              <a:t>Største udfordring: manglende evidens</a:t>
            </a:r>
          </a:p>
          <a:p>
            <a:pPr marL="0" indent="0">
              <a:buNone/>
            </a:pPr>
            <a:r>
              <a:rPr lang="da-DK" sz="2400" dirty="0"/>
              <a:t>Ændring af daglig praksis?</a:t>
            </a:r>
          </a:p>
        </p:txBody>
      </p:sp>
    </p:spTree>
    <p:extLst>
      <p:ext uri="{BB962C8B-B14F-4D97-AF65-F5344CB8AC3E}">
        <p14:creationId xmlns:p14="http://schemas.microsoft.com/office/powerpoint/2010/main" val="3475300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7CB825BB-2D8E-4D17-A619-32C7DAD07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Anvendt metode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xmlns="" id="{5420EF72-CC30-4720-9F46-9327AD2238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sz="2400" dirty="0"/>
              <a:t>GRADE inkl. PICO spørgsmål</a:t>
            </a:r>
          </a:p>
          <a:p>
            <a:pPr marL="0" indent="0">
              <a:buNone/>
            </a:pPr>
            <a:r>
              <a:rPr lang="da-DK" sz="2400" dirty="0"/>
              <a:t>Databaser der er søgt i omfatter systematisk litteratursøgning i MEDLINE via PubMed, The Cochrane Library og Embase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72562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C13D9D24-1CAD-4CB2-8315-FADF263E4C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3633" y="802298"/>
            <a:ext cx="9251219" cy="2541431"/>
          </a:xfrm>
        </p:spPr>
        <p:txBody>
          <a:bodyPr>
            <a:normAutofit/>
          </a:bodyPr>
          <a:lstStyle/>
          <a:p>
            <a:r>
              <a:rPr lang="da-DK" sz="5400" dirty="0"/>
              <a:t>Tranexamsyre ved antepartum blødning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xmlns="" id="{276BC20C-C688-4053-9DD2-5EEF72527C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0745" y="3531204"/>
            <a:ext cx="9184107" cy="977621"/>
          </a:xfrm>
        </p:spPr>
        <p:txBody>
          <a:bodyPr/>
          <a:lstStyle/>
          <a:p>
            <a:r>
              <a:rPr lang="da-DK" dirty="0"/>
              <a:t>PICO I</a:t>
            </a:r>
          </a:p>
        </p:txBody>
      </p:sp>
    </p:spTree>
    <p:extLst>
      <p:ext uri="{BB962C8B-B14F-4D97-AF65-F5344CB8AC3E}">
        <p14:creationId xmlns:p14="http://schemas.microsoft.com/office/powerpoint/2010/main" val="1364189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PICO 1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da-DK" sz="2400" dirty="0"/>
          </a:p>
          <a:p>
            <a:pPr marL="0" indent="0">
              <a:buNone/>
            </a:pPr>
            <a:r>
              <a:rPr lang="da-DK" sz="2400" dirty="0"/>
              <a:t>Reducerer behandling med tranexamsyre i 2. og 3. trimester blødning i forhold til ingen behandling, uden at risikoen for tromboemboliske komplikationer øges?</a:t>
            </a:r>
          </a:p>
          <a:p>
            <a:pPr marL="0" indent="0">
              <a:buNone/>
            </a:pPr>
            <a:endParaRPr lang="da-DK" sz="2400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0524127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i">
  <a:themeElements>
    <a:clrScheme name="Galleri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i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i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1941</TotalTime>
  <Words>2111</Words>
  <Application>Microsoft Office PowerPoint</Application>
  <PresentationFormat>Widescreen</PresentationFormat>
  <Paragraphs>258</Paragraphs>
  <Slides>53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53</vt:i4>
      </vt:variant>
    </vt:vector>
  </HeadingPairs>
  <TitlesOfParts>
    <vt:vector size="58" baseType="lpstr">
      <vt:lpstr>Arial</vt:lpstr>
      <vt:lpstr>Gill Sans MT</vt:lpstr>
      <vt:lpstr>Times New Roman</vt:lpstr>
      <vt:lpstr>Wingdings</vt:lpstr>
      <vt:lpstr>Galleri</vt:lpstr>
      <vt:lpstr>Antepartal blødning</vt:lpstr>
      <vt:lpstr>arbejdsgruppen Antepartal blødning</vt:lpstr>
      <vt:lpstr>En stor tak for specialist assistance  til: </vt:lpstr>
      <vt:lpstr>indledning</vt:lpstr>
      <vt:lpstr>PowerPoint-præsentation</vt:lpstr>
      <vt:lpstr>indledning</vt:lpstr>
      <vt:lpstr>Anvendt metode</vt:lpstr>
      <vt:lpstr>Tranexamsyre ved antepartum blødning</vt:lpstr>
      <vt:lpstr>PICO 1</vt:lpstr>
      <vt:lpstr>PICO 1</vt:lpstr>
      <vt:lpstr>Litteraturen</vt:lpstr>
      <vt:lpstr>Lindoff et al. 1993</vt:lpstr>
      <vt:lpstr>Lindoff et al. 1993</vt:lpstr>
      <vt:lpstr>Svagheder i litteraturen</vt:lpstr>
      <vt:lpstr>Effektstudie</vt:lpstr>
      <vt:lpstr>Behandlingsvarighed</vt:lpstr>
      <vt:lpstr>anbefaling</vt:lpstr>
      <vt:lpstr>tokolytisk behandling ved antepartum blødning         </vt:lpstr>
      <vt:lpstr>Pico 2</vt:lpstr>
      <vt:lpstr>PowerPoint-præsentation</vt:lpstr>
      <vt:lpstr>Indikation for behandling </vt:lpstr>
      <vt:lpstr>Litteratur John Sholl, 1987 </vt:lpstr>
      <vt:lpstr>Litteratur John Sholl, 1987 </vt:lpstr>
      <vt:lpstr>Litteratur Bond et al., 1989</vt:lpstr>
      <vt:lpstr>Litteratur Bond et al., 1989</vt:lpstr>
      <vt:lpstr>Litteratur Saller et al., 1990</vt:lpstr>
      <vt:lpstr>Litteratur Saller et al., 1990</vt:lpstr>
      <vt:lpstr>Litteratur Towers et al., 1998</vt:lpstr>
      <vt:lpstr>Litteratur Towers et al., 1998</vt:lpstr>
      <vt:lpstr>Litteratur Towers et al., 1998</vt:lpstr>
      <vt:lpstr>Kontraindikationer</vt:lpstr>
      <vt:lpstr>Kontraindikationer</vt:lpstr>
      <vt:lpstr>RCOG Green-top guideline No. 63 Antepartum Haemorrhage 2011</vt:lpstr>
      <vt:lpstr>PowerPoint-præsentation</vt:lpstr>
      <vt:lpstr>Valg af tokolytika </vt:lpstr>
      <vt:lpstr>Kliniske rekommandationer</vt:lpstr>
      <vt:lpstr>Cervixdysplasi og blødning under graviditeten</vt:lpstr>
      <vt:lpstr>PICO 3</vt:lpstr>
      <vt:lpstr>PICO 3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Skal gravide (GA 23-34) med antepartum blødning tilrådes aflastning på sengeafdeling eller i hjemmet?</vt:lpstr>
      <vt:lpstr>Pico 4</vt:lpstr>
      <vt:lpstr>Evidens</vt:lpstr>
      <vt:lpstr> Anbefalinger</vt:lpstr>
      <vt:lpstr> Anbefalinger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Antepartal blødning</dc:title>
  <dc:creator>Åse Kathrine Klemmensen</dc:creator>
  <cp:lastModifiedBy>Julie Glavind</cp:lastModifiedBy>
  <cp:revision>113</cp:revision>
  <dcterms:created xsi:type="dcterms:W3CDTF">2021-05-10T21:24:45Z</dcterms:created>
  <dcterms:modified xsi:type="dcterms:W3CDTF">2021-06-06T21:41:36Z</dcterms:modified>
</cp:coreProperties>
</file>