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9" r:id="rId1"/>
  </p:sldMasterIdLst>
  <p:notesMasterIdLst>
    <p:notesMasterId r:id="rId36"/>
  </p:notesMasterIdLst>
  <p:handoutMasterIdLst>
    <p:handoutMasterId r:id="rId37"/>
  </p:handoutMasterIdLst>
  <p:sldIdLst>
    <p:sldId id="269" r:id="rId2"/>
    <p:sldId id="270" r:id="rId3"/>
    <p:sldId id="272" r:id="rId4"/>
    <p:sldId id="271" r:id="rId5"/>
    <p:sldId id="299" r:id="rId6"/>
    <p:sldId id="273" r:id="rId7"/>
    <p:sldId id="281" r:id="rId8"/>
    <p:sldId id="288" r:id="rId9"/>
    <p:sldId id="294" r:id="rId10"/>
    <p:sldId id="303" r:id="rId11"/>
    <p:sldId id="304" r:id="rId12"/>
    <p:sldId id="305" r:id="rId13"/>
    <p:sldId id="306" r:id="rId14"/>
    <p:sldId id="307" r:id="rId15"/>
    <p:sldId id="309" r:id="rId16"/>
    <p:sldId id="274" r:id="rId17"/>
    <p:sldId id="278" r:id="rId18"/>
    <p:sldId id="276" r:id="rId19"/>
    <p:sldId id="256" r:id="rId20"/>
    <p:sldId id="257" r:id="rId21"/>
    <p:sldId id="302" r:id="rId22"/>
    <p:sldId id="259" r:id="rId23"/>
    <p:sldId id="260" r:id="rId24"/>
    <p:sldId id="261" r:id="rId25"/>
    <p:sldId id="280" r:id="rId26"/>
    <p:sldId id="295" r:id="rId27"/>
    <p:sldId id="284" r:id="rId28"/>
    <p:sldId id="283" r:id="rId29"/>
    <p:sldId id="282" r:id="rId30"/>
    <p:sldId id="292" r:id="rId31"/>
    <p:sldId id="293" r:id="rId32"/>
    <p:sldId id="296" r:id="rId33"/>
    <p:sldId id="285" r:id="rId34"/>
    <p:sldId id="287" r:id="rId35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10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7D079-B239-684D-A581-B1A4E7FB20D1}" type="datetimeFigureOut">
              <a:rPr lang="da-DK" smtClean="0"/>
              <a:t>20-05-2021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A038-E633-C544-984F-5EBC2934C2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7580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E0A88-0736-6141-A431-31768827A7BA}" type="datetimeFigureOut">
              <a:rPr lang="da-DK" smtClean="0"/>
              <a:t>20-05-2021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55118-AB53-5D4F-848C-52A6D5181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568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346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Emner:</a:t>
            </a:r>
            <a:r>
              <a:rPr lang="da-DK" baseline="0" dirty="0" smtClean="0"/>
              <a:t> </a:t>
            </a:r>
          </a:p>
          <a:p>
            <a:r>
              <a:rPr lang="da-DK" baseline="0" dirty="0" smtClean="0"/>
              <a:t>Misdannelser </a:t>
            </a:r>
          </a:p>
          <a:p>
            <a:r>
              <a:rPr lang="da-DK" baseline="0" dirty="0" smtClean="0"/>
              <a:t>Blødning </a:t>
            </a:r>
          </a:p>
          <a:p>
            <a:r>
              <a:rPr lang="da-DK" baseline="0" dirty="0" err="1" smtClean="0"/>
              <a:t>Ductus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arteriosus</a:t>
            </a:r>
            <a:endParaRPr lang="da-DK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Generelt</a:t>
            </a:r>
            <a:r>
              <a:rPr lang="da-DK" baseline="0" dirty="0" smtClean="0"/>
              <a:t> få studier som har til primære formål at undersøge mulige </a:t>
            </a:r>
            <a:r>
              <a:rPr lang="da-DK" baseline="0" dirty="0" err="1" smtClean="0"/>
              <a:t>føtale</a:t>
            </a:r>
            <a:r>
              <a:rPr lang="da-DK" baseline="0" dirty="0" smtClean="0"/>
              <a:t> komplikationer.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Ingen relevante studier omhandlende nyreskade eller NEC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704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da-DK" sz="2400" dirty="0" err="1" smtClean="0"/>
              <a:t>Incidens</a:t>
            </a:r>
            <a:r>
              <a:rPr lang="da-DK" sz="2400" dirty="0" smtClean="0"/>
              <a:t> i Danmark: 3-4.5 pr. 10.000 levendefødte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2400" b="1" dirty="0" smtClean="0"/>
              <a:t>5.-9. </a:t>
            </a:r>
            <a:r>
              <a:rPr lang="da-DK" sz="2400" b="1" dirty="0" err="1" smtClean="0"/>
              <a:t>gestationsuge</a:t>
            </a:r>
            <a:endParaRPr lang="da-DK" sz="24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da-DK" sz="2400" b="1" dirty="0" smtClean="0"/>
              <a:t>1 </a:t>
            </a:r>
            <a:r>
              <a:rPr lang="da-DK" sz="2400" b="1" dirty="0" err="1" smtClean="0"/>
              <a:t>meta</a:t>
            </a:r>
            <a:r>
              <a:rPr lang="da-DK" sz="2400" b="1" dirty="0" smtClean="0"/>
              <a:t>-analyse (5 case kontrol studier)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2400" u="sng" dirty="0" err="1" smtClean="0"/>
              <a:t>Kozer</a:t>
            </a:r>
            <a:r>
              <a:rPr lang="da-DK" sz="2400" u="sng" dirty="0" smtClean="0"/>
              <a:t> 2002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2400" dirty="0" smtClean="0"/>
              <a:t>n cases = 14 </a:t>
            </a:r>
            <a:r>
              <a:rPr lang="da-DK" sz="2400" dirty="0" smtClean="0">
                <a:sym typeface="Wingdings"/>
              </a:rPr>
              <a:t>- </a:t>
            </a:r>
            <a:r>
              <a:rPr lang="da-DK" sz="2400" dirty="0" smtClean="0"/>
              <a:t>110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2400" dirty="0" smtClean="0"/>
              <a:t>År 1979-1997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2400" dirty="0" smtClean="0"/>
              <a:t>ASA: 1.trimester. Dosis?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2400" b="1" dirty="0" smtClean="0"/>
              <a:t>OR 2.37 (1.4-3.9).  </a:t>
            </a:r>
            <a:r>
              <a:rPr lang="da-DK" sz="2400" dirty="0" smtClean="0"/>
              <a:t>Alle 5 studier fandt øget risiko, 3 signifikant. </a:t>
            </a:r>
          </a:p>
          <a:p>
            <a:pPr marL="0" indent="0">
              <a:lnSpc>
                <a:spcPct val="90000"/>
              </a:lnSpc>
              <a:buNone/>
            </a:pPr>
            <a:endParaRPr lang="da-DK" sz="22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da-DK" sz="2200" u="sng" dirty="0" smtClean="0"/>
              <a:t>Dansk kohortestudie 2010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da-DK" sz="1800" dirty="0" smtClean="0"/>
              <a:t>Undersøger risiko for </a:t>
            </a:r>
            <a:r>
              <a:rPr lang="da-DK" sz="1800" dirty="0" err="1" smtClean="0"/>
              <a:t>kryptorkisme</a:t>
            </a:r>
            <a:r>
              <a:rPr lang="da-DK" sz="1800" dirty="0" smtClean="0"/>
              <a:t> efter ASA i graviditeten, ukendt dosis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da-DK" sz="1800" dirty="0" smtClean="0"/>
              <a:t>n = 47.400 (3135 eksponeret)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da-DK" sz="1800" dirty="0" smtClean="0"/>
              <a:t>Ikke øget risiko for </a:t>
            </a:r>
            <a:r>
              <a:rPr lang="da-DK" sz="1800" dirty="0" err="1" smtClean="0"/>
              <a:t>Kryptorkisme</a:t>
            </a:r>
            <a:r>
              <a:rPr lang="da-DK" sz="1800" dirty="0" smtClean="0"/>
              <a:t> HR 1.18 (0.93-1.49)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97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960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Dosis-respons-sammenhæng ml. BMI og risiko for </a:t>
            </a:r>
            <a:r>
              <a:rPr lang="da-DK" dirty="0" err="1" smtClean="0"/>
              <a:t>præeklampsi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Effekt af </a:t>
            </a:r>
            <a:r>
              <a:rPr lang="da-DK" dirty="0" err="1" smtClean="0"/>
              <a:t>magnyl</a:t>
            </a:r>
            <a:r>
              <a:rPr lang="da-DK" dirty="0" smtClean="0"/>
              <a:t> på overvægtige</a:t>
            </a:r>
          </a:p>
          <a:p>
            <a:r>
              <a:rPr lang="da-DK" dirty="0" smtClean="0"/>
              <a:t>I 2018 havde 14%</a:t>
            </a:r>
            <a:r>
              <a:rPr lang="da-DK" baseline="0" dirty="0" smtClean="0"/>
              <a:t> af gravide et BMI over 30, mens 5% havde et BMI over 35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7859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Ved vi nok om bivirkningsprofil for mor og barn til at kunne anbefale profylaktisk behandling?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Hvornår skal behandlingen initieres og afsluttes?</a:t>
            </a:r>
          </a:p>
          <a:p>
            <a:endParaRPr lang="da-DK" dirty="0" smtClean="0"/>
          </a:p>
          <a:p>
            <a:r>
              <a:rPr lang="da-DK" dirty="0" smtClean="0"/>
              <a:t>Hvilken dosis skal anvendes?</a:t>
            </a:r>
          </a:p>
          <a:p>
            <a:r>
              <a:rPr lang="da-DK" dirty="0" smtClean="0"/>
              <a:t>Diskussion opdelt i to hoveddele – først kigger vi</a:t>
            </a:r>
            <a:r>
              <a:rPr lang="da-DK" baseline="0" dirty="0" smtClean="0"/>
              <a:t> på forebyggelse, bivirkninger, dosis og timing, dernæst på anbefalinger vedr. hvilke risikogrupper der skal anbefales </a:t>
            </a:r>
            <a:r>
              <a:rPr lang="da-DK" baseline="0" dirty="0" err="1" smtClean="0"/>
              <a:t>magnyl</a:t>
            </a:r>
            <a:r>
              <a:rPr lang="da-DK" baseline="0" dirty="0" smtClean="0"/>
              <a:t> – til sidst fri diskussion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32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32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COX1-hæmning ved lavdosis-</a:t>
            </a:r>
            <a:r>
              <a:rPr lang="da-DK" dirty="0" err="1" smtClean="0"/>
              <a:t>behandling,Trombocytaggregationshæmning</a:t>
            </a:r>
            <a:r>
              <a:rPr lang="da-DK" dirty="0" smtClean="0"/>
              <a:t> i 7-10 dage</a:t>
            </a:r>
          </a:p>
          <a:p>
            <a:endParaRPr lang="da-DK" dirty="0" smtClean="0"/>
          </a:p>
          <a:p>
            <a:r>
              <a:rPr lang="da-DK" dirty="0" smtClean="0"/>
              <a:t>Bivirkningsprofil for</a:t>
            </a:r>
            <a:r>
              <a:rPr lang="da-DK" baseline="0" dirty="0" smtClean="0"/>
              <a:t> mor og barn?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57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Vigtigt at holde sig</a:t>
            </a:r>
            <a:r>
              <a:rPr lang="da-DK" baseline="0" dirty="0" smtClean="0"/>
              <a:t> for øje, hvad der er </a:t>
            </a:r>
            <a:r>
              <a:rPr lang="da-DK" baseline="0" dirty="0" err="1" smtClean="0"/>
              <a:t>outcomes</a:t>
            </a:r>
            <a:r>
              <a:rPr lang="da-DK" baseline="0" dirty="0" smtClean="0"/>
              <a:t> og hvad der er risikofaktorer.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922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Siden de første rapporter kom i 1978</a:t>
            </a:r>
            <a:r>
              <a:rPr lang="da-DK" baseline="0" dirty="0" smtClean="0"/>
              <a:t> om at ASA muligvis havde effekt på PE, har der været mange </a:t>
            </a:r>
            <a:r>
              <a:rPr lang="da-DK" baseline="0" dirty="0" err="1" smtClean="0"/>
              <a:t>RCT’er</a:t>
            </a:r>
            <a:r>
              <a:rPr lang="da-DK" baseline="0" dirty="0" smtClean="0"/>
              <a:t> med divergerende resultater, formentlig </a:t>
            </a:r>
            <a:r>
              <a:rPr lang="da-DK" baseline="0" dirty="0" err="1" smtClean="0"/>
              <a:t>pga</a:t>
            </a:r>
            <a:r>
              <a:rPr lang="da-DK" baseline="0" dirty="0" smtClean="0"/>
              <a:t> forskelle i dosis, tidspunkt for opstart, udvælgelse af risikogrupper, definition af </a:t>
            </a:r>
            <a:r>
              <a:rPr lang="da-DK" baseline="0" dirty="0" err="1" smtClean="0"/>
              <a:t>outcome</a:t>
            </a:r>
            <a:r>
              <a:rPr lang="da-DK" baseline="0" dirty="0" smtClean="0"/>
              <a:t> osv. 2007; 10% reduktion af forekomst af PE. Siden da opdaget af effekten er dosisafhængig, at ASA bør gives til natten, at ASA bør startes tidligt i graviditeten, helst før uge 16, og i 2017 kom ASPRE-studiet med ca. 1800 deltagere RCT med aspirin vs. placebo 150 mg 11-14 uge, kvinder udvalgt ud fra algoritme. I det studie reduceres risiko for præterm PE med 63%, endnu større reduktion i risiko for tidligt indsættende PE, dvs. før uge 34. IUGR uden </a:t>
            </a:r>
            <a:r>
              <a:rPr lang="da-DK" baseline="0" dirty="0" err="1" smtClean="0"/>
              <a:t>præeklampsi</a:t>
            </a:r>
            <a:r>
              <a:rPr lang="da-DK" baseline="0" dirty="0" smtClean="0"/>
              <a:t> er også muligt at forebygge, og muligvis er der også effekt på spontan præterm fødsel, dødfødsel og senabort.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78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59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veldefinerede populationer er fx kvinder med tidligere spontan præterm fødsel eller </a:t>
            </a:r>
            <a:r>
              <a:rPr lang="da-DK" dirty="0" err="1" smtClean="0"/>
              <a:t>nulliparae</a:t>
            </a:r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Ang. </a:t>
            </a:r>
            <a:r>
              <a:rPr lang="da-DK" dirty="0" err="1" smtClean="0"/>
              <a:t>Confounding</a:t>
            </a:r>
            <a:r>
              <a:rPr lang="da-DK" dirty="0" smtClean="0"/>
              <a:t>:</a:t>
            </a:r>
            <a:r>
              <a:rPr lang="da-DK" baseline="0" dirty="0" smtClean="0"/>
              <a:t>  Dvs. at en beskyttende effekt mod præterm fødsel pga. </a:t>
            </a:r>
            <a:r>
              <a:rPr lang="da-DK" dirty="0" err="1" smtClean="0"/>
              <a:t>ASAs</a:t>
            </a:r>
            <a:r>
              <a:rPr lang="da-DK" dirty="0" smtClean="0"/>
              <a:t> beskyttende effekt mod udvikling af </a:t>
            </a:r>
            <a:r>
              <a:rPr lang="da-DK" dirty="0" err="1" smtClean="0"/>
              <a:t>præeklampsi</a:t>
            </a:r>
            <a:r>
              <a:rPr lang="da-DK" dirty="0" smtClean="0"/>
              <a:t>. Dette kan ikke udelukkes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C754-8D3A-44D5-A7FC-19D6A4BC279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06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Emner:</a:t>
            </a:r>
            <a:r>
              <a:rPr lang="da-DK" baseline="0" dirty="0" smtClean="0"/>
              <a:t>  </a:t>
            </a:r>
          </a:p>
          <a:p>
            <a:r>
              <a:rPr lang="da-DK" baseline="0" dirty="0" smtClean="0"/>
              <a:t>Blødning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70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 fødende, der har fået ASA i ugen op til fødslen, kan</a:t>
            </a:r>
            <a:r>
              <a:rPr lang="da-DK" baseline="0" dirty="0" smtClean="0"/>
              <a:t> det overvejes at anlægge</a:t>
            </a:r>
            <a:r>
              <a:rPr lang="da-DK" dirty="0" smtClean="0"/>
              <a:t> i.v.-adgang under fødslen grundet let øget risiko for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intra</a:t>
            </a:r>
            <a:r>
              <a:rPr lang="da-DK" baseline="0" dirty="0" smtClean="0"/>
              <a:t>- og </a:t>
            </a:r>
            <a:r>
              <a:rPr lang="da-DK" baseline="0" dirty="0" err="1" smtClean="0"/>
              <a:t>postpartum</a:t>
            </a:r>
            <a:r>
              <a:rPr lang="da-DK" baseline="0" dirty="0" smtClean="0"/>
              <a:t> blødning.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5118-AB53-5D4F-848C-52A6D5181D63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49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6220-0C1C-0946-AC32-A25EFE156F01}" type="datetime1">
              <a:rPr lang="da-DK" smtClean="0"/>
              <a:t>20-05-2021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DE6F-FBF4-734A-A2C9-37B01CC13078}" type="datetime1">
              <a:rPr lang="da-DK" smtClean="0"/>
              <a:t>20-05-2021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A6-9ED3-EE46-BCE0-E743A7795DCE}" type="datetime1">
              <a:rPr lang="da-DK" smtClean="0"/>
              <a:t>20-05-2021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C0E7-809D-1A43-8852-A164E6C11069}" type="datetime1">
              <a:rPr lang="da-DK" smtClean="0"/>
              <a:t>20-05-2021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CC62-1D28-7342-A47F-27008DFE2119}" type="datetime1">
              <a:rPr lang="da-DK" smtClean="0"/>
              <a:t>20-05-2021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F1-076C-5346-983A-E8ABF65CBBD2}" type="datetime1">
              <a:rPr lang="da-DK" smtClean="0"/>
              <a:t>20-05-2021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257-E9F8-E141-8E54-72676D6AC2B9}" type="datetime1">
              <a:rPr lang="da-DK" smtClean="0"/>
              <a:t>20-05-2021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774D-4C0A-4641-B8D1-14DB3B819BC4}" type="datetime1">
              <a:rPr lang="da-DK" smtClean="0"/>
              <a:t>20-05-2021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9FE1-6FA0-4947-AB01-A3DEC723393D}" type="datetime1">
              <a:rPr lang="da-DK" smtClean="0"/>
              <a:t>20-05-2021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1C8-5425-0945-A47F-4C5062B4FD85}" type="datetime1">
              <a:rPr lang="da-DK" smtClean="0"/>
              <a:t>20-05-2021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D34-A7BA-3247-9FDD-60517D92A573}" type="datetime1">
              <a:rPr lang="da-DK" smtClean="0"/>
              <a:t>20-05-2021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EE21C2-1311-3D40-8181-A9A07891C1F5}" type="datetime1">
              <a:rPr lang="da-DK" smtClean="0"/>
              <a:t>20-05-2021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E01EB15-17DC-CB4F-B7B0-22EDB70EFA1E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package" Target="../embeddings/Microsoft_Word_Document1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Acetylsalicylsyre </a:t>
            </a:r>
            <a:br>
              <a:rPr lang="da-DK" dirty="0" smtClean="0"/>
            </a:br>
            <a:r>
              <a:rPr lang="da-DK" dirty="0" smtClean="0"/>
              <a:t>i graviditeten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Obstetrisk guidelinemøde 2021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304800" y="52578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Tovholdere: Britta Frederiksen-Møller og Anne Cathrine Hoffgård Munk</a:t>
            </a:r>
          </a:p>
          <a:p>
            <a:endParaRPr lang="da-DK" b="1" dirty="0" smtClean="0"/>
          </a:p>
          <a:p>
            <a:r>
              <a:rPr lang="da-DK" dirty="0" smtClean="0"/>
              <a:t>Guidelinegruppen: Karen Abrahamsen, Anita Sylvest Andersen, Birgitte Baldur-</a:t>
            </a:r>
            <a:r>
              <a:rPr lang="da-DK" dirty="0" err="1" smtClean="0"/>
              <a:t>Felskov</a:t>
            </a:r>
            <a:r>
              <a:rPr lang="da-DK" dirty="0" smtClean="0"/>
              <a:t>, Jens Dalsgaard, Jeanette A Hansen, Louise Kelstrup, Sara Lange, Sofie Lindquist, Lisa </a:t>
            </a:r>
            <a:r>
              <a:rPr lang="da-DK" dirty="0" err="1" smtClean="0"/>
              <a:t>Grange</a:t>
            </a:r>
            <a:r>
              <a:rPr lang="da-DK" dirty="0" smtClean="0"/>
              <a:t> Persson, Line Thellesen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51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Senabort og IUFD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28650" y="1825625"/>
            <a:ext cx="83908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Effekten af profylaktisk ASA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på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antal levendefødte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blandt gravide med tidligere senabort/IUFD</a:t>
            </a:r>
          </a:p>
          <a:p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observationelle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studier 2000 og 2004 (n=250 og n=230) </a:t>
            </a:r>
          </a:p>
          <a:p>
            <a:pPr lvl="2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 75-81 mg</a:t>
            </a:r>
          </a:p>
          <a:p>
            <a:pPr lvl="2"/>
            <a:r>
              <a:rPr lang="da-DK" dirty="0" smtClean="0">
                <a:latin typeface="Times"/>
                <a:cs typeface="Times"/>
              </a:rPr>
              <a:t>Flere levendefødte: OR 1.88 (1.04</a:t>
            </a:r>
            <a:r>
              <a:rPr lang="da-DK" dirty="0">
                <a:latin typeface="Times"/>
                <a:cs typeface="Times"/>
              </a:rPr>
              <a:t>-</a:t>
            </a:r>
            <a:r>
              <a:rPr lang="da-DK" dirty="0" smtClean="0">
                <a:latin typeface="Times"/>
                <a:cs typeface="Times"/>
              </a:rPr>
              <a:t>3.37)  Færre aborter: OR 0.41 (0.25</a:t>
            </a:r>
            <a:r>
              <a:rPr lang="da-DK" dirty="0">
                <a:latin typeface="Times"/>
                <a:cs typeface="Times"/>
              </a:rPr>
              <a:t>-</a:t>
            </a:r>
            <a:r>
              <a:rPr lang="da-DK" dirty="0" smtClean="0">
                <a:latin typeface="Times"/>
                <a:cs typeface="Times"/>
              </a:rPr>
              <a:t>0.68) </a:t>
            </a:r>
          </a:p>
          <a:p>
            <a:pPr lvl="2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Ekskluderet: Alle kvinder med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antiphosfolipid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antistoffer</a:t>
            </a:r>
          </a:p>
          <a:p>
            <a:pPr marL="914400" lvl="2" indent="0">
              <a:buNone/>
            </a:pPr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RCT fra 2014 (n=1.078) </a:t>
            </a:r>
          </a:p>
          <a:p>
            <a:pPr lvl="2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 81 mg, prækonception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36+0</a:t>
            </a:r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kke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effekt af ASA på antal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levendefødte (53 %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58 %)</a:t>
            </a:r>
          </a:p>
          <a:p>
            <a:pPr lvl="2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Ekskluderet: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 kvinder med medicinsk sygdom eller brug for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antikoagulantia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1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Senabort og IUFD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8261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ffekten af profylaktisk ASA på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død hos gravide med kendt sygdom eller risiko for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præeklampsi</a:t>
            </a:r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Cochrane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studie fra 2019 (n=35.391) </a:t>
            </a:r>
          </a:p>
          <a:p>
            <a:pPr lvl="2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medfører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 reduktion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død, </a:t>
            </a:r>
            <a:r>
              <a:rPr lang="da-DK" dirty="0" smtClean="0">
                <a:latin typeface="Times"/>
                <a:cs typeface="Times"/>
              </a:rPr>
              <a:t>RR 0.85 (0.76</a:t>
            </a:r>
            <a:r>
              <a:rPr lang="da-DK" dirty="0">
                <a:latin typeface="Times"/>
                <a:cs typeface="Times"/>
              </a:rPr>
              <a:t>-</a:t>
            </a:r>
            <a:r>
              <a:rPr lang="da-DK" dirty="0" smtClean="0">
                <a:latin typeface="Times"/>
                <a:cs typeface="Times"/>
              </a:rPr>
              <a:t>0.95) </a:t>
            </a:r>
          </a:p>
          <a:p>
            <a:pPr marL="914400" lvl="2" indent="0">
              <a:buNone/>
            </a:pPr>
            <a:endParaRPr lang="da-D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RCT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-analyser 2013 (n=27.222) og 2020 (n=1490)</a:t>
            </a:r>
          </a:p>
          <a:p>
            <a:pPr lvl="2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ASA medfører reduktion i </a:t>
            </a:r>
            <a:r>
              <a:rPr lang="da-D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død, men kun ved hhv. opstart inden GA≤16 og ved ASA dosis &gt;100 mg. 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a-DK" dirty="0" smtClean="0">
                <a:latin typeface="Times"/>
                <a:cs typeface="Times"/>
              </a:rPr>
              <a:t>RR 0.47 (0.25</a:t>
            </a:r>
            <a:r>
              <a:rPr lang="da-DK" dirty="0">
                <a:latin typeface="Times"/>
                <a:cs typeface="Times"/>
              </a:rPr>
              <a:t>-</a:t>
            </a:r>
            <a:r>
              <a:rPr lang="da-DK" dirty="0" smtClean="0">
                <a:latin typeface="Times"/>
                <a:cs typeface="Times"/>
              </a:rPr>
              <a:t>0.88) og RR 0.41 (0.19</a:t>
            </a:r>
            <a:r>
              <a:rPr lang="da-DK" dirty="0">
                <a:latin typeface="Times"/>
                <a:cs typeface="Times"/>
              </a:rPr>
              <a:t>-</a:t>
            </a:r>
            <a:r>
              <a:rPr lang="da-DK" dirty="0" smtClean="0">
                <a:latin typeface="Times"/>
                <a:cs typeface="Times"/>
              </a:rPr>
              <a:t>0.92)</a:t>
            </a:r>
          </a:p>
          <a:p>
            <a:pPr marL="914400" lvl="2" indent="0">
              <a:buNone/>
            </a:pPr>
            <a:endParaRPr 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76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47709"/>
            <a:ext cx="7886700" cy="1122277"/>
          </a:xfrm>
        </p:spPr>
        <p:txBody>
          <a:bodyPr/>
          <a:lstStyle/>
          <a:p>
            <a:pPr algn="ctr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Senabort og IUFD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407699"/>
              </p:ext>
            </p:extLst>
          </p:nvPr>
        </p:nvGraphicFramePr>
        <p:xfrm>
          <a:off x="758939" y="1613492"/>
          <a:ext cx="7405347" cy="19202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4037">
                  <a:extLst>
                    <a:ext uri="{9D8B030D-6E8A-4147-A177-3AD203B41FA5}">
                      <a16:colId xmlns="" xmlns:a16="http://schemas.microsoft.com/office/drawing/2014/main" val="2681699886"/>
                    </a:ext>
                  </a:extLst>
                </a:gridCol>
                <a:gridCol w="1051310">
                  <a:extLst>
                    <a:ext uri="{9D8B030D-6E8A-4147-A177-3AD203B41FA5}">
                      <a16:colId xmlns="" xmlns:a16="http://schemas.microsoft.com/office/drawing/2014/main" val="640280486"/>
                    </a:ext>
                  </a:extLst>
                </a:gridCol>
              </a:tblGrid>
              <a:tr h="1580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Profylaktisk acetylsalicylsyre til raske kvinder med tidligere senabort eller intrauterin fosterdød har ingen tydelig effekt på antallet af levendefødte </a:t>
                      </a:r>
                      <a:r>
                        <a:rPr lang="da-DK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børn. 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Profylaktisk acetylsalicylsyre til kvinder med risiko for at udvikle </a:t>
                      </a:r>
                      <a:r>
                        <a:rPr lang="da-DK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præeklampsi</a:t>
                      </a: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reducerer risikoen for </a:t>
                      </a:r>
                      <a:r>
                        <a:rPr lang="da-DK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perinatal</a:t>
                      </a: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død.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3056490665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5704"/>
              </p:ext>
            </p:extLst>
          </p:nvPr>
        </p:nvGraphicFramePr>
        <p:xfrm>
          <a:off x="758939" y="4114801"/>
          <a:ext cx="7405347" cy="24825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4037">
                  <a:extLst>
                    <a:ext uri="{9D8B030D-6E8A-4147-A177-3AD203B41FA5}">
                      <a16:colId xmlns="" xmlns:a16="http://schemas.microsoft.com/office/drawing/2014/main" val="3865254408"/>
                    </a:ext>
                  </a:extLst>
                </a:gridCol>
                <a:gridCol w="1051310">
                  <a:extLst>
                    <a:ext uri="{9D8B030D-6E8A-4147-A177-3AD203B41FA5}">
                      <a16:colId xmlns="" xmlns:a16="http://schemas.microsoft.com/office/drawing/2014/main" val="155471626"/>
                    </a:ext>
                  </a:extLst>
                </a:gridCol>
              </a:tblGrid>
              <a:tr h="1707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Ved </a:t>
                      </a:r>
                      <a:r>
                        <a:rPr lang="da-DK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uforklaret</a:t>
                      </a: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intrauterin fosterdød anbefales ikke profylaktisk ASA i efterfølgende graviditet.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Ved kendt årsag til tidligere intrauterin fosterdød, eksempelvis </a:t>
                      </a:r>
                      <a:r>
                        <a:rPr lang="da-DK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præeklampsi</a:t>
                      </a: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anbefales ASA profylakse i henhold til gældende guidelines for disse tilstande.  </a:t>
                      </a:r>
                      <a:endParaRPr lang="da-DK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171127735"/>
                  </a:ext>
                </a:extLst>
              </a:tr>
            </a:tbl>
          </a:graphicData>
        </a:graphic>
      </p:graphicFrame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17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Spontan præterm fødsel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Litteraturen: 9 studier med divergerende resultater ang. tentativ </a:t>
            </a:r>
            <a:r>
              <a:rPr lang="da-DK" dirty="0"/>
              <a:t>forebyggende effekt af ASA mod præterm </a:t>
            </a:r>
            <a:r>
              <a:rPr lang="da-DK" dirty="0" smtClean="0"/>
              <a:t>fødsel</a:t>
            </a:r>
          </a:p>
          <a:p>
            <a:endParaRPr lang="da-DK" dirty="0" smtClean="0"/>
          </a:p>
          <a:p>
            <a:r>
              <a:rPr lang="da-DK" dirty="0" smtClean="0"/>
              <a:t>Stort RCT (n=11.976) viser signifikant effekt RR 0.89 (95% CI 0.81-0.98)</a:t>
            </a:r>
          </a:p>
          <a:p>
            <a:endParaRPr lang="da-DK" dirty="0" smtClean="0"/>
          </a:p>
          <a:p>
            <a:r>
              <a:rPr lang="da-DK" dirty="0" smtClean="0"/>
              <a:t>Mangel på I-landsstudier </a:t>
            </a:r>
            <a:r>
              <a:rPr lang="da-DK" dirty="0"/>
              <a:t>med veldefinerede </a:t>
            </a:r>
            <a:r>
              <a:rPr lang="da-DK" dirty="0" smtClean="0"/>
              <a:t>populationer. </a:t>
            </a:r>
          </a:p>
          <a:p>
            <a:endParaRPr lang="da-DK" dirty="0" smtClean="0"/>
          </a:p>
          <a:p>
            <a:r>
              <a:rPr lang="da-DK" dirty="0" smtClean="0"/>
              <a:t>Høj grad af metaanalyser af </a:t>
            </a:r>
            <a:r>
              <a:rPr lang="da-DK" dirty="0" err="1" smtClean="0"/>
              <a:t>præeklampsistudier</a:t>
            </a:r>
            <a:r>
              <a:rPr lang="da-DK" dirty="0" smtClean="0"/>
              <a:t>, hvor </a:t>
            </a:r>
            <a:r>
              <a:rPr lang="da-DK" dirty="0" err="1" smtClean="0"/>
              <a:t>confounding</a:t>
            </a:r>
            <a:r>
              <a:rPr lang="da-DK" dirty="0" smtClean="0"/>
              <a:t> ikke kan udelukkes</a:t>
            </a:r>
          </a:p>
          <a:p>
            <a:endParaRPr lang="da-DK" dirty="0" smtClean="0"/>
          </a:p>
          <a:p>
            <a:r>
              <a:rPr lang="da-DK" dirty="0" smtClean="0"/>
              <a:t>Eksisterende litteratur betragtes som hypotesegenerende og samlet </a:t>
            </a:r>
            <a:r>
              <a:rPr lang="da-DK" dirty="0"/>
              <a:t>evidensniveau </a:t>
            </a:r>
            <a:r>
              <a:rPr lang="da-DK" dirty="0" smtClean="0"/>
              <a:t>nedgraderes</a:t>
            </a:r>
            <a:r>
              <a:rPr lang="da-DK" dirty="0"/>
              <a:t>	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2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Spontan præterm fødsel</a:t>
            </a:r>
            <a:endParaRPr lang="da-DK" dirty="0"/>
          </a:p>
        </p:txBody>
      </p:sp>
      <p:pic>
        <p:nvPicPr>
          <p:cNvPr id="4" name="Pladsholder til indhold 3" descr="Skærmbillede 2021-05-18 kl. 07.39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62" b="-28862"/>
          <a:stretch>
            <a:fillRect/>
          </a:stretch>
        </p:blipFill>
        <p:spPr>
          <a:xfrm>
            <a:off x="50005" y="1358900"/>
            <a:ext cx="8893969" cy="5270500"/>
          </a:xfr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2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Tidligere </a:t>
            </a:r>
            <a:r>
              <a:rPr lang="da-DK" dirty="0" err="1" smtClean="0"/>
              <a:t>abruptio</a:t>
            </a:r>
            <a:r>
              <a:rPr lang="da-DK" dirty="0" smtClean="0"/>
              <a:t> </a:t>
            </a:r>
            <a:r>
              <a:rPr lang="da-DK" dirty="0" err="1" smtClean="0"/>
              <a:t>placentae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15</a:t>
            </a:fld>
            <a:endParaRPr lang="da-DK"/>
          </a:p>
        </p:txBody>
      </p:sp>
      <p:pic>
        <p:nvPicPr>
          <p:cNvPr id="6" name="Pladsholder til indhold 5" descr="Skærmbillede 2021-05-18 kl. 07.41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267" b="-61267"/>
          <a:stretch>
            <a:fillRect/>
          </a:stretch>
        </p:blipFill>
        <p:spPr>
          <a:xfrm>
            <a:off x="152400" y="1071504"/>
            <a:ext cx="9164638" cy="5430896"/>
          </a:xfrm>
        </p:spPr>
      </p:pic>
    </p:spTree>
    <p:extLst>
      <p:ext uri="{BB962C8B-B14F-4D97-AF65-F5344CB8AC3E}">
        <p14:creationId xmlns:p14="http://schemas.microsoft.com/office/powerpoint/2010/main" val="7891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31800" y="2225675"/>
            <a:ext cx="7772400" cy="863707"/>
          </a:xfrm>
        </p:spPr>
        <p:txBody>
          <a:bodyPr/>
          <a:lstStyle/>
          <a:p>
            <a:r>
              <a:rPr lang="da-DK" dirty="0" smtClean="0"/>
              <a:t>maternel risiko </a:t>
            </a:r>
            <a:endParaRPr lang="da-DK" dirty="0"/>
          </a:p>
        </p:txBody>
      </p:sp>
      <p:pic>
        <p:nvPicPr>
          <p:cNvPr id="6" name="Billede 5" descr="bl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4529124"/>
            <a:ext cx="1205891" cy="12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Maternelle</a:t>
            </a:r>
            <a:r>
              <a:rPr lang="da-DK" dirty="0" smtClean="0"/>
              <a:t> risici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Let øget risiko for </a:t>
            </a:r>
            <a:r>
              <a:rPr lang="da-DK" dirty="0" err="1" smtClean="0"/>
              <a:t>intra</a:t>
            </a:r>
            <a:r>
              <a:rPr lang="da-DK" dirty="0" smtClean="0"/>
              <a:t>- og </a:t>
            </a:r>
            <a:r>
              <a:rPr lang="da-DK" dirty="0" err="1" smtClean="0"/>
              <a:t>postpartum</a:t>
            </a:r>
            <a:r>
              <a:rPr lang="da-DK" dirty="0" smtClean="0"/>
              <a:t> blødning ved vaginal fødsel (op til hhv. </a:t>
            </a:r>
            <a:r>
              <a:rPr lang="da-DK" dirty="0"/>
              <a:t>O</a:t>
            </a:r>
            <a:r>
              <a:rPr lang="da-DK" dirty="0" smtClean="0"/>
              <a:t>R 1,65 / 1,23)</a:t>
            </a:r>
          </a:p>
          <a:p>
            <a:pPr lvl="1"/>
            <a:r>
              <a:rPr lang="da-DK" dirty="0" smtClean="0"/>
              <a:t>Risikoen må formodes at skyldes anden årsag end ASA, såfremt fødslen finder sted &gt; 7 dage efter </a:t>
            </a:r>
            <a:r>
              <a:rPr lang="da-DK" dirty="0" err="1" smtClean="0"/>
              <a:t>seponering</a:t>
            </a:r>
            <a:endParaRPr lang="da-DK" dirty="0" smtClean="0"/>
          </a:p>
          <a:p>
            <a:pPr lvl="1"/>
            <a:endParaRPr lang="da-DK" dirty="0"/>
          </a:p>
          <a:p>
            <a:r>
              <a:rPr lang="da-DK" dirty="0" smtClean="0"/>
              <a:t>Ingen signifikant øget risiko for </a:t>
            </a:r>
            <a:r>
              <a:rPr lang="da-DK" dirty="0" err="1" smtClean="0"/>
              <a:t>abruptio</a:t>
            </a:r>
            <a:r>
              <a:rPr lang="da-DK" dirty="0" smtClean="0"/>
              <a:t> </a:t>
            </a:r>
            <a:r>
              <a:rPr lang="da-DK" dirty="0" err="1" smtClean="0"/>
              <a:t>placentae</a:t>
            </a:r>
            <a:endParaRPr lang="da-DK" dirty="0" smtClean="0"/>
          </a:p>
          <a:p>
            <a:pPr lvl="1"/>
            <a:r>
              <a:rPr lang="da-DK" dirty="0" smtClean="0"/>
              <a:t>Meta-analyse fra 2018 (n = 12.585 gravide) finder beskyttende effekt af ASA ≥ 100 mg startet før GA 16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8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Rekommandationer</a:t>
            </a:r>
            <a:endParaRPr lang="da-DK" dirty="0"/>
          </a:p>
        </p:txBody>
      </p:sp>
      <p:pic>
        <p:nvPicPr>
          <p:cNvPr id="4" name="Pladsholder til indhold 3" descr="Skærmbillede 2021-05-15 kl. 23.31.12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4" b="46588"/>
          <a:stretch/>
        </p:blipFill>
        <p:spPr>
          <a:xfrm>
            <a:off x="0" y="1981200"/>
            <a:ext cx="9179718" cy="1092200"/>
          </a:xfrm>
        </p:spPr>
      </p:pic>
      <p:sp>
        <p:nvSpPr>
          <p:cNvPr id="6" name="Tekstfelt 5"/>
          <p:cNvSpPr txBox="1"/>
          <p:nvPr/>
        </p:nvSpPr>
        <p:spPr>
          <a:xfrm>
            <a:off x="292100" y="3975100"/>
            <a:ext cx="864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Tilføjelse fra workshop:</a:t>
            </a:r>
          </a:p>
          <a:p>
            <a:r>
              <a:rPr lang="da-DK" dirty="0" smtClean="0"/>
              <a:t>Det er ikke farligt at føde, selvom den gravide har fået </a:t>
            </a:r>
            <a:r>
              <a:rPr lang="da-DK" dirty="0" err="1" smtClean="0"/>
              <a:t>magnyl</a:t>
            </a:r>
            <a:r>
              <a:rPr lang="da-DK" dirty="0" smtClean="0"/>
              <a:t> indenfor de sidste 7 dage.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5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31800" y="2225675"/>
            <a:ext cx="7772400" cy="863707"/>
          </a:xfrm>
        </p:spPr>
        <p:txBody>
          <a:bodyPr/>
          <a:lstStyle/>
          <a:p>
            <a:r>
              <a:rPr lang="da-DK" dirty="0" err="1" smtClean="0"/>
              <a:t>Føtal</a:t>
            </a:r>
            <a:r>
              <a:rPr lang="da-DK" dirty="0" smtClean="0"/>
              <a:t> risiko </a:t>
            </a:r>
            <a:endParaRPr lang="da-DK" dirty="0"/>
          </a:p>
        </p:txBody>
      </p:sp>
      <p:pic>
        <p:nvPicPr>
          <p:cNvPr id="5" name="Billede 4" descr="gastrosk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0" y="4707245"/>
            <a:ext cx="2056708" cy="1177240"/>
          </a:xfrm>
          <a:prstGeom prst="rect">
            <a:avLst/>
          </a:prstGeom>
        </p:spPr>
      </p:pic>
      <p:pic>
        <p:nvPicPr>
          <p:cNvPr id="6" name="Billede 5" descr="blo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8" y="4618024"/>
            <a:ext cx="1205891" cy="1266461"/>
          </a:xfrm>
          <a:prstGeom prst="rect">
            <a:avLst/>
          </a:prstGeom>
        </p:spPr>
      </p:pic>
      <p:pic>
        <p:nvPicPr>
          <p:cNvPr id="7" name="Billede 6" descr="ductus arteriosu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61" y="4081778"/>
            <a:ext cx="1398739" cy="18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40"/>
            <a:ext cx="8229600" cy="1143000"/>
          </a:xfrm>
        </p:spPr>
        <p:txBody>
          <a:bodyPr/>
          <a:lstStyle/>
          <a:p>
            <a:r>
              <a:rPr lang="da-DK" dirty="0" smtClean="0"/>
              <a:t>Baggrund</a:t>
            </a:r>
            <a:endParaRPr lang="da-DK" dirty="0"/>
          </a:p>
        </p:txBody>
      </p:sp>
      <p:pic>
        <p:nvPicPr>
          <p:cNvPr id="4" name="Pladsholder til indhold 3" descr="Skærmbillede 2021-05-15 kl. 22.23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5" r="-6565"/>
          <a:stretch>
            <a:fillRect/>
          </a:stretch>
        </p:blipFill>
        <p:spPr>
          <a:xfrm>
            <a:off x="1824970" y="1608308"/>
            <a:ext cx="5477983" cy="3012680"/>
          </a:xfrm>
          <a:ln w="19050" cmpd="sng">
            <a:solidFill>
              <a:schemeClr val="accent1"/>
            </a:solidFill>
          </a:ln>
        </p:spPr>
      </p:pic>
      <p:sp>
        <p:nvSpPr>
          <p:cNvPr id="5" name="Tekstfelt 4"/>
          <p:cNvSpPr txBox="1"/>
          <p:nvPr/>
        </p:nvSpPr>
        <p:spPr>
          <a:xfrm>
            <a:off x="683892" y="1161207"/>
            <a:ext cx="819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 Hypertension og </a:t>
            </a:r>
            <a:r>
              <a:rPr lang="da-DK" sz="2000" dirty="0" err="1" smtClean="0"/>
              <a:t>præeklampsi</a:t>
            </a:r>
            <a:r>
              <a:rPr lang="da-DK" sz="2000" dirty="0" smtClean="0"/>
              <a:t> (2018)</a:t>
            </a:r>
          </a:p>
        </p:txBody>
      </p:sp>
      <p:pic>
        <p:nvPicPr>
          <p:cNvPr id="6" name="Billede 5" descr="Skærmbillede 2021-05-15 kl. 22.33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" y="5259539"/>
            <a:ext cx="7144227" cy="1521092"/>
          </a:xfrm>
          <a:prstGeom prst="rect">
            <a:avLst/>
          </a:prstGeom>
          <a:ln w="19050" cmpd="sng">
            <a:solidFill>
              <a:schemeClr val="accent1"/>
            </a:solidFill>
          </a:ln>
        </p:spPr>
      </p:pic>
      <p:sp>
        <p:nvSpPr>
          <p:cNvPr id="7" name="Tekstfelt 6"/>
          <p:cNvSpPr txBox="1"/>
          <p:nvPr/>
        </p:nvSpPr>
        <p:spPr>
          <a:xfrm>
            <a:off x="664830" y="4828575"/>
            <a:ext cx="819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 IUGR (2014)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4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Misdannelser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4961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da-DK" sz="2200" u="sng" dirty="0" smtClean="0"/>
          </a:p>
          <a:p>
            <a:pPr marL="0" indent="0">
              <a:lnSpc>
                <a:spcPct val="90000"/>
              </a:lnSpc>
              <a:buNone/>
            </a:pPr>
            <a:endParaRPr lang="da-DK" sz="2200" u="sng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da-DK" sz="2200" u="sng" dirty="0" smtClean="0"/>
              <a:t>Meta</a:t>
            </a:r>
            <a:r>
              <a:rPr lang="da-DK" sz="2200" u="sng" dirty="0"/>
              <a:t>-</a:t>
            </a:r>
            <a:r>
              <a:rPr lang="da-DK" sz="2200" u="sng" dirty="0" smtClean="0"/>
              <a:t>analyse </a:t>
            </a:r>
            <a:r>
              <a:rPr lang="da-DK" sz="2200" u="sng" dirty="0" err="1" smtClean="0"/>
              <a:t>Kozer</a:t>
            </a:r>
            <a:r>
              <a:rPr lang="da-DK" sz="2200" u="sng" dirty="0" smtClean="0"/>
              <a:t> 2002 (</a:t>
            </a:r>
            <a:r>
              <a:rPr lang="da-DK" sz="2200" u="sng" dirty="0"/>
              <a:t>1 RCT, 6 </a:t>
            </a:r>
            <a:r>
              <a:rPr lang="da-DK" sz="2200" u="sng" dirty="0" smtClean="0"/>
              <a:t>kohorte</a:t>
            </a:r>
            <a:r>
              <a:rPr lang="da-DK" sz="2200" u="sng" dirty="0"/>
              <a:t>, 15 </a:t>
            </a:r>
            <a:r>
              <a:rPr lang="da-DK" sz="2200" u="sng" dirty="0" smtClean="0"/>
              <a:t>case-kontrol</a:t>
            </a:r>
            <a:r>
              <a:rPr lang="da-DK" sz="2200" u="sng" dirty="0"/>
              <a:t>)</a:t>
            </a:r>
            <a:r>
              <a:rPr lang="da-DK" sz="2200" u="sng" dirty="0" smtClean="0">
                <a:effectLst/>
              </a:rPr>
              <a:t> </a:t>
            </a:r>
            <a:endParaRPr lang="da-DK" sz="2200" u="sng" dirty="0" smtClean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da-DK" sz="1800" dirty="0" smtClean="0"/>
              <a:t>Undersøger </a:t>
            </a:r>
            <a:r>
              <a:rPr lang="da-DK" sz="1800" dirty="0" err="1" smtClean="0"/>
              <a:t>føtale</a:t>
            </a:r>
            <a:r>
              <a:rPr lang="da-DK" sz="1800" dirty="0" smtClean="0"/>
              <a:t> misdannelser efter ASA i 1.trimester, ukendt dosis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da-DK" sz="1800" dirty="0" smtClean="0"/>
              <a:t>Ikke øget risiko for misdannelser generelt (n=66.028)  </a:t>
            </a:r>
            <a:r>
              <a:rPr lang="da-DK" sz="1800" dirty="0"/>
              <a:t>OR 1.33 (0.94-1.89)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da-DK" sz="1800" dirty="0" smtClean="0"/>
              <a:t>Øget risiko for </a:t>
            </a:r>
            <a:r>
              <a:rPr lang="da-DK" sz="1800" dirty="0" err="1"/>
              <a:t>g</a:t>
            </a:r>
            <a:r>
              <a:rPr lang="da-DK" sz="1800" dirty="0" err="1" smtClean="0"/>
              <a:t>astroskise</a:t>
            </a:r>
            <a:r>
              <a:rPr lang="da-DK" sz="1800" dirty="0" smtClean="0"/>
              <a:t> (n=2710) OR </a:t>
            </a:r>
            <a:r>
              <a:rPr lang="da-DK" sz="1800" dirty="0"/>
              <a:t>2.37 (1.44-3.88)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da-DK" sz="1800" dirty="0" smtClean="0"/>
              <a:t>Ikke øget risiko for hjerte- eller CNS misdannelser </a:t>
            </a:r>
          </a:p>
          <a:p>
            <a:pPr>
              <a:lnSpc>
                <a:spcPct val="90000"/>
              </a:lnSpc>
            </a:pPr>
            <a:endParaRPr lang="da-DK" sz="2200" dirty="0" smtClean="0"/>
          </a:p>
          <a:p>
            <a:pPr>
              <a:lnSpc>
                <a:spcPct val="90000"/>
              </a:lnSpc>
            </a:pPr>
            <a:endParaRPr lang="da-DK" sz="2200" b="1" dirty="0"/>
          </a:p>
          <a:p>
            <a:pPr marL="0" indent="0">
              <a:lnSpc>
                <a:spcPct val="90000"/>
              </a:lnSpc>
              <a:buNone/>
            </a:pPr>
            <a:r>
              <a:rPr lang="da-DK" sz="2200" dirty="0" smtClean="0"/>
              <a:t>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200" dirty="0" smtClean="0"/>
              <a:t>										</a:t>
            </a:r>
            <a:endParaRPr lang="da-DK" sz="2200" dirty="0"/>
          </a:p>
        </p:txBody>
      </p:sp>
      <p:pic>
        <p:nvPicPr>
          <p:cNvPr id="4" name="Billede 3" descr="gastrosk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29" y="750866"/>
            <a:ext cx="2056708" cy="1177240"/>
          </a:xfrm>
          <a:prstGeom prst="rect">
            <a:avLst/>
          </a:prstGeo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92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409" y="274639"/>
            <a:ext cx="8229600" cy="773112"/>
          </a:xfrm>
        </p:spPr>
        <p:txBody>
          <a:bodyPr>
            <a:normAutofit/>
          </a:bodyPr>
          <a:lstStyle/>
          <a:p>
            <a:pPr algn="l"/>
            <a:r>
              <a:rPr lang="da-DK" sz="3000" b="1" dirty="0" err="1" smtClean="0"/>
              <a:t>Gastroskise</a:t>
            </a:r>
            <a:r>
              <a:rPr lang="da-DK" sz="3000" b="1" dirty="0" smtClean="0"/>
              <a:t>: 3 case-kontrol studier </a:t>
            </a:r>
            <a:endParaRPr lang="da-DK" sz="3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9409" y="1071714"/>
            <a:ext cx="8784591" cy="4800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700" u="sng" dirty="0" smtClean="0"/>
              <a:t>Draper 2008. UK. </a:t>
            </a:r>
          </a:p>
          <a:p>
            <a:pPr marL="0" indent="0">
              <a:buNone/>
            </a:pPr>
            <a:r>
              <a:rPr lang="da-DK" sz="1700" dirty="0" smtClean="0"/>
              <a:t>n= 144 </a:t>
            </a:r>
            <a:r>
              <a:rPr lang="da-DK" sz="1700" dirty="0" err="1" smtClean="0"/>
              <a:t>Gastroskise</a:t>
            </a:r>
            <a:r>
              <a:rPr lang="da-DK" sz="1700" dirty="0" smtClean="0"/>
              <a:t>, kontroller n=432, matchet på alder, fødested, region. </a:t>
            </a:r>
          </a:p>
          <a:p>
            <a:pPr marL="0" indent="0">
              <a:buNone/>
            </a:pPr>
            <a:r>
              <a:rPr lang="da-DK" sz="1700" dirty="0" smtClean="0"/>
              <a:t>ASA: Dosis?, Tidspunkt?</a:t>
            </a:r>
          </a:p>
          <a:p>
            <a:pPr marL="0" indent="0">
              <a:buNone/>
            </a:pPr>
            <a:r>
              <a:rPr lang="en-US" sz="1700" b="1" dirty="0" err="1" smtClean="0"/>
              <a:t>aOR</a:t>
            </a:r>
            <a:r>
              <a:rPr lang="en-US" sz="1700" b="1" dirty="0" smtClean="0"/>
              <a:t> 20.4 (2.2-191.5)</a:t>
            </a:r>
            <a:r>
              <a:rPr lang="en-US" sz="1700" dirty="0" smtClean="0"/>
              <a:t>. </a:t>
            </a:r>
            <a:r>
              <a:rPr lang="en-US" sz="1700" dirty="0" err="1" smtClean="0"/>
              <a:t>Justeret</a:t>
            </a:r>
            <a:r>
              <a:rPr lang="en-US" sz="1700" dirty="0" smtClean="0"/>
              <a:t> for BMI, </a:t>
            </a:r>
            <a:r>
              <a:rPr lang="en-US" sz="1700" dirty="0" err="1" smtClean="0"/>
              <a:t>rygning</a:t>
            </a:r>
            <a:r>
              <a:rPr lang="en-US" sz="1700" dirty="0" smtClean="0"/>
              <a:t>, </a:t>
            </a:r>
            <a:r>
              <a:rPr lang="en-US" sz="1700" dirty="0" err="1" smtClean="0"/>
              <a:t>infektion</a:t>
            </a:r>
            <a:r>
              <a:rPr lang="en-US" sz="1700" dirty="0" smtClean="0"/>
              <a:t>, </a:t>
            </a:r>
            <a:r>
              <a:rPr lang="en-US" sz="1700" dirty="0" err="1" smtClean="0"/>
              <a:t>brug</a:t>
            </a:r>
            <a:r>
              <a:rPr lang="en-US" sz="1700" dirty="0" smtClean="0"/>
              <a:t> </a:t>
            </a:r>
            <a:r>
              <a:rPr lang="en-US" sz="1700" dirty="0" err="1" smtClean="0"/>
              <a:t>af</a:t>
            </a:r>
            <a:r>
              <a:rPr lang="en-US" sz="1700" dirty="0" smtClean="0"/>
              <a:t> </a:t>
            </a:r>
            <a:r>
              <a:rPr lang="en-US" sz="1700" dirty="0" err="1" smtClean="0"/>
              <a:t>kokain</a:t>
            </a:r>
            <a:r>
              <a:rPr lang="en-US" sz="1700" dirty="0" smtClean="0"/>
              <a:t>, </a:t>
            </a:r>
            <a:r>
              <a:rPr lang="en-US" sz="1700" dirty="0" err="1" smtClean="0"/>
              <a:t>amfetamin</a:t>
            </a:r>
            <a:r>
              <a:rPr lang="en-US" sz="1700" dirty="0" smtClean="0"/>
              <a:t>, ecstasy</a:t>
            </a:r>
          </a:p>
          <a:p>
            <a:pPr marL="0" indent="0">
              <a:buNone/>
            </a:pPr>
            <a:endParaRPr lang="da-DK" sz="1700" u="sng" dirty="0" smtClean="0"/>
          </a:p>
          <a:p>
            <a:pPr marL="0" indent="0">
              <a:buNone/>
            </a:pPr>
            <a:endParaRPr lang="da-DK" sz="1700" u="sng" dirty="0"/>
          </a:p>
          <a:p>
            <a:pPr marL="0" indent="0">
              <a:buNone/>
            </a:pPr>
            <a:r>
              <a:rPr lang="da-DK" sz="1700" u="sng" dirty="0" smtClean="0"/>
              <a:t>Nørgård 2004. Dansk-Ungarsk</a:t>
            </a:r>
          </a:p>
          <a:p>
            <a:pPr marL="0" indent="0">
              <a:buNone/>
            </a:pPr>
            <a:r>
              <a:rPr lang="da-DK" sz="1700" dirty="0"/>
              <a:t>n</a:t>
            </a:r>
            <a:r>
              <a:rPr lang="da-DK" sz="1700" dirty="0" smtClean="0"/>
              <a:t>=238  </a:t>
            </a:r>
            <a:r>
              <a:rPr lang="da-DK" sz="1700" dirty="0" err="1" smtClean="0"/>
              <a:t>Gastroskise</a:t>
            </a:r>
            <a:r>
              <a:rPr lang="da-DK" sz="1700" dirty="0" smtClean="0"/>
              <a:t> eller </a:t>
            </a:r>
            <a:r>
              <a:rPr lang="da-DK" sz="1700" dirty="0" err="1" smtClean="0"/>
              <a:t>omphalocele</a:t>
            </a:r>
            <a:r>
              <a:rPr lang="da-DK" sz="1700" dirty="0" smtClean="0"/>
              <a:t>, Kontroller n=19.428 kongenitte </a:t>
            </a:r>
            <a:r>
              <a:rPr lang="da-DK" sz="1700" dirty="0" err="1" smtClean="0"/>
              <a:t>abnormaliteter</a:t>
            </a:r>
            <a:endParaRPr lang="da-DK" sz="1700" dirty="0" smtClean="0"/>
          </a:p>
          <a:p>
            <a:pPr marL="0" indent="0">
              <a:buNone/>
            </a:pPr>
            <a:r>
              <a:rPr lang="da-DK" sz="1700" dirty="0" smtClean="0"/>
              <a:t>ASA: GA 5.-12.uge, Dosis?</a:t>
            </a:r>
          </a:p>
          <a:p>
            <a:pPr marL="0" indent="0">
              <a:buNone/>
            </a:pPr>
            <a:r>
              <a:rPr lang="da-DK" sz="1700" b="1" dirty="0" err="1" smtClean="0"/>
              <a:t>aOR</a:t>
            </a:r>
            <a:r>
              <a:rPr lang="da-DK" sz="1700" b="1" dirty="0" smtClean="0"/>
              <a:t> 0.7 (0.2-2.2).  </a:t>
            </a:r>
            <a:r>
              <a:rPr lang="da-DK" sz="1700" dirty="0" smtClean="0"/>
              <a:t>Justeret for alder, paritet, </a:t>
            </a:r>
            <a:r>
              <a:rPr lang="da-DK" sz="1700" dirty="0" err="1" smtClean="0"/>
              <a:t>folinsyreindtag</a:t>
            </a:r>
            <a:r>
              <a:rPr lang="da-DK" sz="1700" dirty="0" smtClean="0"/>
              <a:t>, influenza</a:t>
            </a:r>
          </a:p>
          <a:p>
            <a:pPr marL="0" indent="0">
              <a:buNone/>
            </a:pPr>
            <a:endParaRPr lang="da-DK" sz="1700" dirty="0" smtClean="0"/>
          </a:p>
          <a:p>
            <a:pPr marL="0" indent="0">
              <a:buNone/>
            </a:pPr>
            <a:endParaRPr lang="da-DK" sz="1700" dirty="0" smtClean="0"/>
          </a:p>
          <a:p>
            <a:pPr marL="0" indent="0">
              <a:buNone/>
            </a:pPr>
            <a:r>
              <a:rPr lang="da-DK" sz="1700" u="sng" dirty="0" err="1" smtClean="0"/>
              <a:t>Werler</a:t>
            </a:r>
            <a:r>
              <a:rPr lang="da-DK" sz="1700" u="sng" dirty="0" smtClean="0"/>
              <a:t> 2002. USA + Canada</a:t>
            </a:r>
            <a:endParaRPr lang="da-DK" sz="1700" u="sng" dirty="0"/>
          </a:p>
          <a:p>
            <a:pPr marL="0" indent="0">
              <a:buNone/>
            </a:pPr>
            <a:r>
              <a:rPr lang="da-DK" sz="1700" dirty="0" smtClean="0"/>
              <a:t>N= 206 </a:t>
            </a:r>
            <a:r>
              <a:rPr lang="da-DK" sz="1700" dirty="0" err="1" smtClean="0"/>
              <a:t>Gastroskise</a:t>
            </a:r>
            <a:r>
              <a:rPr lang="da-DK" sz="1700" dirty="0" smtClean="0"/>
              <a:t>. Kontroller n=798 kongenitte </a:t>
            </a:r>
            <a:r>
              <a:rPr lang="da-DK" sz="1700" dirty="0" err="1" smtClean="0"/>
              <a:t>abnormaliteter</a:t>
            </a:r>
            <a:r>
              <a:rPr lang="da-DK" sz="1700" dirty="0" smtClean="0"/>
              <a:t>. Matchet på alder. </a:t>
            </a:r>
          </a:p>
          <a:p>
            <a:pPr marL="0" indent="0">
              <a:buNone/>
            </a:pPr>
            <a:r>
              <a:rPr lang="da-DK" sz="1700" dirty="0" smtClean="0"/>
              <a:t>ASA: SM </a:t>
            </a:r>
            <a:r>
              <a:rPr lang="da-DK" sz="1700" dirty="0" smtClean="0">
                <a:sym typeface="Wingdings"/>
              </a:rPr>
              <a:t> </a:t>
            </a:r>
            <a:r>
              <a:rPr lang="da-DK" sz="1700" dirty="0" smtClean="0"/>
              <a:t>84 dage efter SM. Dosis? (</a:t>
            </a:r>
            <a:r>
              <a:rPr lang="da-DK" sz="1700" dirty="0" err="1" smtClean="0"/>
              <a:t>Antipyretisk</a:t>
            </a:r>
            <a:r>
              <a:rPr lang="da-DK" sz="1700" dirty="0" smtClean="0"/>
              <a:t>/</a:t>
            </a:r>
            <a:r>
              <a:rPr lang="da-DK" sz="1700" dirty="0" err="1" smtClean="0"/>
              <a:t>antianalgetisk</a:t>
            </a:r>
            <a:r>
              <a:rPr lang="da-DK" sz="1700" dirty="0" smtClean="0"/>
              <a:t> effekt)</a:t>
            </a:r>
          </a:p>
          <a:p>
            <a:pPr marL="0" indent="0">
              <a:buNone/>
            </a:pPr>
            <a:r>
              <a:rPr lang="da-DK" sz="1700" b="1" dirty="0" err="1" smtClean="0"/>
              <a:t>aOR</a:t>
            </a:r>
            <a:r>
              <a:rPr lang="da-DK" sz="1700" b="1" dirty="0" smtClean="0"/>
              <a:t> 3.2 (1.4-7.1). </a:t>
            </a:r>
            <a:r>
              <a:rPr lang="da-DK" sz="1700" dirty="0" smtClean="0"/>
              <a:t>Justeret for indkomst, feber, allergi, øvre luftvejsinfektion, rygning, uddannelse</a:t>
            </a:r>
          </a:p>
          <a:p>
            <a:pPr marL="0" indent="0">
              <a:buNone/>
            </a:pPr>
            <a:endParaRPr lang="da-DK" sz="1400" dirty="0" smtClean="0"/>
          </a:p>
        </p:txBody>
      </p:sp>
    </p:spTree>
    <p:extLst>
      <p:ext uri="{BB962C8B-B14F-4D97-AF65-F5344CB8AC3E}">
        <p14:creationId xmlns:p14="http://schemas.microsoft.com/office/powerpoint/2010/main" val="146524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Intrakraniel</a:t>
            </a:r>
            <a:r>
              <a:rPr lang="da-DK" dirty="0" smtClean="0"/>
              <a:t> blødning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endParaRPr lang="da-DK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a-DK" sz="2500" u="sng" dirty="0" smtClean="0">
                <a:latin typeface="Calibri"/>
                <a:cs typeface="Calibri"/>
              </a:rPr>
              <a:t>2 </a:t>
            </a:r>
            <a:r>
              <a:rPr lang="da-DK" sz="2500" u="sng" dirty="0" err="1" smtClean="0">
                <a:latin typeface="Calibri"/>
                <a:cs typeface="Calibri"/>
              </a:rPr>
              <a:t>meta</a:t>
            </a:r>
            <a:r>
              <a:rPr lang="da-DK" sz="2500" u="sng" dirty="0" smtClean="0">
                <a:latin typeface="Calibri"/>
                <a:cs typeface="Calibri"/>
              </a:rPr>
              <a:t>-analyser (RCT): Ikke øget risiko </a:t>
            </a:r>
          </a:p>
          <a:p>
            <a:pPr lvl="1" indent="-342900">
              <a:buFont typeface="Arial"/>
              <a:buChar char="•"/>
            </a:pPr>
            <a:r>
              <a:rPr lang="da-DK" sz="2100" dirty="0" smtClean="0">
                <a:latin typeface="Calibri"/>
                <a:cs typeface="Calibri"/>
              </a:rPr>
              <a:t>2019: n = 30.000, RR 0.99 (0.72-1.36</a:t>
            </a:r>
            <a:r>
              <a:rPr lang="da-DK" sz="2100" dirty="0">
                <a:latin typeface="Calibri"/>
                <a:cs typeface="Calibri"/>
              </a:rPr>
              <a:t>) </a:t>
            </a:r>
            <a:endParaRPr lang="da-DK" sz="2100" dirty="0" smtClean="0">
              <a:latin typeface="Calibri"/>
              <a:cs typeface="Calibri"/>
            </a:endParaRPr>
          </a:p>
          <a:p>
            <a:pPr lvl="1" indent="-342900">
              <a:buFont typeface="Arial"/>
              <a:buChar char="•"/>
            </a:pPr>
            <a:r>
              <a:rPr lang="da-DK" sz="2100" dirty="0" smtClean="0">
                <a:latin typeface="Calibri"/>
                <a:cs typeface="Calibri"/>
              </a:rPr>
              <a:t>2015: n = 17.000, 60-100 mg, GA 12-36, OR </a:t>
            </a:r>
            <a:r>
              <a:rPr lang="da-DK" sz="2100" dirty="0">
                <a:latin typeface="Calibri"/>
                <a:cs typeface="Calibri"/>
              </a:rPr>
              <a:t>0.77 (0.53-1.12</a:t>
            </a:r>
            <a:r>
              <a:rPr lang="da-DK" sz="2100" dirty="0" smtClean="0">
                <a:latin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da-DK" sz="25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a-DK" sz="2500" u="sng" dirty="0" smtClean="0">
                <a:latin typeface="Calibri"/>
                <a:cs typeface="Calibri"/>
              </a:rPr>
              <a:t>1 RCT 2017 (ligner praksis i DK)</a:t>
            </a:r>
          </a:p>
          <a:p>
            <a:pPr lvl="1">
              <a:buFont typeface="Arial"/>
              <a:buChar char="•"/>
            </a:pPr>
            <a:r>
              <a:rPr lang="da-DK" sz="2100" dirty="0">
                <a:latin typeface="Calibri"/>
                <a:cs typeface="Calibri"/>
              </a:rPr>
              <a:t>n</a:t>
            </a:r>
            <a:r>
              <a:rPr lang="da-DK" sz="2100" dirty="0" smtClean="0">
                <a:latin typeface="Calibri"/>
                <a:cs typeface="Calibri"/>
              </a:rPr>
              <a:t> = 1620, 150 mg, GA 11-14 </a:t>
            </a:r>
            <a:r>
              <a:rPr lang="da-DK" sz="2100" dirty="0" smtClean="0">
                <a:latin typeface="Calibri"/>
                <a:cs typeface="Calibri"/>
                <a:sym typeface="Wingdings"/>
              </a:rPr>
              <a:t></a:t>
            </a:r>
            <a:r>
              <a:rPr lang="da-DK" sz="2100" dirty="0" smtClean="0">
                <a:latin typeface="Calibri"/>
                <a:cs typeface="Calibri"/>
              </a:rPr>
              <a:t> 36 			</a:t>
            </a:r>
          </a:p>
          <a:p>
            <a:pPr lvl="1">
              <a:buFont typeface="Arial"/>
              <a:buChar char="•"/>
            </a:pPr>
            <a:r>
              <a:rPr lang="da-DK" sz="2100" dirty="0" smtClean="0">
                <a:latin typeface="Calibri"/>
                <a:cs typeface="Calibri"/>
              </a:rPr>
              <a:t>Ikke øget risiko for ICH, </a:t>
            </a:r>
            <a:r>
              <a:rPr lang="en-US" sz="2100" dirty="0" smtClean="0">
                <a:cs typeface="Calibri"/>
              </a:rPr>
              <a:t>OR </a:t>
            </a:r>
            <a:r>
              <a:rPr lang="en-US" sz="2100" dirty="0">
                <a:cs typeface="Calibri"/>
              </a:rPr>
              <a:t>2.23 (0.09-52.70</a:t>
            </a:r>
            <a:r>
              <a:rPr lang="en-US" sz="2100" dirty="0" smtClean="0">
                <a:cs typeface="Calibri"/>
              </a:rPr>
              <a:t>)</a:t>
            </a:r>
            <a:endParaRPr lang="da-DK" sz="21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500" dirty="0" smtClean="0">
                <a:latin typeface="Calibri"/>
                <a:cs typeface="Calibri"/>
              </a:rPr>
              <a:t>											</a:t>
            </a:r>
            <a:endParaRPr lang="da-DK" dirty="0" smtClean="0">
              <a:latin typeface="Calibri"/>
              <a:cs typeface="Calibri"/>
            </a:endParaRPr>
          </a:p>
        </p:txBody>
      </p:sp>
      <p:pic>
        <p:nvPicPr>
          <p:cNvPr id="4" name="Billede 3" descr="bl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56" y="667352"/>
            <a:ext cx="1109146" cy="1164857"/>
          </a:xfrm>
          <a:prstGeom prst="rect">
            <a:avLst/>
          </a:prstGeo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4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Ductus</a:t>
            </a:r>
            <a:r>
              <a:rPr lang="da-DK" dirty="0" smtClean="0"/>
              <a:t> </a:t>
            </a:r>
            <a:r>
              <a:rPr lang="da-DK" dirty="0" err="1" smtClean="0"/>
              <a:t>arteriosus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r>
              <a:rPr lang="da-DK" sz="2600" u="sng" dirty="0" smtClean="0"/>
              <a:t>1 </a:t>
            </a:r>
            <a:r>
              <a:rPr lang="da-DK" sz="2600" u="sng" dirty="0" err="1" smtClean="0"/>
              <a:t>krydssektionelt</a:t>
            </a:r>
            <a:r>
              <a:rPr lang="da-DK" sz="2600" u="sng" dirty="0" smtClean="0"/>
              <a:t> studie 2018 </a:t>
            </a:r>
          </a:p>
          <a:p>
            <a:pPr lvl="1">
              <a:buFont typeface="Arial"/>
              <a:buChar char="•"/>
            </a:pPr>
            <a:r>
              <a:rPr lang="da-DK" sz="2100" dirty="0"/>
              <a:t>n</a:t>
            </a:r>
            <a:r>
              <a:rPr lang="da-DK" sz="2100" dirty="0" smtClean="0"/>
              <a:t> = 171 (65 eksponerede)</a:t>
            </a:r>
          </a:p>
          <a:p>
            <a:pPr lvl="1">
              <a:buFont typeface="Arial"/>
              <a:buChar char="•"/>
            </a:pPr>
            <a:r>
              <a:rPr lang="da-DK" sz="2100" dirty="0" smtClean="0"/>
              <a:t>80-100 mg ASA, varighed: prægravid </a:t>
            </a:r>
            <a:r>
              <a:rPr lang="da-DK" sz="2100" dirty="0" smtClean="0">
                <a:sym typeface="Wingdings"/>
              </a:rPr>
              <a:t></a:t>
            </a:r>
            <a:r>
              <a:rPr lang="da-DK" sz="2100" dirty="0" smtClean="0"/>
              <a:t> GA 36</a:t>
            </a:r>
            <a:endParaRPr lang="da-DK" sz="2100" dirty="0"/>
          </a:p>
          <a:p>
            <a:pPr lvl="1">
              <a:buFont typeface="Arial"/>
              <a:buChar char="•"/>
            </a:pPr>
            <a:r>
              <a:rPr lang="da-DK" sz="2100" dirty="0" smtClean="0"/>
              <a:t>Flowmåling i </a:t>
            </a:r>
            <a:r>
              <a:rPr lang="da-DK" sz="2100" dirty="0" err="1" smtClean="0"/>
              <a:t>ductus</a:t>
            </a:r>
            <a:r>
              <a:rPr lang="da-DK" sz="2100" dirty="0" smtClean="0"/>
              <a:t> </a:t>
            </a:r>
            <a:r>
              <a:rPr lang="da-DK" sz="2100" dirty="0" err="1" smtClean="0"/>
              <a:t>arteriosus</a:t>
            </a:r>
            <a:r>
              <a:rPr lang="da-DK" sz="2100" dirty="0" smtClean="0"/>
              <a:t> fra GA 20 til 35</a:t>
            </a:r>
          </a:p>
          <a:p>
            <a:pPr lvl="1">
              <a:buFont typeface="Arial"/>
              <a:buChar char="•"/>
            </a:pPr>
            <a:r>
              <a:rPr lang="da-DK" sz="2100" dirty="0" smtClean="0"/>
              <a:t>LDA</a:t>
            </a:r>
            <a:r>
              <a:rPr lang="da-DK" sz="2100" dirty="0"/>
              <a:t> </a:t>
            </a:r>
            <a:r>
              <a:rPr lang="da-DK" sz="2100" dirty="0" smtClean="0"/>
              <a:t>medfører ikke flowændring i </a:t>
            </a:r>
            <a:r>
              <a:rPr lang="da-DK" sz="2100" dirty="0" err="1"/>
              <a:t>ductus</a:t>
            </a:r>
            <a:r>
              <a:rPr lang="da-DK" sz="2100" dirty="0"/>
              <a:t> </a:t>
            </a:r>
            <a:r>
              <a:rPr lang="da-DK" sz="2100" dirty="0" err="1"/>
              <a:t>arteriosus</a:t>
            </a:r>
            <a:r>
              <a:rPr lang="da-DK" sz="2100" dirty="0"/>
              <a:t> </a:t>
            </a:r>
            <a:endParaRPr lang="da-DK" sz="2100" dirty="0" smtClean="0"/>
          </a:p>
          <a:p>
            <a:endParaRPr lang="da-DK" dirty="0" smtClean="0"/>
          </a:p>
        </p:txBody>
      </p:sp>
      <p:pic>
        <p:nvPicPr>
          <p:cNvPr id="4" name="Billede 3" descr="ductus arterios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00" y="623844"/>
            <a:ext cx="1515128" cy="1952711"/>
          </a:xfrm>
          <a:prstGeom prst="rect">
            <a:avLst/>
          </a:prstGeo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90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Resumé og </a:t>
            </a:r>
            <a:r>
              <a:rPr lang="da-DK" dirty="0"/>
              <a:t>r</a:t>
            </a:r>
            <a:r>
              <a:rPr lang="da-DK" sz="4000" dirty="0" smtClean="0"/>
              <a:t>ekommandation </a:t>
            </a:r>
            <a:endParaRPr lang="da-DK" sz="4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872409"/>
              </p:ext>
            </p:extLst>
          </p:nvPr>
        </p:nvGraphicFramePr>
        <p:xfrm>
          <a:off x="277284" y="1714503"/>
          <a:ext cx="9145147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Dokument" r:id="rId4" imgW="6261100" imgH="1612900" progId="Word.Document.12">
                  <p:embed/>
                </p:oleObj>
              </mc:Choice>
              <mc:Fallback>
                <p:oleObj name="Dokument" r:id="rId4" imgW="6261100" imgH="161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284" y="1714503"/>
                        <a:ext cx="9145147" cy="235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16184"/>
              </p:ext>
            </p:extLst>
          </p:nvPr>
        </p:nvGraphicFramePr>
        <p:xfrm>
          <a:off x="277284" y="4584577"/>
          <a:ext cx="9145148" cy="1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Dokument" r:id="rId7" imgW="6261100" imgH="1206500" progId="Word.Document.12">
                  <p:embed/>
                </p:oleObj>
              </mc:Choice>
              <mc:Fallback>
                <p:oleObj name="Dokument" r:id="rId7" imgW="6261100" imgH="120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284" y="4584577"/>
                        <a:ext cx="9145148" cy="1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4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Hvem </a:t>
            </a:r>
            <a:r>
              <a:rPr lang="da-DK" dirty="0"/>
              <a:t>skal behandles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Forebyggelse kræver god prædiktion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To forskellige tilgange:</a:t>
            </a:r>
          </a:p>
          <a:p>
            <a:pPr marL="457200" indent="-457200">
              <a:buAutoNum type="arabicParenR"/>
            </a:pPr>
            <a:r>
              <a:rPr lang="da-DK" dirty="0" smtClean="0"/>
              <a:t>screening vha. enkeltrisikofaktorer (1 højrisiko el. 2 moderate risikofaktorer)</a:t>
            </a:r>
          </a:p>
          <a:p>
            <a:pPr marL="457200" indent="-457200">
              <a:buAutoNum type="arabicParenR"/>
            </a:pPr>
            <a:r>
              <a:rPr lang="da-DK" dirty="0" smtClean="0"/>
              <a:t>screening vha. algoritme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Stort dansk multicenterstudie (PRESIDE) undervejs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1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Nuværende retningslinjer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Skærmbillede 2021-05-15 kl. 22.23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5" t="30258" r="-6565"/>
          <a:stretch/>
        </p:blipFill>
        <p:spPr>
          <a:xfrm>
            <a:off x="88900" y="1524000"/>
            <a:ext cx="8852786" cy="3395492"/>
          </a:xfrm>
          <a:prstGeom prst="rect">
            <a:avLst/>
          </a:prstGeom>
          <a:ln w="19050" cmpd="sng">
            <a:solidFill>
              <a:schemeClr val="accent1"/>
            </a:solidFill>
          </a:ln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563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Højrisikogrupper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Kronisk sygdom: </a:t>
            </a:r>
          </a:p>
          <a:p>
            <a:r>
              <a:rPr lang="da-DK" dirty="0"/>
              <a:t>K</a:t>
            </a:r>
            <a:r>
              <a:rPr lang="da-DK" dirty="0" smtClean="0"/>
              <a:t>ronisk hypertension</a:t>
            </a:r>
          </a:p>
          <a:p>
            <a:r>
              <a:rPr lang="da-DK" dirty="0" smtClean="0"/>
              <a:t>APS/SLE</a:t>
            </a:r>
          </a:p>
          <a:p>
            <a:r>
              <a:rPr lang="da-DK" dirty="0" smtClean="0"/>
              <a:t>Kronisk nyresygdom</a:t>
            </a:r>
          </a:p>
          <a:p>
            <a:r>
              <a:rPr lang="da-DK" dirty="0" smtClean="0"/>
              <a:t>Prægravid diabetes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Tidligere svær </a:t>
            </a:r>
            <a:r>
              <a:rPr lang="da-DK" dirty="0" err="1" smtClean="0"/>
              <a:t>præeklampsi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6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Højrisikofaktorer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Skærmbillede 2021-05-16 kl. 17.4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285"/>
            <a:ext cx="9144000" cy="3707615"/>
          </a:xfrm>
          <a:prstGeom prst="rect">
            <a:avLst/>
          </a:prstGeo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80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Moderate risikofaktorer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Flerfoldsgraviditet</a:t>
            </a:r>
          </a:p>
          <a:p>
            <a:endParaRPr lang="da-DK" dirty="0" smtClean="0"/>
          </a:p>
          <a:p>
            <a:r>
              <a:rPr lang="da-DK" dirty="0" smtClean="0"/>
              <a:t>Graviditet vha. ægdonation</a:t>
            </a:r>
          </a:p>
          <a:p>
            <a:endParaRPr lang="da-DK" dirty="0"/>
          </a:p>
          <a:p>
            <a:r>
              <a:rPr lang="da-DK" dirty="0" smtClean="0"/>
              <a:t>Forhøjet prægravidt BMI</a:t>
            </a:r>
          </a:p>
          <a:p>
            <a:endParaRPr lang="da-DK" dirty="0"/>
          </a:p>
          <a:p>
            <a:r>
              <a:rPr lang="da-DK" dirty="0" smtClean="0"/>
              <a:t>Andre moderate risikofaktorer: </a:t>
            </a:r>
            <a:r>
              <a:rPr lang="da-DK" dirty="0" err="1" smtClean="0"/>
              <a:t>nulliparitet</a:t>
            </a:r>
            <a:r>
              <a:rPr lang="da-DK" dirty="0" smtClean="0"/>
              <a:t>, høj maternel alder (&gt;35 eller &gt;40 år), mere end 10 år siden sidste graviditet, let </a:t>
            </a:r>
            <a:r>
              <a:rPr lang="da-DK" dirty="0" err="1" smtClean="0"/>
              <a:t>præeklampsi</a:t>
            </a:r>
            <a:r>
              <a:rPr lang="da-DK" dirty="0" smtClean="0"/>
              <a:t> i tidligere graviditet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4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Magnyl</a:t>
            </a:r>
            <a:r>
              <a:rPr lang="da-DK" dirty="0" smtClean="0"/>
              <a:t>-guideline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Hvilke tilstande kan </a:t>
            </a:r>
            <a:r>
              <a:rPr lang="da-DK" dirty="0" err="1" smtClean="0"/>
              <a:t>magnyl</a:t>
            </a:r>
            <a:r>
              <a:rPr lang="da-DK" dirty="0" smtClean="0"/>
              <a:t> forebygge?</a:t>
            </a:r>
          </a:p>
          <a:p>
            <a:endParaRPr lang="da-DK" dirty="0"/>
          </a:p>
          <a:p>
            <a:r>
              <a:rPr lang="da-DK" dirty="0" smtClean="0"/>
              <a:t>Hvordan er bivirkningsprofilen for mor og barn?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Hvornår skal behandlingen initieres og afsluttes?</a:t>
            </a:r>
          </a:p>
          <a:p>
            <a:endParaRPr lang="da-DK" dirty="0" smtClean="0"/>
          </a:p>
          <a:p>
            <a:r>
              <a:rPr lang="da-DK" dirty="0" smtClean="0"/>
              <a:t>Hvilken dosis skal anvendes?</a:t>
            </a:r>
          </a:p>
          <a:p>
            <a:endParaRPr lang="da-DK" dirty="0" smtClean="0"/>
          </a:p>
          <a:p>
            <a:r>
              <a:rPr lang="da-DK" dirty="0" smtClean="0"/>
              <a:t>Hvem skal behandles?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6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Flerfoldsgraviditet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Øget risiko for </a:t>
            </a:r>
            <a:r>
              <a:rPr lang="da-DK" dirty="0" err="1" smtClean="0"/>
              <a:t>præeklampsi</a:t>
            </a:r>
            <a:r>
              <a:rPr lang="da-DK" dirty="0" smtClean="0"/>
              <a:t>: RR 2.6 (95% CI 1.5-3.1) i metaanalyse af obs. studier</a:t>
            </a:r>
          </a:p>
          <a:p>
            <a:endParaRPr lang="da-DK" dirty="0"/>
          </a:p>
          <a:p>
            <a:r>
              <a:rPr lang="da-DK" dirty="0" smtClean="0"/>
              <a:t>Højrisikofaktor i flere internationale guidelines</a:t>
            </a:r>
          </a:p>
          <a:p>
            <a:endParaRPr lang="da-DK" dirty="0"/>
          </a:p>
          <a:p>
            <a:r>
              <a:rPr lang="da-DK" dirty="0" smtClean="0"/>
              <a:t>Moderat risikofaktor i NICE-guideline</a:t>
            </a:r>
          </a:p>
          <a:p>
            <a:endParaRPr lang="da-DK" dirty="0"/>
          </a:p>
          <a:p>
            <a:r>
              <a:rPr lang="da-DK" dirty="0" smtClean="0"/>
              <a:t>Metaanalyse af 6 RCT fra 2016 (n=898): RR 0.67 for </a:t>
            </a:r>
            <a:r>
              <a:rPr lang="da-DK" dirty="0" err="1" smtClean="0"/>
              <a:t>præeklampsi</a:t>
            </a:r>
            <a:r>
              <a:rPr lang="da-DK" dirty="0" smtClean="0"/>
              <a:t>, men RR 1.02 for svær </a:t>
            </a:r>
            <a:r>
              <a:rPr lang="da-DK" dirty="0" err="1" smtClean="0"/>
              <a:t>præeklampsi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Retrospektivt engelsk studie viser nær-signifikant effekt af 150 vs. 75 mg </a:t>
            </a:r>
            <a:r>
              <a:rPr lang="da-DK" dirty="0" err="1" smtClean="0"/>
              <a:t>magnyl</a:t>
            </a:r>
            <a:r>
              <a:rPr lang="da-DK" dirty="0" smtClean="0"/>
              <a:t> (PE hos 1.8% vs. 6.4%, p=0.067)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92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Ægdonation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Systematiske </a:t>
            </a:r>
            <a:r>
              <a:rPr lang="da-DK" dirty="0" err="1" smtClean="0"/>
              <a:t>reviews</a:t>
            </a:r>
            <a:r>
              <a:rPr lang="da-DK" dirty="0" smtClean="0"/>
              <a:t>, herunder dansk systematisk </a:t>
            </a:r>
            <a:r>
              <a:rPr lang="da-DK" dirty="0" err="1" smtClean="0"/>
              <a:t>review</a:t>
            </a:r>
            <a:r>
              <a:rPr lang="da-DK" dirty="0" smtClean="0"/>
              <a:t> og metaanalyse: Ca. 3-fold forøget risiko ift. spontant gravide og fordoblet risiko ift. IVF-behandlede med egne æg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Ægdonation ej risikofaktor i internationale guidelines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Manglende studier af effekt af </a:t>
            </a:r>
            <a:r>
              <a:rPr lang="da-DK" dirty="0" err="1" smtClean="0"/>
              <a:t>magnyl</a:t>
            </a:r>
            <a:r>
              <a:rPr lang="da-DK" dirty="0" smtClean="0"/>
              <a:t> på </a:t>
            </a:r>
            <a:r>
              <a:rPr lang="da-DK" dirty="0" err="1" smtClean="0"/>
              <a:t>ægdonerede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73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Andre moderate risikofaktorer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BMI: Risikofaktor for </a:t>
            </a:r>
            <a:r>
              <a:rPr lang="da-DK" dirty="0" err="1" smtClean="0"/>
              <a:t>præeklampsi</a:t>
            </a:r>
            <a:r>
              <a:rPr lang="da-DK" dirty="0" smtClean="0"/>
              <a:t>, dosis-respons-sammenhæng. Hyppig risikofaktor</a:t>
            </a:r>
          </a:p>
          <a:p>
            <a:endParaRPr lang="da-DK" dirty="0"/>
          </a:p>
          <a:p>
            <a:r>
              <a:rPr lang="da-DK" dirty="0" err="1" smtClean="0"/>
              <a:t>Nulliparitet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Høj maternel alder</a:t>
            </a:r>
          </a:p>
          <a:p>
            <a:endParaRPr lang="da-DK" dirty="0"/>
          </a:p>
          <a:p>
            <a:r>
              <a:rPr lang="da-DK" dirty="0" smtClean="0"/>
              <a:t>Tidl. </a:t>
            </a:r>
            <a:r>
              <a:rPr lang="da-DK" dirty="0" err="1" smtClean="0"/>
              <a:t>præeklampsi</a:t>
            </a:r>
            <a:r>
              <a:rPr lang="da-DK" dirty="0" smtClean="0"/>
              <a:t> uden tegn på svær sygdom</a:t>
            </a:r>
          </a:p>
          <a:p>
            <a:endParaRPr lang="da-DK" dirty="0"/>
          </a:p>
          <a:p>
            <a:r>
              <a:rPr lang="da-DK" dirty="0" smtClean="0"/>
              <a:t>Mere end 10 år siden sidste fødsel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6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Moderate risikofaktorer</a:t>
            </a:r>
            <a:endParaRPr lang="da-DK" dirty="0"/>
          </a:p>
        </p:txBody>
      </p:sp>
      <p:pic>
        <p:nvPicPr>
          <p:cNvPr id="4" name="Pladsholder til indhold 3" descr="Skærmbillede 2021-05-16 kl. 17.49.5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12" b="25732"/>
          <a:stretch/>
        </p:blipFill>
        <p:spPr>
          <a:xfrm>
            <a:off x="292100" y="1600200"/>
            <a:ext cx="8596720" cy="3568700"/>
          </a:xfr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05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DISKUSSIONSPUNKTER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Hvem skal have </a:t>
            </a:r>
            <a:r>
              <a:rPr lang="da-DK" dirty="0" err="1" smtClean="0"/>
              <a:t>magnyl</a:t>
            </a:r>
            <a:r>
              <a:rPr lang="da-DK" dirty="0" smtClean="0"/>
              <a:t>?</a:t>
            </a:r>
          </a:p>
          <a:p>
            <a:endParaRPr lang="da-DK" dirty="0"/>
          </a:p>
          <a:p>
            <a:r>
              <a:rPr lang="da-DK" dirty="0" smtClean="0"/>
              <a:t>Hvilken dosis skal anvendes?</a:t>
            </a:r>
          </a:p>
          <a:p>
            <a:endParaRPr lang="da-DK" dirty="0"/>
          </a:p>
          <a:p>
            <a:r>
              <a:rPr lang="da-DK" dirty="0" smtClean="0"/>
              <a:t>Hvornår skal behandlingen </a:t>
            </a:r>
            <a:r>
              <a:rPr lang="da-DK" dirty="0" err="1" smtClean="0"/>
              <a:t>opstartes</a:t>
            </a:r>
            <a:r>
              <a:rPr lang="da-DK" dirty="0" smtClean="0"/>
              <a:t> og seponeres?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1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Hvordan virker ASA forebyggende?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" name="Billede 3" descr="image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425574"/>
            <a:ext cx="6756400" cy="5013325"/>
          </a:xfrm>
          <a:prstGeom prst="rect">
            <a:avLst/>
          </a:prstGeo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7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32DB25EA-FFCB-4627-A8DD-030F9A9D24AE}"/>
              </a:ext>
            </a:extLst>
          </p:cNvPr>
          <p:cNvSpPr txBox="1"/>
          <p:nvPr/>
        </p:nvSpPr>
        <p:spPr>
          <a:xfrm>
            <a:off x="6720980" y="1490035"/>
            <a:ext cx="1943100" cy="1129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252000" tIns="108000" rtlCol="0">
            <a:noAutofit/>
          </a:bodyPr>
          <a:lstStyle/>
          <a:p>
            <a:pPr algn="ctr"/>
            <a:endParaRPr lang="da-DK" dirty="0"/>
          </a:p>
          <a:p>
            <a:pPr algn="ctr"/>
            <a:r>
              <a:rPr lang="da-DK" sz="2000" dirty="0" err="1" smtClean="0"/>
              <a:t>Præeklampsi</a:t>
            </a:r>
            <a:endParaRPr lang="da-DK" sz="20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A518EB97-FC50-4B1D-9D5E-E94427C589D4}"/>
              </a:ext>
            </a:extLst>
          </p:cNvPr>
          <p:cNvSpPr txBox="1"/>
          <p:nvPr/>
        </p:nvSpPr>
        <p:spPr>
          <a:xfrm>
            <a:off x="6713374" y="2807969"/>
            <a:ext cx="1943099" cy="9173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252000" tIns="108000" rtlCol="0">
            <a:noAutofit/>
          </a:bodyPr>
          <a:lstStyle/>
          <a:p>
            <a:pPr algn="ctr"/>
            <a:r>
              <a:rPr lang="da-DK" sz="2000" dirty="0"/>
              <a:t>IUGR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xmlns="" id="{C8A1F9EE-9EAE-4E6E-96D1-9A00F1C1E432}"/>
              </a:ext>
            </a:extLst>
          </p:cNvPr>
          <p:cNvSpPr txBox="1"/>
          <p:nvPr/>
        </p:nvSpPr>
        <p:spPr>
          <a:xfrm>
            <a:off x="6713376" y="5980826"/>
            <a:ext cx="1943098" cy="50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252000" tIns="108000" rtlCol="0">
            <a:noAutofit/>
          </a:bodyPr>
          <a:lstStyle/>
          <a:p>
            <a:pPr algn="ctr"/>
            <a:r>
              <a:rPr lang="da-DK" dirty="0" err="1"/>
              <a:t>Foetus</a:t>
            </a:r>
            <a:r>
              <a:rPr lang="da-DK" dirty="0"/>
              <a:t> mors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xmlns="" id="{47D05346-0FF4-448F-A42A-44368C6EE364}"/>
              </a:ext>
            </a:extLst>
          </p:cNvPr>
          <p:cNvSpPr txBox="1"/>
          <p:nvPr/>
        </p:nvSpPr>
        <p:spPr>
          <a:xfrm>
            <a:off x="6713374" y="5242436"/>
            <a:ext cx="1943099" cy="50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252000" tIns="108000" rtlCol="0">
            <a:noAutofit/>
          </a:bodyPr>
          <a:lstStyle/>
          <a:p>
            <a:pPr algn="ctr"/>
            <a:r>
              <a:rPr lang="da-DK" dirty="0"/>
              <a:t>Senabort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xmlns="" id="{28F0B860-2DA9-408F-A240-B9DF724C9DCE}"/>
              </a:ext>
            </a:extLst>
          </p:cNvPr>
          <p:cNvSpPr txBox="1"/>
          <p:nvPr/>
        </p:nvSpPr>
        <p:spPr>
          <a:xfrm>
            <a:off x="6738269" y="3868431"/>
            <a:ext cx="1943099" cy="68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52000" tIns="108000" rtlCol="0">
            <a:noAutofit/>
          </a:bodyPr>
          <a:lstStyle/>
          <a:p>
            <a:pPr algn="ctr"/>
            <a:r>
              <a:rPr lang="da-DK" dirty="0" err="1"/>
              <a:t>Abruptio</a:t>
            </a:r>
            <a:r>
              <a:rPr lang="da-DK" dirty="0"/>
              <a:t> placenta</a:t>
            </a:r>
          </a:p>
        </p:txBody>
      </p:sp>
      <p:grpSp>
        <p:nvGrpSpPr>
          <p:cNvPr id="53" name="Gruppe 52">
            <a:extLst>
              <a:ext uri="{FF2B5EF4-FFF2-40B4-BE49-F238E27FC236}">
                <a16:creationId xmlns:a16="http://schemas.microsoft.com/office/drawing/2014/main" xmlns="" id="{FAD9189C-881F-434F-9EBA-46273099F088}"/>
              </a:ext>
            </a:extLst>
          </p:cNvPr>
          <p:cNvGrpSpPr/>
          <p:nvPr/>
        </p:nvGrpSpPr>
        <p:grpSpPr>
          <a:xfrm>
            <a:off x="2527056" y="1210306"/>
            <a:ext cx="954921" cy="914400"/>
            <a:chOff x="891451" y="1315839"/>
            <a:chExt cx="1273228" cy="914400"/>
          </a:xfrm>
          <a:noFill/>
        </p:grpSpPr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xmlns="" id="{18CE2C73-0263-48A3-97C8-79DC7CE8525D}"/>
                </a:ext>
              </a:extLst>
            </p:cNvPr>
            <p:cNvSpPr txBox="1"/>
            <p:nvPr/>
          </p:nvSpPr>
          <p:spPr>
            <a:xfrm>
              <a:off x="891451" y="1575640"/>
              <a:ext cx="127322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/>
                <a:t>Diabetes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xmlns="" id="{85E40905-0582-418D-B0BD-8FC77E9979B1}"/>
                </a:ext>
              </a:extLst>
            </p:cNvPr>
            <p:cNvSpPr/>
            <p:nvPr/>
          </p:nvSpPr>
          <p:spPr>
            <a:xfrm>
              <a:off x="906546" y="1315839"/>
              <a:ext cx="1232989" cy="914400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8B3961DB-1984-49D0-BF49-F5D0CA7C0A6D}"/>
              </a:ext>
            </a:extLst>
          </p:cNvPr>
          <p:cNvSpPr/>
          <p:nvPr/>
        </p:nvSpPr>
        <p:spPr>
          <a:xfrm>
            <a:off x="1744826" y="3608069"/>
            <a:ext cx="685800" cy="9144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D8EE5EDB-647E-4AA0-BEDA-EE808A436C28}"/>
              </a:ext>
            </a:extLst>
          </p:cNvPr>
          <p:cNvGrpSpPr/>
          <p:nvPr/>
        </p:nvGrpSpPr>
        <p:grpSpPr>
          <a:xfrm>
            <a:off x="3884653" y="4966302"/>
            <a:ext cx="1263684" cy="644491"/>
            <a:chOff x="4358378" y="5301099"/>
            <a:chExt cx="1843913" cy="9144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xmlns="" id="{17E02E56-DF50-41A5-932A-866FA67D1B69}"/>
                </a:ext>
              </a:extLst>
            </p:cNvPr>
            <p:cNvSpPr/>
            <p:nvPr/>
          </p:nvSpPr>
          <p:spPr>
            <a:xfrm>
              <a:off x="4358378" y="5301099"/>
              <a:ext cx="1361615" cy="9144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xmlns="" id="{1A1CD551-3D03-4343-A6E9-F69F5F983BAC}"/>
                </a:ext>
              </a:extLst>
            </p:cNvPr>
            <p:cNvSpPr txBox="1"/>
            <p:nvPr/>
          </p:nvSpPr>
          <p:spPr>
            <a:xfrm>
              <a:off x="4501292" y="5538990"/>
              <a:ext cx="1700999" cy="436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Ægdonation</a:t>
              </a:r>
            </a:p>
          </p:txBody>
        </p:sp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xmlns="" id="{82F08CE0-C72D-424B-80B2-241A9A31AD10}"/>
              </a:ext>
            </a:extLst>
          </p:cNvPr>
          <p:cNvGrpSpPr/>
          <p:nvPr/>
        </p:nvGrpSpPr>
        <p:grpSpPr>
          <a:xfrm>
            <a:off x="2749471" y="2742180"/>
            <a:ext cx="873093" cy="914400"/>
            <a:chOff x="2636620" y="2298600"/>
            <a:chExt cx="1164124" cy="91440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xmlns="" id="{D0FF9A87-FE2C-4B10-8D47-633F740BA400}"/>
                </a:ext>
              </a:extLst>
            </p:cNvPr>
            <p:cNvSpPr/>
            <p:nvPr/>
          </p:nvSpPr>
          <p:spPr>
            <a:xfrm>
              <a:off x="2730761" y="2298600"/>
              <a:ext cx="914400" cy="9144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xmlns="" id="{4CACB061-182E-4081-92C6-484E494428ED}"/>
                </a:ext>
              </a:extLst>
            </p:cNvPr>
            <p:cNvSpPr txBox="1"/>
            <p:nvPr/>
          </p:nvSpPr>
          <p:spPr>
            <a:xfrm>
              <a:off x="2636620" y="2536450"/>
              <a:ext cx="1164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 err="1"/>
                <a:t>Flerfolds</a:t>
              </a:r>
              <a:endParaRPr lang="da-DK" sz="1400" dirty="0"/>
            </a:p>
            <a:p>
              <a:pPr algn="ctr"/>
              <a:r>
                <a:rPr lang="da-DK" sz="1400" dirty="0"/>
                <a:t>grav</a:t>
              </a:r>
            </a:p>
          </p:txBody>
        </p: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xmlns="" id="{F507CFB9-1632-4E34-9507-63E1461DA530}"/>
              </a:ext>
            </a:extLst>
          </p:cNvPr>
          <p:cNvGrpSpPr/>
          <p:nvPr/>
        </p:nvGrpSpPr>
        <p:grpSpPr>
          <a:xfrm>
            <a:off x="327595" y="3048116"/>
            <a:ext cx="1615126" cy="914400"/>
            <a:chOff x="436793" y="3048116"/>
            <a:chExt cx="2153500" cy="91440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xmlns="" id="{2FAFE135-F97F-4A10-B139-C581E01F8030}"/>
                </a:ext>
              </a:extLst>
            </p:cNvPr>
            <p:cNvSpPr/>
            <p:nvPr/>
          </p:nvSpPr>
          <p:spPr>
            <a:xfrm>
              <a:off x="436793" y="3048116"/>
              <a:ext cx="1395117" cy="9144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xmlns="" id="{B6D66D6F-93C5-468F-9743-7694138DA325}"/>
                </a:ext>
              </a:extLst>
            </p:cNvPr>
            <p:cNvSpPr txBox="1"/>
            <p:nvPr/>
          </p:nvSpPr>
          <p:spPr>
            <a:xfrm>
              <a:off x="479681" y="3320650"/>
              <a:ext cx="2110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/>
                <a:t>Nyresygdom</a:t>
              </a:r>
            </a:p>
          </p:txBody>
        </p:sp>
      </p:grpSp>
      <p:sp>
        <p:nvSpPr>
          <p:cNvPr id="25" name="Tekstfelt 24">
            <a:extLst>
              <a:ext uri="{FF2B5EF4-FFF2-40B4-BE49-F238E27FC236}">
                <a16:creationId xmlns:a16="http://schemas.microsoft.com/office/drawing/2014/main" xmlns="" id="{1D7DECD4-7C39-46E8-B7FC-06B65DDFD899}"/>
              </a:ext>
            </a:extLst>
          </p:cNvPr>
          <p:cNvSpPr txBox="1"/>
          <p:nvPr/>
        </p:nvSpPr>
        <p:spPr>
          <a:xfrm>
            <a:off x="1742160" y="3803132"/>
            <a:ext cx="68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/>
              <a:t>Aetas</a:t>
            </a:r>
            <a:endParaRPr lang="da-DK" sz="1400" dirty="0"/>
          </a:p>
          <a:p>
            <a:pPr algn="ctr"/>
            <a:r>
              <a:rPr lang="da-DK" sz="1400" dirty="0"/>
              <a:t>&gt;40 år</a:t>
            </a: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xmlns="" id="{3705C5A8-9F7C-4CE7-B753-29DACA7FEB51}"/>
              </a:ext>
            </a:extLst>
          </p:cNvPr>
          <p:cNvGrpSpPr/>
          <p:nvPr/>
        </p:nvGrpSpPr>
        <p:grpSpPr>
          <a:xfrm>
            <a:off x="2830221" y="4301665"/>
            <a:ext cx="866456" cy="914400"/>
            <a:chOff x="2936033" y="5147388"/>
            <a:chExt cx="1155274" cy="91440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094BE86A-4194-4069-83DE-520168916608}"/>
                </a:ext>
              </a:extLst>
            </p:cNvPr>
            <p:cNvSpPr/>
            <p:nvPr/>
          </p:nvSpPr>
          <p:spPr>
            <a:xfrm>
              <a:off x="2936033" y="5147388"/>
              <a:ext cx="914400" cy="9144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xmlns="" id="{803A5165-C190-4101-83AA-A1890256EE9B}"/>
                </a:ext>
              </a:extLst>
            </p:cNvPr>
            <p:cNvSpPr txBox="1"/>
            <p:nvPr/>
          </p:nvSpPr>
          <p:spPr>
            <a:xfrm>
              <a:off x="3013444" y="5398154"/>
              <a:ext cx="1077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BMI&gt;35</a:t>
              </a:r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xmlns="" id="{7C617C72-F577-46C2-BA8D-659F74BCFEF5}"/>
              </a:ext>
            </a:extLst>
          </p:cNvPr>
          <p:cNvGrpSpPr/>
          <p:nvPr/>
        </p:nvGrpSpPr>
        <p:grpSpPr>
          <a:xfrm>
            <a:off x="251195" y="4505320"/>
            <a:ext cx="2692941" cy="914400"/>
            <a:chOff x="261257" y="4690188"/>
            <a:chExt cx="3590588" cy="9144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6C8D0944-7D25-444B-8E22-26C40E81875C}"/>
                </a:ext>
              </a:extLst>
            </p:cNvPr>
            <p:cNvSpPr/>
            <p:nvPr/>
          </p:nvSpPr>
          <p:spPr>
            <a:xfrm>
              <a:off x="261257" y="4690188"/>
              <a:ext cx="2469503" cy="9144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xmlns="" id="{7CC5DFBA-241F-4AF3-9131-1317759C57C3}"/>
                </a:ext>
              </a:extLst>
            </p:cNvPr>
            <p:cNvSpPr txBox="1"/>
            <p:nvPr/>
          </p:nvSpPr>
          <p:spPr>
            <a:xfrm>
              <a:off x="441746" y="4917538"/>
              <a:ext cx="3410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/>
                <a:t>Kronisk hypertension</a:t>
              </a:r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xmlns="" id="{C6677677-EC49-4F02-BBC1-1CA73426454F}"/>
              </a:ext>
            </a:extLst>
          </p:cNvPr>
          <p:cNvGrpSpPr/>
          <p:nvPr/>
        </p:nvGrpSpPr>
        <p:grpSpPr>
          <a:xfrm>
            <a:off x="677878" y="1617710"/>
            <a:ext cx="1872329" cy="914400"/>
            <a:chOff x="3369460" y="1346729"/>
            <a:chExt cx="2496438" cy="91440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7279BA9A-8E66-4ECF-9C12-9CF49CA158CE}"/>
                </a:ext>
              </a:extLst>
            </p:cNvPr>
            <p:cNvSpPr/>
            <p:nvPr/>
          </p:nvSpPr>
          <p:spPr>
            <a:xfrm>
              <a:off x="3369460" y="1346729"/>
              <a:ext cx="1624908" cy="9144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Tekstfelt 28">
              <a:extLst>
                <a:ext uri="{FF2B5EF4-FFF2-40B4-BE49-F238E27FC236}">
                  <a16:creationId xmlns:a16="http://schemas.microsoft.com/office/drawing/2014/main" xmlns="" id="{3EDD66FE-38CB-44EE-8E49-7E7CA29E15D3}"/>
                </a:ext>
              </a:extLst>
            </p:cNvPr>
            <p:cNvSpPr txBox="1"/>
            <p:nvPr/>
          </p:nvSpPr>
          <p:spPr>
            <a:xfrm>
              <a:off x="3425267" y="1589721"/>
              <a:ext cx="2440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Tidl. svær IUGR</a:t>
              </a:r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xmlns="" id="{FFCF5DF9-6EB7-46D9-9D57-B2618A1BF703}"/>
              </a:ext>
            </a:extLst>
          </p:cNvPr>
          <p:cNvGrpSpPr/>
          <p:nvPr/>
        </p:nvGrpSpPr>
        <p:grpSpPr>
          <a:xfrm>
            <a:off x="4403964" y="5771287"/>
            <a:ext cx="1256574" cy="914400"/>
            <a:chOff x="3163974" y="4003138"/>
            <a:chExt cx="2429940" cy="9144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xmlns="" id="{89C0AF49-DCB0-4E8C-B852-2A570CD787E2}"/>
                </a:ext>
              </a:extLst>
            </p:cNvPr>
            <p:cNvSpPr/>
            <p:nvPr/>
          </p:nvSpPr>
          <p:spPr>
            <a:xfrm>
              <a:off x="3495159" y="4003138"/>
              <a:ext cx="1692642" cy="914400"/>
            </a:xfrm>
            <a:prstGeom prst="ellipse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xmlns="" id="{A2CD4B06-CAFA-47E5-A1B0-CA5C63C5EB42}"/>
                </a:ext>
              </a:extLst>
            </p:cNvPr>
            <p:cNvSpPr txBox="1"/>
            <p:nvPr/>
          </p:nvSpPr>
          <p:spPr>
            <a:xfrm>
              <a:off x="3163974" y="4099303"/>
              <a:ext cx="2429940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dirty="0"/>
                <a:t>Tidl. </a:t>
              </a:r>
            </a:p>
            <a:p>
              <a:pPr algn="ctr"/>
              <a:r>
                <a:rPr lang="da-DK" sz="1600" dirty="0" err="1"/>
                <a:t>foetus</a:t>
              </a:r>
              <a:r>
                <a:rPr lang="da-DK" sz="1600" dirty="0"/>
                <a:t> mors</a:t>
              </a:r>
            </a:p>
          </p:txBody>
        </p: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xmlns="" id="{5E2277A0-40DA-4EF0-83C5-482F0835E6CC}"/>
              </a:ext>
            </a:extLst>
          </p:cNvPr>
          <p:cNvGrpSpPr/>
          <p:nvPr/>
        </p:nvGrpSpPr>
        <p:grpSpPr>
          <a:xfrm>
            <a:off x="3913717" y="1925983"/>
            <a:ext cx="1724426" cy="816105"/>
            <a:chOff x="3951338" y="2612895"/>
            <a:chExt cx="2299235" cy="816105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xmlns="" id="{BD640640-EB22-4D84-B343-E8B68E43505C}"/>
                </a:ext>
              </a:extLst>
            </p:cNvPr>
            <p:cNvSpPr/>
            <p:nvPr/>
          </p:nvSpPr>
          <p:spPr>
            <a:xfrm>
              <a:off x="3951338" y="2612895"/>
              <a:ext cx="1624907" cy="816105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xmlns="" id="{F971C98C-602A-4FA6-8478-F6B17D614E42}"/>
                </a:ext>
              </a:extLst>
            </p:cNvPr>
            <p:cNvSpPr txBox="1"/>
            <p:nvPr/>
          </p:nvSpPr>
          <p:spPr>
            <a:xfrm>
              <a:off x="4145519" y="2854862"/>
              <a:ext cx="2105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err="1"/>
                <a:t>Tidl</a:t>
              </a:r>
              <a:r>
                <a:rPr lang="da-DK" b="1" dirty="0"/>
                <a:t> svær PE</a:t>
              </a:r>
            </a:p>
          </p:txBody>
        </p:sp>
      </p:grpSp>
      <p:sp>
        <p:nvSpPr>
          <p:cNvPr id="34" name="Tekstfelt 33">
            <a:extLst>
              <a:ext uri="{FF2B5EF4-FFF2-40B4-BE49-F238E27FC236}">
                <a16:creationId xmlns:a16="http://schemas.microsoft.com/office/drawing/2014/main" xmlns="" id="{1475C154-BC27-4C0F-B9D8-7B933AE23395}"/>
              </a:ext>
            </a:extLst>
          </p:cNvPr>
          <p:cNvSpPr txBox="1"/>
          <p:nvPr/>
        </p:nvSpPr>
        <p:spPr>
          <a:xfrm>
            <a:off x="6969968" y="443220"/>
            <a:ext cx="168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/>
              <a:t>Outcomes</a:t>
            </a:r>
            <a:endParaRPr lang="da-DK" sz="2400" b="1" dirty="0"/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xmlns="" id="{1661F2B2-DDEA-40AF-847A-8CA8960CEAB1}"/>
              </a:ext>
            </a:extLst>
          </p:cNvPr>
          <p:cNvCxnSpPr>
            <a:cxnSpLocks/>
          </p:cNvCxnSpPr>
          <p:nvPr/>
        </p:nvCxnSpPr>
        <p:spPr>
          <a:xfrm>
            <a:off x="6346125" y="607041"/>
            <a:ext cx="0" cy="60020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felt 39">
            <a:extLst>
              <a:ext uri="{FF2B5EF4-FFF2-40B4-BE49-F238E27FC236}">
                <a16:creationId xmlns:a16="http://schemas.microsoft.com/office/drawing/2014/main" xmlns="" id="{708592DA-AC05-4BB5-BACD-5B80F2A47443}"/>
              </a:ext>
            </a:extLst>
          </p:cNvPr>
          <p:cNvSpPr txBox="1"/>
          <p:nvPr/>
        </p:nvSpPr>
        <p:spPr>
          <a:xfrm>
            <a:off x="2641282" y="451995"/>
            <a:ext cx="225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Risikofaktorer</a:t>
            </a:r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56243CBD-6F0C-4076-8A77-C34AE9925F1F}"/>
              </a:ext>
            </a:extLst>
          </p:cNvPr>
          <p:cNvGrpSpPr/>
          <p:nvPr/>
        </p:nvGrpSpPr>
        <p:grpSpPr>
          <a:xfrm>
            <a:off x="3917710" y="3563140"/>
            <a:ext cx="1466868" cy="914400"/>
            <a:chOff x="5217089" y="3600944"/>
            <a:chExt cx="1955824" cy="914400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xmlns="" id="{443B0024-FF7C-4AED-9CF4-C07828E1157B}"/>
                </a:ext>
              </a:extLst>
            </p:cNvPr>
            <p:cNvSpPr/>
            <p:nvPr/>
          </p:nvSpPr>
          <p:spPr>
            <a:xfrm>
              <a:off x="5442126" y="3600944"/>
              <a:ext cx="1403529" cy="9144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xmlns="" id="{6C469003-BAE7-4CFA-877F-2CB055F9DA3D}"/>
                </a:ext>
              </a:extLst>
            </p:cNvPr>
            <p:cNvSpPr txBox="1"/>
            <p:nvPr/>
          </p:nvSpPr>
          <p:spPr>
            <a:xfrm>
              <a:off x="5217089" y="3742103"/>
              <a:ext cx="1955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b="1" dirty="0"/>
                <a:t>Autoimmun</a:t>
              </a:r>
            </a:p>
            <a:p>
              <a:pPr algn="ctr"/>
              <a:r>
                <a:rPr lang="da-DK" b="1" dirty="0"/>
                <a:t>sygdom</a:t>
              </a:r>
            </a:p>
          </p:txBody>
        </p:sp>
      </p:grpSp>
      <p:cxnSp>
        <p:nvCxnSpPr>
          <p:cNvPr id="56" name="Lige pilforbindelse 55">
            <a:extLst>
              <a:ext uri="{FF2B5EF4-FFF2-40B4-BE49-F238E27FC236}">
                <a16:creationId xmlns:a16="http://schemas.microsoft.com/office/drawing/2014/main" xmlns="" id="{9EFD2FFF-BC97-4076-BA4E-E93EEC03E940}"/>
              </a:ext>
            </a:extLst>
          </p:cNvPr>
          <p:cNvCxnSpPr>
            <a:cxnSpLocks/>
            <a:stCxn id="28" idx="6"/>
            <a:endCxn id="10" idx="1"/>
          </p:cNvCxnSpPr>
          <p:nvPr/>
        </p:nvCxnSpPr>
        <p:spPr>
          <a:xfrm>
            <a:off x="1896560" y="2074910"/>
            <a:ext cx="4816814" cy="1191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Lige pilforbindelse 58">
            <a:extLst>
              <a:ext uri="{FF2B5EF4-FFF2-40B4-BE49-F238E27FC236}">
                <a16:creationId xmlns:a16="http://schemas.microsoft.com/office/drawing/2014/main" xmlns="" id="{70412C46-06B2-4960-9FFC-4769B4256F2C}"/>
              </a:ext>
            </a:extLst>
          </p:cNvPr>
          <p:cNvCxnSpPr>
            <a:cxnSpLocks/>
            <a:stCxn id="32" idx="6"/>
            <a:endCxn id="9" idx="1"/>
          </p:cNvCxnSpPr>
          <p:nvPr/>
        </p:nvCxnSpPr>
        <p:spPr>
          <a:xfrm flipV="1">
            <a:off x="5132396" y="2054653"/>
            <a:ext cx="1588584" cy="27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ge pilforbindelse 61">
            <a:extLst>
              <a:ext uri="{FF2B5EF4-FFF2-40B4-BE49-F238E27FC236}">
                <a16:creationId xmlns:a16="http://schemas.microsoft.com/office/drawing/2014/main" xmlns="" id="{4C936710-7062-4169-9F73-C14F6595E5E3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4817805" y="3185573"/>
            <a:ext cx="1902310" cy="2102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ge pilforbindelse 64">
            <a:extLst>
              <a:ext uri="{FF2B5EF4-FFF2-40B4-BE49-F238E27FC236}">
                <a16:creationId xmlns:a16="http://schemas.microsoft.com/office/drawing/2014/main" xmlns="" id="{BF0F10FF-3492-4E28-B602-5B43D5926106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4817805" y="2476971"/>
            <a:ext cx="1891906" cy="2811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xmlns="" id="{6052846B-980C-4F7E-8A9D-A9C87EFD910E}"/>
              </a:ext>
            </a:extLst>
          </p:cNvPr>
          <p:cNvCxnSpPr>
            <a:cxnSpLocks/>
            <a:stCxn id="30" idx="6"/>
            <a:endCxn id="11" idx="1"/>
          </p:cNvCxnSpPr>
          <p:nvPr/>
        </p:nvCxnSpPr>
        <p:spPr>
          <a:xfrm>
            <a:off x="5450529" y="6228488"/>
            <a:ext cx="1262847" cy="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ge pilforbindelse 70">
            <a:extLst>
              <a:ext uri="{FF2B5EF4-FFF2-40B4-BE49-F238E27FC236}">
                <a16:creationId xmlns:a16="http://schemas.microsoft.com/office/drawing/2014/main" xmlns="" id="{D9E346F5-6229-4DA9-AACA-F589DB043765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2103322" y="1720200"/>
            <a:ext cx="4612714" cy="324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ge pilforbindelse 73">
            <a:extLst>
              <a:ext uri="{FF2B5EF4-FFF2-40B4-BE49-F238E27FC236}">
                <a16:creationId xmlns:a16="http://schemas.microsoft.com/office/drawing/2014/main" xmlns="" id="{3FB836C7-0A55-4E60-B8A8-84E9D906D8D6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3463119" y="1408448"/>
            <a:ext cx="3246591" cy="25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ge pilforbindelse 76">
            <a:extLst>
              <a:ext uri="{FF2B5EF4-FFF2-40B4-BE49-F238E27FC236}">
                <a16:creationId xmlns:a16="http://schemas.microsoft.com/office/drawing/2014/main" xmlns="" id="{AE03F07E-77EB-40C3-B7A0-B98DADD88448}"/>
              </a:ext>
            </a:extLst>
          </p:cNvPr>
          <p:cNvCxnSpPr>
            <a:cxnSpLocks/>
            <a:stCxn id="24" idx="3"/>
            <a:endCxn id="9" idx="1"/>
          </p:cNvCxnSpPr>
          <p:nvPr/>
        </p:nvCxnSpPr>
        <p:spPr>
          <a:xfrm flipV="1">
            <a:off x="1942721" y="2054654"/>
            <a:ext cx="4778259" cy="1450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ge pilforbindelse 79">
            <a:extLst>
              <a:ext uri="{FF2B5EF4-FFF2-40B4-BE49-F238E27FC236}">
                <a16:creationId xmlns:a16="http://schemas.microsoft.com/office/drawing/2014/main" xmlns="" id="{90526988-C2EC-4A10-8BA5-7358F839A39F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3516020" y="2083809"/>
            <a:ext cx="3187673" cy="2675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ge pilforbindelse 82">
            <a:extLst>
              <a:ext uri="{FF2B5EF4-FFF2-40B4-BE49-F238E27FC236}">
                <a16:creationId xmlns:a16="http://schemas.microsoft.com/office/drawing/2014/main" xmlns="" id="{B053F52D-BE07-4CFA-9BA9-551B4D527449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5139136" y="2154786"/>
            <a:ext cx="1579129" cy="186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ge pilforbindelse 85">
            <a:extLst>
              <a:ext uri="{FF2B5EF4-FFF2-40B4-BE49-F238E27FC236}">
                <a16:creationId xmlns:a16="http://schemas.microsoft.com/office/drawing/2014/main" xmlns="" id="{F63FC2F6-B5E8-403F-9931-C62F3590455A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3505877" y="1880494"/>
            <a:ext cx="3979499" cy="1318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ge pilforbindelse 56">
            <a:extLst>
              <a:ext uri="{FF2B5EF4-FFF2-40B4-BE49-F238E27FC236}">
                <a16:creationId xmlns:a16="http://schemas.microsoft.com/office/drawing/2014/main" xmlns="" id="{951FD8B9-5F97-40E9-878F-03224A769E25}"/>
              </a:ext>
            </a:extLst>
          </p:cNvPr>
          <p:cNvCxnSpPr>
            <a:cxnSpLocks/>
            <a:stCxn id="61" idx="6"/>
          </p:cNvCxnSpPr>
          <p:nvPr/>
        </p:nvCxnSpPr>
        <p:spPr>
          <a:xfrm flipV="1">
            <a:off x="2430626" y="2014263"/>
            <a:ext cx="4296223" cy="205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16EF654D-351E-4CA1-A6BB-88B62F2F78CC}"/>
              </a:ext>
            </a:extLst>
          </p:cNvPr>
          <p:cNvSpPr/>
          <p:nvPr/>
        </p:nvSpPr>
        <p:spPr>
          <a:xfrm>
            <a:off x="1744826" y="3610963"/>
            <a:ext cx="685800" cy="9144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3" name="Lige pilforbindelse 62">
            <a:extLst>
              <a:ext uri="{FF2B5EF4-FFF2-40B4-BE49-F238E27FC236}">
                <a16:creationId xmlns:a16="http://schemas.microsoft.com/office/drawing/2014/main" xmlns="" id="{1946015B-76D4-4A7E-AB3B-7738EDD0E36B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2657330" y="2112537"/>
            <a:ext cx="4049304" cy="397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Billede 34">
            <a:extLst>
              <a:ext uri="{FF2B5EF4-FFF2-40B4-BE49-F238E27FC236}">
                <a16:creationId xmlns:a16="http://schemas.microsoft.com/office/drawing/2014/main" xmlns="" id="{30A3B203-6073-4D4A-A4A5-4FFB63AA2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179" y="5621739"/>
            <a:ext cx="933151" cy="932769"/>
          </a:xfrm>
          <a:prstGeom prst="rect">
            <a:avLst/>
          </a:prstGeom>
        </p:spPr>
      </p:pic>
      <p:sp>
        <p:nvSpPr>
          <p:cNvPr id="37" name="Tekstfelt 36">
            <a:extLst>
              <a:ext uri="{FF2B5EF4-FFF2-40B4-BE49-F238E27FC236}">
                <a16:creationId xmlns:a16="http://schemas.microsoft.com/office/drawing/2014/main" xmlns="" id="{51733C36-E13A-4B95-87B3-0573B95D937A}"/>
              </a:ext>
            </a:extLst>
          </p:cNvPr>
          <p:cNvSpPr txBox="1"/>
          <p:nvPr/>
        </p:nvSpPr>
        <p:spPr>
          <a:xfrm>
            <a:off x="1772960" y="5925050"/>
            <a:ext cx="1182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Primigravida</a:t>
            </a:r>
            <a:endParaRPr lang="da-DK" sz="1400" dirty="0"/>
          </a:p>
        </p:txBody>
      </p:sp>
      <p:pic>
        <p:nvPicPr>
          <p:cNvPr id="43" name="Billede 42">
            <a:extLst>
              <a:ext uri="{FF2B5EF4-FFF2-40B4-BE49-F238E27FC236}">
                <a16:creationId xmlns:a16="http://schemas.microsoft.com/office/drawing/2014/main" xmlns="" id="{D1B93F11-921C-43AE-94EF-30D0DCD8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4" y="5577744"/>
            <a:ext cx="875303" cy="932769"/>
          </a:xfrm>
          <a:prstGeom prst="rect">
            <a:avLst/>
          </a:prstGeom>
        </p:spPr>
      </p:pic>
      <p:sp>
        <p:nvSpPr>
          <p:cNvPr id="54" name="Tekstfelt 53">
            <a:extLst>
              <a:ext uri="{FF2B5EF4-FFF2-40B4-BE49-F238E27FC236}">
                <a16:creationId xmlns:a16="http://schemas.microsoft.com/office/drawing/2014/main" xmlns="" id="{10192B98-CFDD-4CE1-8D28-55B86B6395B1}"/>
              </a:ext>
            </a:extLst>
          </p:cNvPr>
          <p:cNvSpPr txBox="1"/>
          <p:nvPr/>
        </p:nvSpPr>
        <p:spPr>
          <a:xfrm>
            <a:off x="395985" y="5817327"/>
            <a:ext cx="860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Grav. interval</a:t>
            </a:r>
          </a:p>
          <a:p>
            <a:pPr algn="ctr"/>
            <a:r>
              <a:rPr lang="da-DK" sz="1400" dirty="0"/>
              <a:t>&gt;10 år</a:t>
            </a:r>
          </a:p>
        </p:txBody>
      </p:sp>
      <p:cxnSp>
        <p:nvCxnSpPr>
          <p:cNvPr id="64" name="Lige pilforbindelse 63">
            <a:extLst>
              <a:ext uri="{FF2B5EF4-FFF2-40B4-BE49-F238E27FC236}">
                <a16:creationId xmlns:a16="http://schemas.microsoft.com/office/drawing/2014/main" xmlns="" id="{C2378434-7EC6-4BD7-848F-27FC2D08E618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4006029" y="2347016"/>
            <a:ext cx="2714082" cy="383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ge pilforbindelse 75">
            <a:extLst>
              <a:ext uri="{FF2B5EF4-FFF2-40B4-BE49-F238E27FC236}">
                <a16:creationId xmlns:a16="http://schemas.microsoft.com/office/drawing/2014/main" xmlns="" id="{5D6669BD-0D1B-4855-8ACC-CC96E3052C0A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1281236" y="1617710"/>
            <a:ext cx="5437641" cy="442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ge pilforbindelse 83">
            <a:extLst>
              <a:ext uri="{FF2B5EF4-FFF2-40B4-BE49-F238E27FC236}">
                <a16:creationId xmlns:a16="http://schemas.microsoft.com/office/drawing/2014/main" xmlns="" id="{88587A9A-285E-412A-B672-C62D19BA7A81}"/>
              </a:ext>
            </a:extLst>
          </p:cNvPr>
          <p:cNvCxnSpPr>
            <a:cxnSpLocks/>
            <a:stCxn id="18" idx="6"/>
            <a:endCxn id="10" idx="1"/>
          </p:cNvCxnSpPr>
          <p:nvPr/>
        </p:nvCxnSpPr>
        <p:spPr>
          <a:xfrm>
            <a:off x="3505877" y="3199380"/>
            <a:ext cx="3207497" cy="67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lipse 88">
            <a:extLst>
              <a:ext uri="{FF2B5EF4-FFF2-40B4-BE49-F238E27FC236}">
                <a16:creationId xmlns:a16="http://schemas.microsoft.com/office/drawing/2014/main" xmlns="" id="{185CAA3A-CE2F-4E34-800C-983BE3B88C22}"/>
              </a:ext>
            </a:extLst>
          </p:cNvPr>
          <p:cNvSpPr/>
          <p:nvPr/>
        </p:nvSpPr>
        <p:spPr>
          <a:xfrm>
            <a:off x="2833114" y="2770816"/>
            <a:ext cx="648000" cy="86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2" name="Gruppe 81">
            <a:extLst>
              <a:ext uri="{FF2B5EF4-FFF2-40B4-BE49-F238E27FC236}">
                <a16:creationId xmlns:a16="http://schemas.microsoft.com/office/drawing/2014/main" xmlns="" id="{E128F696-F6D6-4081-AD8C-FFD75AC5AF2F}"/>
              </a:ext>
            </a:extLst>
          </p:cNvPr>
          <p:cNvGrpSpPr/>
          <p:nvPr/>
        </p:nvGrpSpPr>
        <p:grpSpPr>
          <a:xfrm>
            <a:off x="3190214" y="5716410"/>
            <a:ext cx="889987" cy="932769"/>
            <a:chOff x="4253618" y="5716409"/>
            <a:chExt cx="1186649" cy="932769"/>
          </a:xfrm>
        </p:grpSpPr>
        <p:pic>
          <p:nvPicPr>
            <p:cNvPr id="55" name="Billede 54">
              <a:extLst>
                <a:ext uri="{FF2B5EF4-FFF2-40B4-BE49-F238E27FC236}">
                  <a16:creationId xmlns:a16="http://schemas.microsoft.com/office/drawing/2014/main" xmlns="" id="{3DFEB1E4-B29E-4300-9C96-E0F19CDD7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8603" y="5716409"/>
              <a:ext cx="932769" cy="932769"/>
            </a:xfrm>
            <a:prstGeom prst="rect">
              <a:avLst/>
            </a:prstGeom>
          </p:spPr>
        </p:pic>
        <p:sp>
          <p:nvSpPr>
            <p:cNvPr id="90" name="Tekstfelt 89">
              <a:extLst>
                <a:ext uri="{FF2B5EF4-FFF2-40B4-BE49-F238E27FC236}">
                  <a16:creationId xmlns:a16="http://schemas.microsoft.com/office/drawing/2014/main" xmlns="" id="{8D4BB01D-E547-42FB-A60D-37E4242FA8AA}"/>
                </a:ext>
              </a:extLst>
            </p:cNvPr>
            <p:cNvSpPr txBox="1"/>
            <p:nvPr/>
          </p:nvSpPr>
          <p:spPr>
            <a:xfrm>
              <a:off x="4253618" y="5968912"/>
              <a:ext cx="1186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Familiær</a:t>
              </a:r>
            </a:p>
            <a:p>
              <a:pPr algn="ctr"/>
              <a:r>
                <a:rPr lang="da-DK" sz="1400" dirty="0"/>
                <a:t>hist. PE</a:t>
              </a:r>
            </a:p>
          </p:txBody>
        </p:sp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ED506B2D-35CC-4381-A6A4-178B4C488A9D}"/>
              </a:ext>
            </a:extLst>
          </p:cNvPr>
          <p:cNvSpPr/>
          <p:nvPr/>
        </p:nvSpPr>
        <p:spPr>
          <a:xfrm>
            <a:off x="3892229" y="4996735"/>
            <a:ext cx="891000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xmlns="" id="{498B5211-A44A-4B16-8F5A-1F9D0AA7F39C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942721" y="3151164"/>
            <a:ext cx="4770650" cy="354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pilforbindelse 37">
            <a:extLst>
              <a:ext uri="{FF2B5EF4-FFF2-40B4-BE49-F238E27FC236}">
                <a16:creationId xmlns:a16="http://schemas.microsoft.com/office/drawing/2014/main" xmlns="" id="{469BCCFD-1A44-44E0-A863-5B199022C96F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5139136" y="3156839"/>
            <a:ext cx="1579129" cy="86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30457917-C952-46C9-9FDA-E46221804C29}"/>
              </a:ext>
            </a:extLst>
          </p:cNvPr>
          <p:cNvSpPr/>
          <p:nvPr/>
        </p:nvSpPr>
        <p:spPr>
          <a:xfrm>
            <a:off x="358985" y="3087695"/>
            <a:ext cx="974798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72" name="Gruppe 71">
            <a:extLst>
              <a:ext uri="{FF2B5EF4-FFF2-40B4-BE49-F238E27FC236}">
                <a16:creationId xmlns:a16="http://schemas.microsoft.com/office/drawing/2014/main" xmlns="" id="{EE587626-B423-4DF5-998C-F51A8CEC1CC8}"/>
              </a:ext>
            </a:extLst>
          </p:cNvPr>
          <p:cNvGrpSpPr/>
          <p:nvPr/>
        </p:nvGrpSpPr>
        <p:grpSpPr>
          <a:xfrm>
            <a:off x="4955697" y="4391004"/>
            <a:ext cx="1294846" cy="877391"/>
            <a:chOff x="3473000" y="4003138"/>
            <a:chExt cx="1811752" cy="914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xmlns="" id="{A63C21EB-6E8B-4E90-9551-E219DF474D5A}"/>
                </a:ext>
              </a:extLst>
            </p:cNvPr>
            <p:cNvSpPr/>
            <p:nvPr/>
          </p:nvSpPr>
          <p:spPr>
            <a:xfrm>
              <a:off x="3495159" y="4003138"/>
              <a:ext cx="1692642" cy="914400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5" name="Tekstfelt 74">
              <a:extLst>
                <a:ext uri="{FF2B5EF4-FFF2-40B4-BE49-F238E27FC236}">
                  <a16:creationId xmlns:a16="http://schemas.microsoft.com/office/drawing/2014/main" xmlns="" id="{62C9F035-2C66-4273-BEFA-95FE6CB282C6}"/>
                </a:ext>
              </a:extLst>
            </p:cNvPr>
            <p:cNvSpPr txBox="1"/>
            <p:nvPr/>
          </p:nvSpPr>
          <p:spPr>
            <a:xfrm>
              <a:off x="3473000" y="4164984"/>
              <a:ext cx="1811752" cy="60944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dirty="0"/>
                <a:t>Tidl. </a:t>
              </a:r>
              <a:r>
                <a:rPr lang="da-DK" sz="1600" dirty="0" err="1"/>
                <a:t>abuptio</a:t>
              </a:r>
              <a:endParaRPr lang="da-DK" sz="1600" dirty="0"/>
            </a:p>
            <a:p>
              <a:pPr algn="ctr"/>
              <a:r>
                <a:rPr lang="da-DK" sz="1600" dirty="0"/>
                <a:t>placenta</a:t>
              </a:r>
            </a:p>
          </p:txBody>
        </p:sp>
      </p:grpSp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xmlns="" id="{84AC7A76-FB75-4C31-8634-6C8D3CDCEB7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6169419" y="4210431"/>
            <a:ext cx="568850" cy="62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ge pilforbindelse 77">
            <a:extLst>
              <a:ext uri="{FF2B5EF4-FFF2-40B4-BE49-F238E27FC236}">
                <a16:creationId xmlns:a16="http://schemas.microsoft.com/office/drawing/2014/main" xmlns="" id="{35B3D473-6BB1-4832-95CE-C3F2729AA9BE}"/>
              </a:ext>
            </a:extLst>
          </p:cNvPr>
          <p:cNvCxnSpPr>
            <a:cxnSpLocks/>
          </p:cNvCxnSpPr>
          <p:nvPr/>
        </p:nvCxnSpPr>
        <p:spPr>
          <a:xfrm>
            <a:off x="1890148" y="2096204"/>
            <a:ext cx="4839044" cy="204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ge pilforbindelse 87">
            <a:extLst>
              <a:ext uri="{FF2B5EF4-FFF2-40B4-BE49-F238E27FC236}">
                <a16:creationId xmlns:a16="http://schemas.microsoft.com/office/drawing/2014/main" xmlns="" id="{7A9DF5DA-DA40-4344-B067-90AA5D26777B}"/>
              </a:ext>
            </a:extLst>
          </p:cNvPr>
          <p:cNvCxnSpPr>
            <a:cxnSpLocks/>
            <a:stCxn id="32" idx="6"/>
            <a:endCxn id="13" idx="1"/>
          </p:cNvCxnSpPr>
          <p:nvPr/>
        </p:nvCxnSpPr>
        <p:spPr>
          <a:xfrm>
            <a:off x="5132397" y="2334035"/>
            <a:ext cx="1605872" cy="1876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ge pilforbindelse 92">
            <a:extLst>
              <a:ext uri="{FF2B5EF4-FFF2-40B4-BE49-F238E27FC236}">
                <a16:creationId xmlns:a16="http://schemas.microsoft.com/office/drawing/2014/main" xmlns="" id="{0FFD6A5B-1ABE-4731-81F9-BD9C93DD7EB9}"/>
              </a:ext>
            </a:extLst>
          </p:cNvPr>
          <p:cNvCxnSpPr>
            <a:cxnSpLocks/>
            <a:stCxn id="61" idx="6"/>
            <a:endCxn id="13" idx="1"/>
          </p:cNvCxnSpPr>
          <p:nvPr/>
        </p:nvCxnSpPr>
        <p:spPr>
          <a:xfrm>
            <a:off x="2430626" y="4068163"/>
            <a:ext cx="4307643" cy="142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ge pilforbindelse 95">
            <a:extLst>
              <a:ext uri="{FF2B5EF4-FFF2-40B4-BE49-F238E27FC236}">
                <a16:creationId xmlns:a16="http://schemas.microsoft.com/office/drawing/2014/main" xmlns="" id="{52218431-6825-415F-923B-7222D1746D4D}"/>
              </a:ext>
            </a:extLst>
          </p:cNvPr>
          <p:cNvCxnSpPr>
            <a:cxnSpLocks/>
            <a:stCxn id="21" idx="6"/>
            <a:endCxn id="13" idx="1"/>
          </p:cNvCxnSpPr>
          <p:nvPr/>
        </p:nvCxnSpPr>
        <p:spPr>
          <a:xfrm flipV="1">
            <a:off x="2103322" y="4210432"/>
            <a:ext cx="4634947" cy="75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uppe 98">
            <a:extLst>
              <a:ext uri="{FF2B5EF4-FFF2-40B4-BE49-F238E27FC236}">
                <a16:creationId xmlns:a16="http://schemas.microsoft.com/office/drawing/2014/main" xmlns="" id="{B89673CE-9FEA-4610-A2AA-614D90B1AA8D}"/>
              </a:ext>
            </a:extLst>
          </p:cNvPr>
          <p:cNvGrpSpPr/>
          <p:nvPr/>
        </p:nvGrpSpPr>
        <p:grpSpPr>
          <a:xfrm>
            <a:off x="4116109" y="3563968"/>
            <a:ext cx="999000" cy="864000"/>
            <a:chOff x="5329219" y="3449372"/>
            <a:chExt cx="1332000" cy="864000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xmlns="" id="{28A316F0-6CDE-4868-A151-1153DF4B9F58}"/>
                </a:ext>
              </a:extLst>
            </p:cNvPr>
            <p:cNvSpPr/>
            <p:nvPr/>
          </p:nvSpPr>
          <p:spPr>
            <a:xfrm>
              <a:off x="5329219" y="3449372"/>
              <a:ext cx="1332000" cy="864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1" name="Tekstfelt 100">
              <a:extLst>
                <a:ext uri="{FF2B5EF4-FFF2-40B4-BE49-F238E27FC236}">
                  <a16:creationId xmlns:a16="http://schemas.microsoft.com/office/drawing/2014/main" xmlns="" id="{6BA5558A-91EC-416D-83A7-2D42EBFBFC76}"/>
                </a:ext>
              </a:extLst>
            </p:cNvPr>
            <p:cNvSpPr txBox="1"/>
            <p:nvPr/>
          </p:nvSpPr>
          <p:spPr>
            <a:xfrm>
              <a:off x="6071888" y="3742103"/>
              <a:ext cx="246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da-DK" b="1" dirty="0"/>
            </a:p>
          </p:txBody>
        </p:sp>
      </p:grpSp>
      <p:sp>
        <p:nvSpPr>
          <p:cNvPr id="102" name="Ellipse 101">
            <a:extLst>
              <a:ext uri="{FF2B5EF4-FFF2-40B4-BE49-F238E27FC236}">
                <a16:creationId xmlns:a16="http://schemas.microsoft.com/office/drawing/2014/main" xmlns="" id="{187472A5-54D5-4D07-99A9-6BE3FBA22C15}"/>
              </a:ext>
            </a:extLst>
          </p:cNvPr>
          <p:cNvSpPr/>
          <p:nvPr/>
        </p:nvSpPr>
        <p:spPr>
          <a:xfrm>
            <a:off x="6481096" y="933618"/>
            <a:ext cx="2552452" cy="410316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403269"/>
                      <a:gd name="connsiteY0" fmla="*/ 2051581 h 4103162"/>
                      <a:gd name="connsiteX1" fmla="*/ 1701635 w 3403269"/>
                      <a:gd name="connsiteY1" fmla="*/ 0 h 4103162"/>
                      <a:gd name="connsiteX2" fmla="*/ 3403270 w 3403269"/>
                      <a:gd name="connsiteY2" fmla="*/ 2051581 h 4103162"/>
                      <a:gd name="connsiteX3" fmla="*/ 1701635 w 3403269"/>
                      <a:gd name="connsiteY3" fmla="*/ 4103162 h 4103162"/>
                      <a:gd name="connsiteX4" fmla="*/ 0 w 3403269"/>
                      <a:gd name="connsiteY4" fmla="*/ 2051581 h 4103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03269" h="4103162" extrusionOk="0">
                        <a:moveTo>
                          <a:pt x="0" y="2051581"/>
                        </a:moveTo>
                        <a:cubicBezTo>
                          <a:pt x="-212240" y="787609"/>
                          <a:pt x="694022" y="25456"/>
                          <a:pt x="1701635" y="0"/>
                        </a:cubicBezTo>
                        <a:cubicBezTo>
                          <a:pt x="2716424" y="15790"/>
                          <a:pt x="3269809" y="922768"/>
                          <a:pt x="3403270" y="2051581"/>
                        </a:cubicBezTo>
                        <a:cubicBezTo>
                          <a:pt x="3287402" y="3297789"/>
                          <a:pt x="2595615" y="4356349"/>
                          <a:pt x="1701635" y="4103162"/>
                        </a:cubicBezTo>
                        <a:cubicBezTo>
                          <a:pt x="596507" y="4012700"/>
                          <a:pt x="84731" y="3225123"/>
                          <a:pt x="0" y="205158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3" name="Tekstfelt 102">
            <a:extLst>
              <a:ext uri="{FF2B5EF4-FFF2-40B4-BE49-F238E27FC236}">
                <a16:creationId xmlns:a16="http://schemas.microsoft.com/office/drawing/2014/main" xmlns="" id="{B109AD34-D890-4300-A7D5-F18C30670C34}"/>
              </a:ext>
            </a:extLst>
          </p:cNvPr>
          <p:cNvSpPr txBox="1"/>
          <p:nvPr/>
        </p:nvSpPr>
        <p:spPr>
          <a:xfrm rot="1305835">
            <a:off x="6703928" y="1232615"/>
            <a:ext cx="291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Placenta medieret sygdom</a:t>
            </a:r>
          </a:p>
        </p:txBody>
      </p:sp>
      <p:sp>
        <p:nvSpPr>
          <p:cNvPr id="106" name="Tekstfelt 105">
            <a:extLst>
              <a:ext uri="{FF2B5EF4-FFF2-40B4-BE49-F238E27FC236}">
                <a16:creationId xmlns:a16="http://schemas.microsoft.com/office/drawing/2014/main" xmlns="" id="{2A06F8F1-8DDA-4037-AFA9-D78B50B2C0FF}"/>
              </a:ext>
            </a:extLst>
          </p:cNvPr>
          <p:cNvSpPr txBox="1"/>
          <p:nvPr/>
        </p:nvSpPr>
        <p:spPr>
          <a:xfrm>
            <a:off x="6100650" y="152210"/>
            <a:ext cx="78775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ASA?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61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Hvilke tilstande kan </a:t>
            </a:r>
            <a:r>
              <a:rPr lang="da-DK" dirty="0" err="1" smtClean="0"/>
              <a:t>magnyl</a:t>
            </a:r>
            <a:r>
              <a:rPr lang="da-DK" dirty="0" smtClean="0"/>
              <a:t> </a:t>
            </a:r>
            <a:r>
              <a:rPr lang="da-DK" dirty="0"/>
              <a:t>forebygge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457200" y="1600200"/>
            <a:ext cx="8229600" cy="185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 smtClean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460500"/>
            <a:ext cx="2857500" cy="28575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1727200"/>
            <a:ext cx="2844800" cy="28448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4076700"/>
            <a:ext cx="3098800" cy="2173785"/>
          </a:xfrm>
          <a:prstGeom prst="rect">
            <a:avLst/>
          </a:prstGeom>
        </p:spPr>
      </p:pic>
      <p:sp>
        <p:nvSpPr>
          <p:cNvPr id="13" name="Pladsholder til dias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4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Præeklampsi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Reducerer risiko for præterm forløsning pga. </a:t>
            </a:r>
            <a:r>
              <a:rPr lang="da-DK" dirty="0" err="1" smtClean="0"/>
              <a:t>præeklampsi</a:t>
            </a:r>
            <a:endParaRPr lang="da-DK" dirty="0"/>
          </a:p>
          <a:p>
            <a:r>
              <a:rPr lang="da-DK" dirty="0" smtClean="0"/>
              <a:t>Især effekt på tidligt indsættende, svær </a:t>
            </a:r>
            <a:r>
              <a:rPr lang="da-DK" dirty="0" err="1" smtClean="0"/>
              <a:t>præeklampsi</a:t>
            </a:r>
            <a:endParaRPr lang="da-DK" dirty="0" smtClean="0"/>
          </a:p>
          <a:p>
            <a:r>
              <a:rPr lang="da-DK" dirty="0" smtClean="0"/>
              <a:t>Ingen væsentlig effekt på sent indsættende </a:t>
            </a:r>
            <a:r>
              <a:rPr lang="da-DK" dirty="0" err="1" smtClean="0"/>
              <a:t>præeklampsi</a:t>
            </a:r>
            <a:endParaRPr lang="da-DK" dirty="0"/>
          </a:p>
        </p:txBody>
      </p:sp>
      <p:pic>
        <p:nvPicPr>
          <p:cNvPr id="5" name="Billede 4" descr="Skærmbillede 2021-05-17 kl. 12.18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1714500"/>
            <a:ext cx="8576785" cy="4368800"/>
          </a:xfrm>
          <a:prstGeom prst="rect">
            <a:avLst/>
          </a:prstGeom>
        </p:spPr>
      </p:pic>
      <p:pic>
        <p:nvPicPr>
          <p:cNvPr id="6" name="Billede 5" descr="Skærmbillede 2021-05-17 kl. 12.19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6375400"/>
            <a:ext cx="5803900" cy="381000"/>
          </a:xfrm>
          <a:prstGeom prst="rect">
            <a:avLst/>
          </a:prstGeom>
        </p:spPr>
      </p:pic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2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IUGR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Forebyggelse af IUGR blandt kvinder med risikofaktorer for </a:t>
            </a:r>
            <a:r>
              <a:rPr lang="da-DK" dirty="0" err="1" smtClean="0"/>
              <a:t>præeklampsi</a:t>
            </a:r>
            <a:r>
              <a:rPr lang="da-DK" dirty="0" smtClean="0"/>
              <a:t> eller IUGR</a:t>
            </a:r>
          </a:p>
          <a:p>
            <a:endParaRPr lang="da-DK" dirty="0"/>
          </a:p>
          <a:p>
            <a:r>
              <a:rPr lang="da-DK" dirty="0" smtClean="0"/>
              <a:t>Generelt mindre udtalt effekt end for </a:t>
            </a:r>
            <a:r>
              <a:rPr lang="da-DK" dirty="0" err="1" smtClean="0"/>
              <a:t>præeklampsi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Usikkerhed ift. dosis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32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Rekommandation</a:t>
            </a:r>
            <a:endParaRPr lang="da-DK" dirty="0"/>
          </a:p>
        </p:txBody>
      </p:sp>
      <p:pic>
        <p:nvPicPr>
          <p:cNvPr id="4" name="Pladsholder til indhold 3" descr="Skærmbillede 2021-05-17 kl. 10.53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057" b="-96057"/>
          <a:stretch>
            <a:fillRect/>
          </a:stretch>
        </p:blipFill>
        <p:spPr>
          <a:xfrm>
            <a:off x="-35719" y="1041399"/>
            <a:ext cx="9179719" cy="5439833"/>
          </a:xfr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EB15-17DC-CB4F-B7B0-22EDB70EFA1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9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nhed">
  <a:themeElements>
    <a:clrScheme name="Renhe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nh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Renhed.thmx</Template>
  <TotalTime>5103</TotalTime>
  <Words>1519</Words>
  <Application>Microsoft Office PowerPoint</Application>
  <PresentationFormat>Skærmshow (4:3)</PresentationFormat>
  <Paragraphs>332</Paragraphs>
  <Slides>34</Slides>
  <Notes>14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</vt:lpstr>
      <vt:lpstr>Times New Roman</vt:lpstr>
      <vt:lpstr>Wingdings</vt:lpstr>
      <vt:lpstr>Renhed</vt:lpstr>
      <vt:lpstr>Dokument</vt:lpstr>
      <vt:lpstr>Acetylsalicylsyre  i graviditeten</vt:lpstr>
      <vt:lpstr>Baggrund</vt:lpstr>
      <vt:lpstr>Magnyl-guideline</vt:lpstr>
      <vt:lpstr>Hvordan virker ASA forebyggende?</vt:lpstr>
      <vt:lpstr>PowerPoint-præsentation</vt:lpstr>
      <vt:lpstr>Hvilke tilstande kan magnyl forebygge?</vt:lpstr>
      <vt:lpstr>Præeklampsi</vt:lpstr>
      <vt:lpstr>IUGR</vt:lpstr>
      <vt:lpstr>Rekommandation</vt:lpstr>
      <vt:lpstr>Senabort og IUFD</vt:lpstr>
      <vt:lpstr>Senabort og IUFD</vt:lpstr>
      <vt:lpstr>Senabort og IUFD</vt:lpstr>
      <vt:lpstr>Spontan præterm fødsel</vt:lpstr>
      <vt:lpstr>Spontan præterm fødsel</vt:lpstr>
      <vt:lpstr>Tidligere abruptio placentae</vt:lpstr>
      <vt:lpstr>maternel risiko </vt:lpstr>
      <vt:lpstr>Maternelle risici</vt:lpstr>
      <vt:lpstr>Rekommandationer</vt:lpstr>
      <vt:lpstr>Føtal risiko </vt:lpstr>
      <vt:lpstr>Misdannelser</vt:lpstr>
      <vt:lpstr>Gastroskise: 3 case-kontrol studier </vt:lpstr>
      <vt:lpstr>Intrakraniel blødning</vt:lpstr>
      <vt:lpstr>Ductus arteriosus</vt:lpstr>
      <vt:lpstr>Resumé og rekommandation </vt:lpstr>
      <vt:lpstr>Hvem skal behandles?</vt:lpstr>
      <vt:lpstr>Nuværende retningslinjer</vt:lpstr>
      <vt:lpstr>Højrisikogrupper</vt:lpstr>
      <vt:lpstr>Højrisikofaktorer</vt:lpstr>
      <vt:lpstr>Moderate risikofaktorer</vt:lpstr>
      <vt:lpstr>Flerfoldsgraviditet</vt:lpstr>
      <vt:lpstr>Ægdonation</vt:lpstr>
      <vt:lpstr>Andre moderate risikofaktorer</vt:lpstr>
      <vt:lpstr>Moderate risikofaktorer</vt:lpstr>
      <vt:lpstr>DISKUSSIONSPUNKTER</vt:lpstr>
    </vt:vector>
  </TitlesOfParts>
  <Company>Rigshospitalet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Magnyl i Graviditeten  Føtal risiko</dc:title>
  <dc:creator>Line Thellesen</dc:creator>
  <cp:lastModifiedBy>Julie Glavind</cp:lastModifiedBy>
  <cp:revision>67</cp:revision>
  <dcterms:created xsi:type="dcterms:W3CDTF">2021-05-12T12:12:21Z</dcterms:created>
  <dcterms:modified xsi:type="dcterms:W3CDTF">2021-05-20T21:32:55Z</dcterms:modified>
</cp:coreProperties>
</file>