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5" r:id="rId2"/>
    <p:sldId id="266" r:id="rId3"/>
    <p:sldId id="269" r:id="rId4"/>
    <p:sldId id="267" r:id="rId5"/>
    <p:sldId id="26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8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da-DK" smtClean="0"/>
              <a:t>Klik for at redigere i master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da-DK" smtClean="0"/>
              <a:t>Klik for at redigere i master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da-DK" smtClean="0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99" y="1205163"/>
            <a:ext cx="3320225" cy="497842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09799" y="4693302"/>
            <a:ext cx="9144000" cy="1641490"/>
          </a:xfrm>
        </p:spPr>
        <p:txBody>
          <a:bodyPr>
            <a:normAutofit/>
          </a:bodyPr>
          <a:lstStyle/>
          <a:p>
            <a:r>
              <a:rPr lang="da-DK" dirty="0" smtClean="0"/>
              <a:t>BMI RCT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209799" y="2732049"/>
            <a:ext cx="9144000" cy="1716352"/>
          </a:xfrm>
        </p:spPr>
        <p:txBody>
          <a:bodyPr>
            <a:normAutofit/>
          </a:bodyPr>
          <a:lstStyle/>
          <a:p>
            <a:r>
              <a:rPr lang="da-DK" dirty="0" smtClean="0"/>
              <a:t>Obstetrisk guidelinemøde </a:t>
            </a:r>
          </a:p>
          <a:p>
            <a:r>
              <a:rPr lang="da-DK" dirty="0" smtClean="0"/>
              <a:t>Julie Glavind </a:t>
            </a:r>
          </a:p>
          <a:p>
            <a:r>
              <a:rPr lang="da-DK" dirty="0" smtClean="0"/>
              <a:t>16/1-2020</a:t>
            </a:r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3"/>
          <a:srcRect t="6269" r="14187" b="17518"/>
          <a:stretch/>
        </p:blipFill>
        <p:spPr>
          <a:xfrm>
            <a:off x="4106985" y="2732049"/>
            <a:ext cx="1473265" cy="1304692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6985" y="1205163"/>
            <a:ext cx="1459894" cy="145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08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Objective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To </a:t>
            </a:r>
            <a:r>
              <a:rPr lang="en-GB" dirty="0"/>
              <a:t>compare the risk of caesarean section with </a:t>
            </a:r>
            <a:endParaRPr lang="en-GB" dirty="0" smtClean="0"/>
          </a:p>
          <a:p>
            <a:pPr marL="0" indent="0">
              <a:buNone/>
            </a:pPr>
            <a:r>
              <a:rPr lang="en-GB" dirty="0" err="1" smtClean="0"/>
              <a:t>eIOL</a:t>
            </a:r>
            <a:r>
              <a:rPr lang="en-GB" dirty="0" smtClean="0"/>
              <a:t> </a:t>
            </a:r>
            <a:r>
              <a:rPr lang="en-GB" dirty="0"/>
              <a:t>versus expectant management of pregnancy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in </a:t>
            </a:r>
            <a:r>
              <a:rPr lang="en-GB" dirty="0"/>
              <a:t>women with a pre- or early pregnancy BMI ≥ 30. </a:t>
            </a:r>
            <a:endParaRPr lang="da-DK" dirty="0"/>
          </a:p>
          <a:p>
            <a:endParaRPr lang="da-DK" dirty="0"/>
          </a:p>
          <a:p>
            <a:pPr marL="0" indent="0">
              <a:buNone/>
            </a:pPr>
            <a:r>
              <a:rPr lang="en-GB" sz="3600" b="1" dirty="0"/>
              <a:t>P</a:t>
            </a:r>
            <a:r>
              <a:rPr lang="en-GB" dirty="0"/>
              <a:t> </a:t>
            </a:r>
            <a:r>
              <a:rPr lang="en-GB" dirty="0" smtClean="0"/>
              <a:t>– </a:t>
            </a:r>
            <a:r>
              <a:rPr lang="en-GB" dirty="0"/>
              <a:t>Pre- or early pregnancy BMI ≥ 30 kg/m</a:t>
            </a:r>
            <a:r>
              <a:rPr lang="en-GB" baseline="30000" dirty="0"/>
              <a:t>2</a:t>
            </a:r>
            <a:endParaRPr lang="da-DK" dirty="0"/>
          </a:p>
          <a:p>
            <a:pPr marL="0" indent="0">
              <a:buNone/>
            </a:pPr>
            <a:r>
              <a:rPr lang="en-GB" sz="3600" b="1" dirty="0" smtClean="0"/>
              <a:t>I </a:t>
            </a:r>
            <a:r>
              <a:rPr lang="en-GB" dirty="0"/>
              <a:t>– Induction of labour at 39+0 - 39+3 weeks of gestation</a:t>
            </a:r>
            <a:endParaRPr lang="da-DK" dirty="0"/>
          </a:p>
          <a:p>
            <a:pPr marL="0" indent="0">
              <a:buNone/>
            </a:pPr>
            <a:r>
              <a:rPr lang="en-GB" sz="3600" b="1" dirty="0"/>
              <a:t>C</a:t>
            </a:r>
            <a:r>
              <a:rPr lang="en-GB" dirty="0"/>
              <a:t> – Expectant management until induction from 41+0 weeks</a:t>
            </a:r>
            <a:endParaRPr lang="da-DK" dirty="0"/>
          </a:p>
          <a:p>
            <a:pPr marL="0" indent="0">
              <a:buNone/>
            </a:pPr>
            <a:r>
              <a:rPr lang="en-GB" sz="3600" b="1" dirty="0"/>
              <a:t>O</a:t>
            </a:r>
            <a:r>
              <a:rPr lang="en-GB" dirty="0"/>
              <a:t> – Caesarean section</a:t>
            </a: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5829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Criteria</a:t>
            </a:r>
            <a:r>
              <a:rPr lang="da-DK" dirty="0" smtClean="0"/>
              <a:t> for participation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120000" y="1825625"/>
            <a:ext cx="4444459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b="1" dirty="0" err="1" smtClean="0"/>
              <a:t>Women</a:t>
            </a: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No </a:t>
            </a:r>
            <a:r>
              <a:rPr lang="da-DK" dirty="0" err="1" smtClean="0"/>
              <a:t>contraindications</a:t>
            </a:r>
            <a:r>
              <a:rPr lang="da-DK" dirty="0" smtClean="0"/>
              <a:t> to vaginal </a:t>
            </a:r>
            <a:r>
              <a:rPr lang="da-DK" dirty="0" err="1" smtClean="0"/>
              <a:t>delivery</a:t>
            </a:r>
            <a:endParaRPr lang="da-DK" dirty="0"/>
          </a:p>
          <a:p>
            <a:pPr marL="0" indent="0">
              <a:buNone/>
            </a:pPr>
            <a:r>
              <a:rPr lang="da-DK" dirty="0" smtClean="0"/>
              <a:t>No </a:t>
            </a:r>
            <a:r>
              <a:rPr lang="da-DK" dirty="0" err="1" smtClean="0"/>
              <a:t>contraindications</a:t>
            </a:r>
            <a:r>
              <a:rPr lang="da-DK" dirty="0" smtClean="0"/>
              <a:t> to </a:t>
            </a:r>
            <a:r>
              <a:rPr lang="da-DK" dirty="0" err="1" smtClean="0"/>
              <a:t>expectant</a:t>
            </a:r>
            <a:r>
              <a:rPr lang="da-DK" dirty="0" smtClean="0"/>
              <a:t> management </a:t>
            </a:r>
            <a:r>
              <a:rPr lang="da-DK" dirty="0" err="1" smtClean="0"/>
              <a:t>until</a:t>
            </a:r>
            <a:r>
              <a:rPr lang="da-DK" dirty="0" smtClean="0"/>
              <a:t> 41 </a:t>
            </a:r>
            <a:r>
              <a:rPr lang="da-DK" dirty="0" err="1" smtClean="0"/>
              <a:t>weeks</a:t>
            </a:r>
            <a:endParaRPr lang="da-DK" dirty="0"/>
          </a:p>
          <a:p>
            <a:pPr marL="0" indent="0">
              <a:buNone/>
            </a:pPr>
            <a:r>
              <a:rPr lang="da-DK" dirty="0" smtClean="0"/>
              <a:t>No </a:t>
            </a:r>
            <a:r>
              <a:rPr lang="da-DK" dirty="0" err="1" smtClean="0"/>
              <a:t>previous</a:t>
            </a:r>
            <a:r>
              <a:rPr lang="da-DK" dirty="0" smtClean="0"/>
              <a:t> </a:t>
            </a:r>
            <a:r>
              <a:rPr lang="da-DK" dirty="0" err="1" smtClean="0"/>
              <a:t>caesarean</a:t>
            </a:r>
            <a:r>
              <a:rPr lang="da-DK" dirty="0" smtClean="0"/>
              <a:t> </a:t>
            </a:r>
            <a:r>
              <a:rPr lang="da-DK" dirty="0" err="1" smtClean="0"/>
              <a:t>section</a:t>
            </a:r>
            <a:endParaRPr lang="da-DK" dirty="0" smtClean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GDM OK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indhold 2"/>
          <p:cNvSpPr txBox="1">
            <a:spLocks/>
          </p:cNvSpPr>
          <p:nvPr/>
        </p:nvSpPr>
        <p:spPr>
          <a:xfrm>
            <a:off x="5809784" y="1825625"/>
            <a:ext cx="554401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a-DK" b="1" dirty="0" smtClean="0"/>
              <a:t>Sites</a:t>
            </a:r>
            <a:endParaRPr lang="da-DK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da-DK" dirty="0" smtClean="0"/>
              <a:t>Neonatal unit </a:t>
            </a:r>
            <a:r>
              <a:rPr lang="da-DK" dirty="0" err="1" smtClean="0"/>
              <a:t>available</a:t>
            </a:r>
            <a:endParaRPr lang="da-DK" dirty="0" smtClean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620" y="3642573"/>
            <a:ext cx="4009718" cy="266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79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Methods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smtClean="0"/>
              <a:t>How </a:t>
            </a:r>
            <a:r>
              <a:rPr lang="da-DK" dirty="0" err="1" smtClean="0"/>
              <a:t>many</a:t>
            </a:r>
            <a:r>
              <a:rPr lang="da-DK" dirty="0" smtClean="0"/>
              <a:t>?</a:t>
            </a:r>
          </a:p>
          <a:p>
            <a:pPr marL="0" indent="0">
              <a:buNone/>
            </a:pPr>
            <a:r>
              <a:rPr lang="da-DK" dirty="0"/>
              <a:t>	</a:t>
            </a:r>
            <a:r>
              <a:rPr lang="da-DK" dirty="0" smtClean="0"/>
              <a:t>1900 </a:t>
            </a:r>
            <a:r>
              <a:rPr lang="da-DK" dirty="0" err="1" smtClean="0"/>
              <a:t>women</a:t>
            </a:r>
            <a:endParaRPr lang="da-DK" dirty="0" smtClean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How long? </a:t>
            </a:r>
          </a:p>
          <a:p>
            <a:pPr marL="0" indent="0">
              <a:buNone/>
            </a:pPr>
            <a:r>
              <a:rPr lang="da-DK" dirty="0"/>
              <a:t>	</a:t>
            </a:r>
            <a:r>
              <a:rPr lang="da-DK" dirty="0" err="1" smtClean="0"/>
              <a:t>Inclusion</a:t>
            </a:r>
            <a:r>
              <a:rPr lang="da-DK" dirty="0" smtClean="0"/>
              <a:t> </a:t>
            </a:r>
            <a:r>
              <a:rPr lang="da-DK" dirty="0" err="1" smtClean="0"/>
              <a:t>period</a:t>
            </a:r>
            <a:r>
              <a:rPr lang="da-DK" dirty="0" smtClean="0"/>
              <a:t>: 2,5 </a:t>
            </a:r>
            <a:r>
              <a:rPr lang="da-DK" dirty="0" err="1" smtClean="0"/>
              <a:t>years</a:t>
            </a: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 smtClean="0"/>
              <a:t>How </a:t>
            </a:r>
            <a:r>
              <a:rPr lang="da-DK" dirty="0" err="1" smtClean="0"/>
              <a:t>how</a:t>
            </a:r>
            <a:r>
              <a:rPr lang="da-DK" dirty="0"/>
              <a:t> </a:t>
            </a:r>
            <a:r>
              <a:rPr lang="da-DK" dirty="0" err="1" smtClean="0"/>
              <a:t>how</a:t>
            </a:r>
            <a:r>
              <a:rPr lang="da-DK" dirty="0" smtClean="0"/>
              <a:t>? </a:t>
            </a:r>
            <a:r>
              <a:rPr lang="da-DK" sz="4000" dirty="0" smtClean="0">
                <a:sym typeface="Wingdings" panose="05000000000000000000" pitchFamily="2" charset="2"/>
              </a:rPr>
              <a:t> </a:t>
            </a:r>
            <a:endParaRPr lang="da-DK" sz="4000" dirty="0" smtClean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6087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We</a:t>
            </a:r>
            <a:r>
              <a:rPr lang="da-DK" dirty="0" smtClean="0"/>
              <a:t> </a:t>
            </a:r>
            <a:r>
              <a:rPr lang="da-DK" dirty="0" err="1" smtClean="0"/>
              <a:t>need</a:t>
            </a:r>
            <a:r>
              <a:rPr lang="da-DK" dirty="0" smtClean="0"/>
              <a:t> </a:t>
            </a:r>
            <a:r>
              <a:rPr lang="da-DK" dirty="0" err="1" smtClean="0"/>
              <a:t>your</a:t>
            </a:r>
            <a:r>
              <a:rPr lang="da-DK" dirty="0" smtClean="0"/>
              <a:t> </a:t>
            </a:r>
            <a:r>
              <a:rPr lang="da-DK" dirty="0" err="1" smtClean="0"/>
              <a:t>collaboration</a:t>
            </a:r>
            <a:r>
              <a:rPr lang="da-DK" dirty="0" smtClean="0"/>
              <a:t>!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120000" y="1583473"/>
            <a:ext cx="10233800" cy="4593490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/>
              <a:t>Danish </a:t>
            </a:r>
            <a:r>
              <a:rPr lang="da-DK" dirty="0" err="1" smtClean="0"/>
              <a:t>Consortium</a:t>
            </a:r>
            <a:r>
              <a:rPr lang="da-DK" dirty="0" smtClean="0"/>
              <a:t> for Multicentre studies in </a:t>
            </a:r>
            <a:r>
              <a:rPr lang="da-DK" dirty="0" err="1" smtClean="0"/>
              <a:t>Obstetrics</a:t>
            </a:r>
            <a:r>
              <a:rPr lang="da-DK" dirty="0" smtClean="0"/>
              <a:t> and </a:t>
            </a:r>
            <a:r>
              <a:rPr lang="da-DK" dirty="0" err="1" smtClean="0"/>
              <a:t>Gynecology</a:t>
            </a: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Input? </a:t>
            </a:r>
            <a:endParaRPr lang="da-DK" dirty="0"/>
          </a:p>
          <a:p>
            <a:pPr marL="0" indent="0">
              <a:buNone/>
            </a:pPr>
            <a:r>
              <a:rPr lang="da-DK" dirty="0" smtClean="0"/>
              <a:t>Ideas? 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425" y="2137202"/>
            <a:ext cx="1761428" cy="2348571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3"/>
          <a:srcRect l="8050" t="13171" r="54817" b="24065"/>
          <a:stretch/>
        </p:blipFill>
        <p:spPr>
          <a:xfrm>
            <a:off x="1214686" y="3923854"/>
            <a:ext cx="2080164" cy="1977692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9636" y="4352097"/>
            <a:ext cx="1816703" cy="2325380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3982" y="2241373"/>
            <a:ext cx="2140230" cy="214023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21" t="24227" r="30396" b="36261"/>
          <a:stretch/>
        </p:blipFill>
        <p:spPr>
          <a:xfrm>
            <a:off x="7823405" y="4420633"/>
            <a:ext cx="2233333" cy="2188307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1120000" y="5969014"/>
            <a:ext cx="41697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400" b="1" dirty="0"/>
              <a:t>liseqvirinkrogh@gmail.com</a:t>
            </a:r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8" t="6923" r="9006" b="14286"/>
          <a:stretch/>
        </p:blipFill>
        <p:spPr>
          <a:xfrm>
            <a:off x="10264570" y="4381603"/>
            <a:ext cx="1737761" cy="229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78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ybde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TM04033923[[fn=Dybde]]</Template>
  <TotalTime>1759</TotalTime>
  <Words>119</Words>
  <Application>Microsoft Office PowerPoint</Application>
  <PresentationFormat>Widescreen</PresentationFormat>
  <Paragraphs>36</Paragraphs>
  <Slides>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9" baseType="lpstr">
      <vt:lpstr>Arial</vt:lpstr>
      <vt:lpstr>Corbel</vt:lpstr>
      <vt:lpstr>Wingdings</vt:lpstr>
      <vt:lpstr>Dybde</vt:lpstr>
      <vt:lpstr>BMI RCT</vt:lpstr>
      <vt:lpstr>Objective</vt:lpstr>
      <vt:lpstr>Criteria for participation</vt:lpstr>
      <vt:lpstr>Methods</vt:lpstr>
      <vt:lpstr>We need your collaboration!</vt:lpstr>
    </vt:vector>
  </TitlesOfParts>
  <Company>Aarhus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Julie Glavind</dc:creator>
  <cp:lastModifiedBy>Julie Glavind</cp:lastModifiedBy>
  <cp:revision>31</cp:revision>
  <dcterms:created xsi:type="dcterms:W3CDTF">2019-12-23T21:16:12Z</dcterms:created>
  <dcterms:modified xsi:type="dcterms:W3CDTF">2020-01-16T12:28:17Z</dcterms:modified>
</cp:coreProperties>
</file>